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83" r:id="rId4"/>
    <p:sldId id="271" r:id="rId5"/>
    <p:sldId id="275" r:id="rId6"/>
    <p:sldId id="270" r:id="rId7"/>
    <p:sldId id="272" r:id="rId8"/>
    <p:sldId id="284" r:id="rId9"/>
    <p:sldId id="27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2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D8243C-CC0C-4C3B-BCD5-A95334FA7D4D}"/>
    <pc:docChg chg="modSld">
      <pc:chgData name="" userId="" providerId="" clId="Web-{20D8243C-CC0C-4C3B-BCD5-A95334FA7D4D}" dt="2018-11-26T18:14:42.423" v="36" actId="1076"/>
      <pc:docMkLst>
        <pc:docMk/>
      </pc:docMkLst>
      <pc:sldChg chg="addSp delSp modSp">
        <pc:chgData name="" userId="" providerId="" clId="Web-{20D8243C-CC0C-4C3B-BCD5-A95334FA7D4D}" dt="2018-11-26T18:14:42.423" v="36" actId="1076"/>
        <pc:sldMkLst>
          <pc:docMk/>
          <pc:sldMk cId="1380595573" sldId="257"/>
        </pc:sldMkLst>
        <pc:spChg chg="mod">
          <ac:chgData name="" userId="" providerId="" clId="Web-{20D8243C-CC0C-4C3B-BCD5-A95334FA7D4D}" dt="2018-11-26T18:13:50.939" v="30" actId="1076"/>
          <ac:spMkLst>
            <pc:docMk/>
            <pc:sldMk cId="1380595573" sldId="257"/>
            <ac:spMk id="2" creationId="{00000000-0000-0000-0000-000000000000}"/>
          </ac:spMkLst>
        </pc:spChg>
        <pc:spChg chg="add del mod">
          <ac:chgData name="" userId="" providerId="" clId="Web-{20D8243C-CC0C-4C3B-BCD5-A95334FA7D4D}" dt="2018-11-26T18:14:42.423" v="36" actId="1076"/>
          <ac:spMkLst>
            <pc:docMk/>
            <pc:sldMk cId="1380595573" sldId="257"/>
            <ac:spMk id="3" creationId="{00000000-0000-0000-0000-000000000000}"/>
          </ac:spMkLst>
        </pc:spChg>
        <pc:spChg chg="add del mod">
          <ac:chgData name="" userId="" providerId="" clId="Web-{20D8243C-CC0C-4C3B-BCD5-A95334FA7D4D}" dt="2018-11-26T18:14:23.673" v="33"/>
          <ac:spMkLst>
            <pc:docMk/>
            <pc:sldMk cId="1380595573" sldId="257"/>
            <ac:spMk id="6" creationId="{D6A08F8D-1F39-434F-8837-D92186511C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how the stock market will perform is one of the most difficult things to do. There are so many factors involved in the prediction – physical factors vs.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physhological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rational and irrational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 All these aspects combine to make share prices volatile and very difficult to predict with a high degree of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55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8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5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3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4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4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A3335-6331-4872-A8B7-ECD55539F4D0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30A3512-5669-4F49-B3EF-4F1DD85D274B}"/>
              </a:ext>
            </a:extLst>
          </p:cNvPr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86C8AD-1AB4-47C4-9C7E-6B01B2042978}"/>
              </a:ext>
            </a:extLst>
          </p:cNvPr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2B473A-B575-4C0C-9B6B-71D6D1CB9BCC}"/>
              </a:ext>
            </a:extLst>
          </p:cNvPr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4" y="2632657"/>
            <a:ext cx="11938567" cy="1050700"/>
          </a:xfrm>
        </p:spPr>
        <p:txBody>
          <a:bodyPr>
            <a:normAutofit/>
          </a:bodyPr>
          <a:lstStyle/>
          <a:p>
            <a:r>
              <a:rPr lang="en-US" dirty="0" smtClean="0"/>
              <a:t>Forex Exchange </a:t>
            </a:r>
            <a:r>
              <a:rPr lang="en-US" dirty="0"/>
              <a:t>Prediction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756855"/>
            <a:ext cx="5473521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Tauseef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Abdullah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shahid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Irfan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khaLid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Usman Rasheed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852EF-65E7-48E4-B313-D71275C4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764406"/>
            <a:ext cx="9601196" cy="618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734057-3127-4F44-8B23-F1A4B5EC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Statistical Indicators </a:t>
            </a:r>
            <a:r>
              <a:rPr lang="en-US" dirty="0" smtClean="0"/>
              <a:t>to improve Algorithm’s performance.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Deep Learning Algorithm like LSTM (Long Short Term Memory)</a:t>
            </a:r>
            <a:r>
              <a:rPr lang="en-US" dirty="0"/>
              <a:t> </a:t>
            </a:r>
            <a:r>
              <a:rPr lang="en-US" dirty="0" smtClean="0"/>
              <a:t>will  be used to improve the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213" y="1792120"/>
            <a:ext cx="6385754" cy="8609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491" y="3116687"/>
            <a:ext cx="9601196" cy="2781837"/>
          </a:xfrm>
        </p:spPr>
        <p:txBody>
          <a:bodyPr/>
          <a:lstStyle/>
          <a:p>
            <a:r>
              <a:rPr lang="en-US" sz="2800" dirty="0" smtClean="0"/>
              <a:t>Predict Market Performance for tomorrow (Loss/ Profit) (Classification)</a:t>
            </a:r>
          </a:p>
          <a:p>
            <a:r>
              <a:rPr lang="en-US" sz="2800" dirty="0" smtClean="0"/>
              <a:t> Predict the exact value of profit/Loss (Regression)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66" y="2408825"/>
            <a:ext cx="9601196" cy="2962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approaches used to predict Forex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Analysis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economic indicators of one country like GDP, Inflation and Interest Rate.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Analysis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statistical methods like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Machine Learning Models like Random Forest 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in the market.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2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FD015-C6AA-47F3-A861-080862AD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874352"/>
            <a:ext cx="9601196" cy="6825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B3273-2A6A-4606-8A6B-F9F77D53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is an online trading tool with a lot of statistical indicators.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2968580"/>
            <a:ext cx="8783391" cy="30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06D30-A48D-4DD8-AECD-812437F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931832"/>
            <a:ext cx="9601196" cy="6251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7558F1-6AE7-4E5E-B5B6-06AB39B6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no null values in 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 contain float values, Converted into integers by multiplying with suitable integers. Random Forest doesn’t accept float values.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 like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Moving Average, Bollinger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bands and Candle Stick is created in order to smooth curve and remove noise.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D2407-5757-4C0D-BAB2-9D415A97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BFD9A04-1026-4AC1-BBCA-7EA24708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56547"/>
              </p:ext>
            </p:extLst>
          </p:nvPr>
        </p:nvGraphicFramePr>
        <p:xfrm>
          <a:off x="999185" y="1931826"/>
          <a:ext cx="9897412" cy="3721998"/>
        </p:xfrm>
        <a:graphic>
          <a:graphicData uri="http://schemas.openxmlformats.org/drawingml/2006/table">
            <a:tbl>
              <a:tblPr/>
              <a:tblGrid>
                <a:gridCol w="1413916">
                  <a:extLst>
                    <a:ext uri="{9D8B030D-6E8A-4147-A177-3AD203B41FA5}">
                      <a16:colId xmlns:a16="http://schemas.microsoft.com/office/drawing/2014/main" xmlns="" val="3011497795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xmlns="" val="342423195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xmlns="" val="3942921434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xmlns="" val="636083121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xmlns="" val="1994278571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xmlns="" val="576483723"/>
                    </a:ext>
                  </a:extLst>
                </a:gridCol>
                <a:gridCol w="1413916">
                  <a:extLst>
                    <a:ext uri="{9D8B030D-6E8A-4147-A177-3AD203B41FA5}">
                      <a16:colId xmlns:a16="http://schemas.microsoft.com/office/drawing/2014/main" xmlns="" val="204628252"/>
                    </a:ext>
                  </a:extLst>
                </a:gridCol>
              </a:tblGrid>
              <a:tr h="620333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Time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Open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High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Low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Close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Volume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9697112"/>
                  </a:ext>
                </a:extLst>
              </a:tr>
              <a:tr h="62033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2012.12.10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1.04865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1.05049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1.04643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1.04868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59083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5289216"/>
                  </a:ext>
                </a:extLst>
              </a:tr>
              <a:tr h="62033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2012.12.11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1.04870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1.05315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1.04602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1.05266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61555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7119393"/>
                  </a:ext>
                </a:extLst>
              </a:tr>
              <a:tr h="62033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2012.12.12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1.05265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1.05848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1.05219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1.05531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68021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4577222"/>
                  </a:ext>
                </a:extLst>
              </a:tr>
              <a:tr h="62033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2012.12.13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1.05522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1.05628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1.05072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1.05264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66515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1617465"/>
                  </a:ext>
                </a:extLst>
              </a:tr>
              <a:tr h="62033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2012.12.14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1.05261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1.05770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1.05090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1.05651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68063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21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48C71-8374-4B13-93B0-78EA044C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35617"/>
            <a:ext cx="9601196" cy="76629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20" y="2401908"/>
            <a:ext cx="10128159" cy="3792829"/>
          </a:xfrm>
        </p:spPr>
      </p:pic>
    </p:spTree>
    <p:extLst>
      <p:ext uri="{BB962C8B-B14F-4D97-AF65-F5344CB8AC3E}">
        <p14:creationId xmlns:p14="http://schemas.microsoft.com/office/powerpoint/2010/main" val="21320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39125"/>
            <a:ext cx="9601196" cy="81780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581738"/>
          </a:xfrm>
        </p:spPr>
        <p:txBody>
          <a:bodyPr/>
          <a:lstStyle/>
          <a:p>
            <a:r>
              <a:rPr lang="en-US" dirty="0" smtClean="0"/>
              <a:t>Random Forest Classifier </a:t>
            </a:r>
          </a:p>
          <a:p>
            <a:pPr lvl="1"/>
            <a:r>
              <a:rPr lang="en-US" dirty="0" smtClean="0"/>
              <a:t>Test Score: 54.54 %</a:t>
            </a:r>
          </a:p>
          <a:p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Test Score : 52 % </a:t>
            </a:r>
          </a:p>
        </p:txBody>
      </p:sp>
    </p:spTree>
    <p:extLst>
      <p:ext uri="{BB962C8B-B14F-4D97-AF65-F5344CB8AC3E}">
        <p14:creationId xmlns:p14="http://schemas.microsoft.com/office/powerpoint/2010/main" val="3365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579" y="1765628"/>
            <a:ext cx="9601196" cy="93371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Indicators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596314"/>
            <a:ext cx="4718050" cy="3238584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80" y="2560638"/>
            <a:ext cx="4563840" cy="3309937"/>
          </a:xfrm>
        </p:spPr>
      </p:pic>
    </p:spTree>
    <p:extLst>
      <p:ext uri="{BB962C8B-B14F-4D97-AF65-F5344CB8AC3E}">
        <p14:creationId xmlns:p14="http://schemas.microsoft.com/office/powerpoint/2010/main" val="4659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339</Words>
  <Application>Microsoft Office PowerPoint</Application>
  <PresentationFormat>Widescreen</PresentationFormat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Garamond</vt:lpstr>
      <vt:lpstr>Times New Roman</vt:lpstr>
      <vt:lpstr>Wingdings 3</vt:lpstr>
      <vt:lpstr>Organic</vt:lpstr>
      <vt:lpstr>Forex Exchange Prediction</vt:lpstr>
      <vt:lpstr>Problem Statement</vt:lpstr>
      <vt:lpstr>Proposed Solution </vt:lpstr>
      <vt:lpstr>Data</vt:lpstr>
      <vt:lpstr>Data Analysis &amp; Pre-processing</vt:lpstr>
      <vt:lpstr>PowerPoint Presentation</vt:lpstr>
      <vt:lpstr>Data Analysis</vt:lpstr>
      <vt:lpstr>Machine Learning Models</vt:lpstr>
      <vt:lpstr>Statistical Indicators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Exchange Perdiction</dc:title>
  <dc:creator>Tauseef Anjum</dc:creator>
  <cp:lastModifiedBy>Irfan Khalid</cp:lastModifiedBy>
  <cp:revision>34</cp:revision>
  <dcterms:created xsi:type="dcterms:W3CDTF">2018-11-26T13:35:34Z</dcterms:created>
  <dcterms:modified xsi:type="dcterms:W3CDTF">2018-11-26T20:03:21Z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