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F39-C525-4EB6-93ED-5B64E8700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0774"/>
            <a:ext cx="8361229" cy="2098226"/>
          </a:xfrm>
        </p:spPr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basis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7ECB0-139D-40EC-95B5-AC774B1C8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946" y="3429000"/>
            <a:ext cx="7426106" cy="2298031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ID" dirty="0" err="1"/>
              <a:t>Akhmad</a:t>
            </a:r>
            <a:r>
              <a:rPr lang="en-ID" dirty="0"/>
              <a:t> Maulana Akbar</a:t>
            </a:r>
            <a:endParaRPr lang="en-US" dirty="0"/>
          </a:p>
          <a:p>
            <a:r>
              <a:rPr lang="en-US" dirty="0"/>
              <a:t>-Irfan M. Faisal</a:t>
            </a:r>
          </a:p>
          <a:p>
            <a:r>
              <a:rPr lang="en-US" dirty="0"/>
              <a:t>-M. </a:t>
            </a:r>
            <a:r>
              <a:rPr lang="en-ID" dirty="0"/>
              <a:t>Furqan Nur Hakim </a:t>
            </a:r>
            <a:endParaRPr lang="en-US" dirty="0"/>
          </a:p>
          <a:p>
            <a:r>
              <a:rPr lang="en-ID" dirty="0"/>
              <a:t>- </a:t>
            </a:r>
            <a:r>
              <a:rPr lang="en-ID" dirty="0" err="1"/>
              <a:t>Ridjal</a:t>
            </a:r>
            <a:r>
              <a:rPr lang="en-ID" dirty="0"/>
              <a:t> </a:t>
            </a:r>
            <a:r>
              <a:rPr lang="en-ID" dirty="0" err="1"/>
              <a:t>Zuhri</a:t>
            </a:r>
            <a:r>
              <a:rPr lang="en-ID" dirty="0"/>
              <a:t> </a:t>
            </a:r>
            <a:r>
              <a:rPr lang="en-ID" dirty="0" err="1"/>
              <a:t>Madjid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10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basis data (DBMS)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DBMS (Data Base Management System)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yang </a:t>
            </a:r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fasilitas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melakukan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pengaturan</a:t>
            </a:r>
            <a:r>
              <a:rPr lang="en-US" sz="3200" dirty="0"/>
              <a:t>, </a:t>
            </a:r>
            <a:r>
              <a:rPr lang="en-US" sz="3200" dirty="0" err="1"/>
              <a:t>pengawasan</a:t>
            </a:r>
            <a:r>
              <a:rPr lang="en-US" sz="3200" dirty="0"/>
              <a:t>, </a:t>
            </a:r>
            <a:r>
              <a:rPr lang="en-US" sz="3200" dirty="0" err="1"/>
              <a:t>pengendalian</a:t>
            </a:r>
            <a:r>
              <a:rPr lang="en-US" sz="3200" dirty="0"/>
              <a:t>, </a:t>
            </a:r>
            <a:r>
              <a:rPr lang="en-US" sz="3200" dirty="0" err="1"/>
              <a:t>pengolahan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koordinasi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semua</a:t>
            </a:r>
            <a:r>
              <a:rPr lang="en-US" sz="3200" dirty="0"/>
              <a:t> proses yang </a:t>
            </a:r>
            <a:r>
              <a:rPr lang="en-US" sz="3200" dirty="0" err="1"/>
              <a:t>terjadi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basis data</a:t>
            </a:r>
          </a:p>
        </p:txBody>
      </p:sp>
    </p:spTree>
    <p:extLst>
      <p:ext uri="{BB962C8B-B14F-4D97-AF65-F5344CB8AC3E}">
        <p14:creationId xmlns:p14="http://schemas.microsoft.com/office/powerpoint/2010/main" val="219170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dbms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4632"/>
            <a:ext cx="9601200" cy="410276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Query language</a:t>
            </a:r>
          </a:p>
          <a:p>
            <a:r>
              <a:rPr lang="en-US" sz="2800" dirty="0"/>
              <a:t>Report generator</a:t>
            </a:r>
          </a:p>
          <a:p>
            <a:r>
              <a:rPr lang="en-US" sz="2800" dirty="0"/>
              <a:t>Data manipulation language (DML)</a:t>
            </a:r>
          </a:p>
          <a:p>
            <a:r>
              <a:rPr lang="en-US" sz="2800" dirty="0"/>
              <a:t>Data definition language (DDL)</a:t>
            </a:r>
          </a:p>
          <a:p>
            <a:r>
              <a:rPr lang="en-US" sz="2800" dirty="0"/>
              <a:t>Recovery</a:t>
            </a:r>
          </a:p>
          <a:p>
            <a:r>
              <a:rPr lang="en-US" sz="2800" dirty="0"/>
              <a:t>Data dictionary</a:t>
            </a:r>
          </a:p>
          <a:p>
            <a:r>
              <a:rPr lang="en-US" sz="2800" dirty="0"/>
              <a:t>Database</a:t>
            </a:r>
          </a:p>
          <a:p>
            <a:r>
              <a:rPr lang="en-US" sz="2800" dirty="0"/>
              <a:t>Access routine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57981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D169-88FC-4E47-8CC5-84D1B8E0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DBMS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0A45-038F-4AF3-B219-AC908551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D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0" algn="just"/>
            <a:r>
              <a:rPr lang="nb-NO" sz="2800" dirty="0">
                <a:solidFill>
                  <a:srgbClr val="000000"/>
                </a:solidFill>
                <a:latin typeface="Arial" panose="020B0604020202020204" pitchFamily="34" charset="0"/>
              </a:rPr>
              <a:t>Independensi data dan akses yang efisien </a:t>
            </a:r>
          </a:p>
          <a:p>
            <a:pPr marR="0" algn="just"/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Mereduksi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waktu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pengembangan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aplikasi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R="0" algn="just"/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Integritas dan keamanan data </a:t>
            </a:r>
          </a:p>
          <a:p>
            <a:pPr marR="0" algn="just"/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Administrasi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keseragaman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data </a:t>
            </a:r>
          </a:p>
          <a:p>
            <a:pPr marR="0" algn="just"/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Akses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bersamaan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dan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perbaikan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terjadinya</a:t>
            </a:r>
            <a:r>
              <a:rPr lang="en-ID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D" sz="2800" i="1" dirty="0">
                <a:solidFill>
                  <a:srgbClr val="000000"/>
                </a:solidFill>
                <a:latin typeface="Arial" panose="020B0604020202020204" pitchFamily="34" charset="0"/>
              </a:rPr>
              <a:t>crash </a:t>
            </a:r>
            <a:endParaRPr lang="en-ID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05178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08ED-4C04-4427-97DD-0E117DE7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Peranan</a:t>
            </a:r>
            <a:r>
              <a:rPr lang="en-US" dirty="0"/>
              <a:t> Basis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SIM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6835-E98D-4B43-8097-358EB1BF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1"/>
            <a:ext cx="10547684" cy="4309310"/>
          </a:xfrm>
        </p:spPr>
        <p:txBody>
          <a:bodyPr>
            <a:normAutofit/>
          </a:bodyPr>
          <a:lstStyle/>
          <a:p>
            <a:endParaRPr lang="en-ID" sz="2400" dirty="0"/>
          </a:p>
          <a:p>
            <a:r>
              <a:rPr lang="en-ID" sz="2400" dirty="0"/>
              <a:t>SIM </a:t>
            </a:r>
            <a:r>
              <a:rPr lang="en-ID" sz="2400" dirty="0" err="1"/>
              <a:t>berperan</a:t>
            </a:r>
            <a:r>
              <a:rPr lang="en-ID" sz="2400" dirty="0"/>
              <a:t>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mempunyai</a:t>
            </a:r>
            <a:r>
              <a:rPr lang="en-ID" sz="2400" dirty="0"/>
              <a:t> </a:t>
            </a:r>
            <a:r>
              <a:rPr lang="en-ID" sz="2400" dirty="0" err="1"/>
              <a:t>ruang</a:t>
            </a:r>
            <a:r>
              <a:rPr lang="en-ID" sz="2400" dirty="0"/>
              <a:t> </a:t>
            </a:r>
            <a:r>
              <a:rPr lang="en-ID" sz="2400" dirty="0" err="1"/>
              <a:t>lingkup</a:t>
            </a:r>
            <a:r>
              <a:rPr lang="en-ID" sz="2400" dirty="0"/>
              <a:t> yang </a:t>
            </a:r>
            <a:r>
              <a:rPr lang="en-ID" sz="2400" dirty="0" err="1"/>
              <a:t>relatif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luas</a:t>
            </a:r>
            <a:r>
              <a:rPr lang="en-ID" sz="2400" dirty="0"/>
              <a:t> dan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kompleks</a:t>
            </a:r>
            <a:r>
              <a:rPr lang="en-ID" sz="2400" dirty="0"/>
              <a:t>. </a:t>
            </a:r>
            <a:r>
              <a:rPr lang="en-ID" sz="2400" dirty="0" err="1"/>
              <a:t>Sedangkan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basis data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subsistem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bagian</a:t>
            </a:r>
            <a:r>
              <a:rPr lang="en-ID" sz="2400" dirty="0"/>
              <a:t> dan </a:t>
            </a:r>
            <a:r>
              <a:rPr lang="en-ID" sz="2400" dirty="0" err="1"/>
              <a:t>berada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SIM </a:t>
            </a:r>
          </a:p>
          <a:p>
            <a:r>
              <a:rPr lang="en-ID" sz="2400" dirty="0" err="1"/>
              <a:t>Sistem</a:t>
            </a:r>
            <a:r>
              <a:rPr lang="en-ID" sz="2400" dirty="0"/>
              <a:t> basis data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yang </a:t>
            </a:r>
            <a:r>
              <a:rPr lang="en-ID" sz="2400" dirty="0" err="1"/>
              <a:t>mengintegrasikan</a:t>
            </a:r>
            <a:r>
              <a:rPr lang="en-ID" sz="2400" dirty="0"/>
              <a:t> </a:t>
            </a:r>
            <a:r>
              <a:rPr lang="en-ID" sz="2400" dirty="0" err="1"/>
              <a:t>kumpulan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data yang </a:t>
            </a:r>
            <a:r>
              <a:rPr lang="en-ID" sz="2400" dirty="0" err="1"/>
              <a:t>saling</a:t>
            </a:r>
            <a:r>
              <a:rPr lang="en-ID" sz="2400" dirty="0"/>
              <a:t> </a:t>
            </a:r>
            <a:r>
              <a:rPr lang="en-ID" sz="2400" dirty="0" err="1"/>
              <a:t>berhubungan</a:t>
            </a:r>
            <a:r>
              <a:rPr lang="en-ID" sz="2400" dirty="0"/>
              <a:t>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yang lain dan </a:t>
            </a:r>
            <a:r>
              <a:rPr lang="en-ID" sz="2400" dirty="0" err="1"/>
              <a:t>membuatnya</a:t>
            </a:r>
            <a:r>
              <a:rPr lang="en-ID" sz="2400" dirty="0"/>
              <a:t> </a:t>
            </a:r>
            <a:r>
              <a:rPr lang="en-ID" sz="2400" dirty="0" err="1"/>
              <a:t>tersedia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yang </a:t>
            </a:r>
            <a:r>
              <a:rPr lang="en-ID" sz="2400" dirty="0" err="1"/>
              <a:t>bermacam-macam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organisasi</a:t>
            </a:r>
            <a:r>
              <a:rPr lang="en-ID" sz="2400" dirty="0"/>
              <a:t> .</a:t>
            </a:r>
          </a:p>
          <a:p>
            <a:r>
              <a:rPr lang="nn-NO" sz="2400" dirty="0"/>
              <a:t>Sistem Basis Data menjadi fondasi berjalannya atau terwujudnya SIM.</a:t>
            </a:r>
          </a:p>
        </p:txBody>
      </p:sp>
    </p:spTree>
    <p:extLst>
      <p:ext uri="{BB962C8B-B14F-4D97-AF65-F5344CB8AC3E}">
        <p14:creationId xmlns:p14="http://schemas.microsoft.com/office/powerpoint/2010/main" val="13486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601C-CD61-4446-BDD4-21F3FAFB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05" y="4011"/>
            <a:ext cx="10511589" cy="6817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Basis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SIM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A4B6B-5648-46FA-9C2A-F21057F66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47" y="1279358"/>
            <a:ext cx="5253914" cy="45439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CA9EDD-43A1-46B6-8A8C-765D1C513CB8}"/>
              </a:ext>
            </a:extLst>
          </p:cNvPr>
          <p:cNvSpPr txBox="1">
            <a:spLocks/>
          </p:cNvSpPr>
          <p:nvPr/>
        </p:nvSpPr>
        <p:spPr>
          <a:xfrm>
            <a:off x="5614737" y="994610"/>
            <a:ext cx="6368716" cy="567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sz="2800" dirty="0"/>
          </a:p>
          <a:p>
            <a:r>
              <a:rPr lang="en-ID" sz="2800" dirty="0"/>
              <a:t>DSS : </a:t>
            </a:r>
            <a:r>
              <a:rPr lang="en-ID" sz="2800" dirty="0" err="1"/>
              <a:t>Decission</a:t>
            </a:r>
            <a:r>
              <a:rPr lang="en-ID" sz="2800" dirty="0"/>
              <a:t> Support Systems </a:t>
            </a:r>
          </a:p>
          <a:p>
            <a:r>
              <a:rPr lang="en-ID" sz="2800" dirty="0"/>
              <a:t>MIS : Management Information Systems </a:t>
            </a:r>
          </a:p>
          <a:p>
            <a:r>
              <a:rPr lang="en-ID" sz="2800" dirty="0"/>
              <a:t>TPS : Transaction Processing Systems </a:t>
            </a:r>
          </a:p>
          <a:p>
            <a:r>
              <a:rPr lang="en-ID" sz="2800" dirty="0"/>
              <a:t>DBMS : Database Management Systems </a:t>
            </a:r>
          </a:p>
          <a:p>
            <a:r>
              <a:rPr lang="en-ID" sz="2800" dirty="0"/>
              <a:t>DBS : Database Systems </a:t>
            </a:r>
          </a:p>
        </p:txBody>
      </p:sp>
    </p:spTree>
    <p:extLst>
      <p:ext uri="{BB962C8B-B14F-4D97-AF65-F5344CB8AC3E}">
        <p14:creationId xmlns:p14="http://schemas.microsoft.com/office/powerpoint/2010/main" val="7692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Pengertian sistem basis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600"/>
              <a:t>SBD merupakan sekumpulan basis data dengan para pemakai yang menggunakan basis data secara bersama-sama, personil yang merancang dan mengelola basis data, teknik-teknik untuk merancang dan mengelola basis data, serta sistem komputer yang mendukungnya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Komponen sistem basis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200"/>
              <a:t>Komponen-komponen utama penyusun sistem basis data adalah :</a:t>
            </a:r>
          </a:p>
          <a:p>
            <a:pPr marL="0" indent="0" algn="just">
              <a:buNone/>
            </a:pPr>
            <a:r>
              <a:rPr lang="en-US" sz="3200"/>
              <a:t>a. Perangkat keras</a:t>
            </a:r>
          </a:p>
          <a:p>
            <a:pPr marL="0" indent="0" algn="just">
              <a:buNone/>
            </a:pPr>
            <a:r>
              <a:rPr lang="en-US" sz="3200"/>
              <a:t>b. Sistem operasi</a:t>
            </a:r>
          </a:p>
          <a:p>
            <a:pPr marL="0" indent="0" algn="just">
              <a:buNone/>
            </a:pPr>
            <a:r>
              <a:rPr lang="en-US" sz="3200"/>
              <a:t>c. Basis data</a:t>
            </a:r>
          </a:p>
          <a:p>
            <a:pPr marL="0" indent="0" algn="just">
              <a:buNone/>
            </a:pPr>
            <a:r>
              <a:rPr lang="en-US" sz="3200"/>
              <a:t>d. Sistem pengelola basis data (DBMS)</a:t>
            </a:r>
          </a:p>
          <a:p>
            <a:pPr marL="0" indent="0" algn="just">
              <a:buNone/>
            </a:pPr>
            <a:r>
              <a:rPr lang="en-US" sz="3200"/>
              <a:t>e. Pemakai (Programmer, User mahir, user umum, user khusus)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Data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yang </a:t>
            </a:r>
            <a:r>
              <a:rPr lang="en-US" sz="2800" dirty="0" err="1"/>
              <a:t>turut</a:t>
            </a:r>
            <a:r>
              <a:rPr lang="en-US" sz="2800" dirty="0"/>
              <a:t> </a:t>
            </a:r>
            <a:r>
              <a:rPr lang="en-US" sz="2800" dirty="0" err="1"/>
              <a:t>mempresentasikan</a:t>
            </a:r>
            <a:r>
              <a:rPr lang="en-US" sz="2800" dirty="0"/>
              <a:t> </a:t>
            </a:r>
            <a:r>
              <a:rPr lang="en-US" sz="2800" dirty="0" err="1"/>
              <a:t>deskripsi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kejadian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pengolahan</a:t>
            </a:r>
            <a:r>
              <a:rPr lang="en-US" sz="2800" dirty="0"/>
              <a:t> data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bentuk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berguna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berarti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penerimanya</a:t>
            </a:r>
            <a:r>
              <a:rPr lang="en-US" sz="2800" dirty="0"/>
              <a:t>.</a:t>
            </a:r>
          </a:p>
          <a:p>
            <a:r>
              <a:rPr lang="en-US" sz="2800" dirty="0"/>
              <a:t>Data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bersifat</a:t>
            </a:r>
            <a:r>
              <a:rPr lang="en-US" sz="2800" dirty="0"/>
              <a:t> </a:t>
            </a:r>
            <a:r>
              <a:rPr lang="en-US" sz="2800" dirty="0" err="1"/>
              <a:t>historis</a:t>
            </a:r>
            <a:r>
              <a:rPr lang="en-US" sz="2800" dirty="0"/>
              <a:t>, </a:t>
            </a:r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tingkatan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,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dinamis</a:t>
            </a:r>
            <a:r>
              <a:rPr lang="en-US" sz="2800" dirty="0"/>
              <a:t>,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yang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27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system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yang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kombinasi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orang-orang, </a:t>
            </a:r>
            <a:r>
              <a:rPr lang="en-US" sz="2400" dirty="0" err="1"/>
              <a:t>fasilitas</a:t>
            </a:r>
            <a:r>
              <a:rPr lang="en-US" sz="2400" dirty="0"/>
              <a:t>, </a:t>
            </a:r>
            <a:r>
              <a:rPr lang="en-US" sz="2400" dirty="0" err="1"/>
              <a:t>teknologi</a:t>
            </a:r>
            <a:r>
              <a:rPr lang="en-US" sz="2400" dirty="0"/>
              <a:t>, media, </a:t>
            </a:r>
            <a:r>
              <a:rPr lang="en-US" sz="2400" dirty="0" err="1"/>
              <a:t>prosedur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pengendalian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penting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,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berinteraksi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bekerjasama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cara-cara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pengolahan</a:t>
            </a:r>
            <a:r>
              <a:rPr lang="en-US" sz="2400" dirty="0"/>
              <a:t>, </a:t>
            </a:r>
            <a:r>
              <a:rPr lang="en-US" sz="2400" dirty="0" err="1"/>
              <a:t>pemasukan</a:t>
            </a:r>
            <a:r>
              <a:rPr lang="en-US" sz="2400" dirty="0"/>
              <a:t> data,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berguna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68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	: CPU, Disk, Terminal, Printer</a:t>
            </a:r>
          </a:p>
          <a:p>
            <a:r>
              <a:rPr lang="en-US" sz="2400" dirty="0"/>
              <a:t>Software	: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Basis Data, Program </a:t>
            </a:r>
            <a:r>
              <a:rPr lang="en-US" sz="2400" dirty="0" err="1"/>
              <a:t>Aplikasi</a:t>
            </a:r>
            <a:endParaRPr lang="en-US" sz="2400" dirty="0"/>
          </a:p>
          <a:p>
            <a:r>
              <a:rPr lang="en-US" sz="2400" dirty="0" err="1"/>
              <a:t>Personil</a:t>
            </a:r>
            <a:r>
              <a:rPr lang="en-US" sz="2400" dirty="0"/>
              <a:t>	: Operator system, </a:t>
            </a: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,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keluaran</a:t>
            </a:r>
            <a:endParaRPr lang="en-US" sz="2400" dirty="0"/>
          </a:p>
          <a:p>
            <a:r>
              <a:rPr lang="en-US" sz="2400" dirty="0"/>
              <a:t>Data		: Data yang </a:t>
            </a:r>
            <a:r>
              <a:rPr lang="en-US" sz="2400" dirty="0" err="1"/>
              <a:t>tersimpan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endParaRPr lang="en-US" sz="2400" dirty="0"/>
          </a:p>
          <a:p>
            <a:r>
              <a:rPr lang="en-US" sz="2400" dirty="0" err="1"/>
              <a:t>Prosedur</a:t>
            </a:r>
            <a:r>
              <a:rPr lang="en-US" sz="2400" dirty="0"/>
              <a:t>	: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kebijaksanaan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mengoperasi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07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45" y="1825625"/>
            <a:ext cx="10515600" cy="4351338"/>
          </a:xfrm>
        </p:spPr>
        <p:txBody>
          <a:bodyPr/>
          <a:lstStyle/>
          <a:p>
            <a:pPr algn="just"/>
            <a:r>
              <a:rPr lang="en-US" sz="3600"/>
              <a:t>BD adalah suatu kumpulan data terhubung yang disimpan secara bersama-sama pada suatu media, yang diorganisasikan berdasarkan sebuah skema atau struktur tertentu, dan dengan software untuk melakukan manipulasi untuk kegunaan tertentu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Dasar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/>
              <a:t>Operasi dasar basis data :</a:t>
            </a:r>
          </a:p>
          <a:p>
            <a:r>
              <a:rPr lang="en-US" sz="3000"/>
              <a:t>Create database</a:t>
            </a:r>
          </a:p>
          <a:p>
            <a:r>
              <a:rPr lang="en-US" sz="3000"/>
              <a:t>Drop database</a:t>
            </a:r>
          </a:p>
          <a:p>
            <a:r>
              <a:rPr lang="en-US" sz="3000"/>
              <a:t>Create table</a:t>
            </a:r>
          </a:p>
          <a:p>
            <a:r>
              <a:rPr lang="en-US" sz="3000"/>
              <a:t>Drop table</a:t>
            </a:r>
          </a:p>
          <a:p>
            <a:r>
              <a:rPr lang="en-US" sz="3000"/>
              <a:t>Insert</a:t>
            </a:r>
          </a:p>
          <a:p>
            <a:r>
              <a:rPr lang="en-US" sz="3000"/>
              <a:t>Retrieve / Search</a:t>
            </a:r>
          </a:p>
          <a:p>
            <a:r>
              <a:rPr lang="en-US" sz="3000"/>
              <a:t>Update</a:t>
            </a:r>
          </a:p>
          <a:p>
            <a:r>
              <a:rPr lang="en-US" sz="3000"/>
              <a:t>Delete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Pemanfaatan Basis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Salah satu komponen penting dalam sistem informasi, kerana merupakan dasar dalam menyediakan informasi</a:t>
            </a:r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Menentukan kualitas informasi : akurat, tepat waktu dan relevan.</a:t>
            </a:r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Mengurangi duplikasi data (data redundancy)</a:t>
            </a:r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Hubungan data dapat ditingkatkan</a:t>
            </a:r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Manipulasi terhadap data dengan cepat dan mudah</a:t>
            </a:r>
          </a:p>
          <a:p>
            <a:pPr algn="just">
              <a:buFont typeface="Wingdings" panose="05000000000000000000" charset="0"/>
              <a:buChar char=""/>
            </a:pPr>
            <a:r>
              <a:rPr lang="en-US" sz="3200"/>
              <a:t> Efisiensi penggunaan ruang penyimpanan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</a:t>
            </a:r>
            <a:r>
              <a:rPr lang="en-US" dirty="0"/>
              <a:t> basis data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Administrator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Orang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kewenangan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pengawasan</a:t>
            </a:r>
            <a:r>
              <a:rPr lang="en-US" sz="2800" dirty="0"/>
              <a:t> data </a:t>
            </a:r>
            <a:r>
              <a:rPr lang="en-US" sz="2800" dirty="0" err="1"/>
              <a:t>maupun</a:t>
            </a:r>
            <a:r>
              <a:rPr lang="en-US" sz="2800" dirty="0"/>
              <a:t> program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User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Programmer </a:t>
            </a:r>
            <a:r>
              <a:rPr lang="en-US" sz="2800" dirty="0" err="1"/>
              <a:t>aplikasi</a:t>
            </a:r>
            <a:endParaRPr lang="en-US" sz="2800" dirty="0"/>
          </a:p>
          <a:p>
            <a:r>
              <a:rPr lang="en-US" sz="2800" dirty="0"/>
              <a:t>Casual user/naïve user</a:t>
            </a:r>
          </a:p>
          <a:p>
            <a:r>
              <a:rPr lang="en-US" sz="2800" dirty="0"/>
              <a:t>End user</a:t>
            </a:r>
          </a:p>
          <a:p>
            <a:r>
              <a:rPr lang="en-US" sz="2800" dirty="0"/>
              <a:t>Specialized user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35968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basis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Bersifat</a:t>
            </a:r>
            <a:r>
              <a:rPr lang="en-US" sz="2800" dirty="0"/>
              <a:t> data oriented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bukan</a:t>
            </a:r>
            <a:r>
              <a:rPr lang="en-US" sz="2800" dirty="0"/>
              <a:t> program oriented</a:t>
            </a:r>
          </a:p>
          <a:p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program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basis </a:t>
            </a:r>
            <a:r>
              <a:rPr lang="en-US" sz="2800" dirty="0" err="1"/>
              <a:t>datanya</a:t>
            </a:r>
            <a:endParaRPr lang="en-US" sz="2800" dirty="0"/>
          </a:p>
          <a:p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berkembang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, </a:t>
            </a:r>
            <a:r>
              <a:rPr lang="en-US" sz="2800" dirty="0" err="1"/>
              <a:t>baik</a:t>
            </a:r>
            <a:r>
              <a:rPr lang="en-US" sz="2800" dirty="0"/>
              <a:t> volume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sturkturnya</a:t>
            </a:r>
            <a:endParaRPr lang="en-US" sz="2800" dirty="0"/>
          </a:p>
          <a:p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berbeda-beda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95219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</TotalTime>
  <Words>618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Wingdings</vt:lpstr>
      <vt:lpstr>Crop</vt:lpstr>
      <vt:lpstr>Pengantar Sistem basis data</vt:lpstr>
      <vt:lpstr>Data dan Informasi</vt:lpstr>
      <vt:lpstr>Sistem Informasi</vt:lpstr>
      <vt:lpstr>Komponen Sistem Informasi</vt:lpstr>
      <vt:lpstr>Definisi Basis Data</vt:lpstr>
      <vt:lpstr>Operasi Dasar Basis Data</vt:lpstr>
      <vt:lpstr>Pemanfaatan Basis Data</vt:lpstr>
      <vt:lpstr>Pengguna basis data</vt:lpstr>
      <vt:lpstr>Kriteria basis data</vt:lpstr>
      <vt:lpstr>Sistem manajemen basis data (DBMS)</vt:lpstr>
      <vt:lpstr>Komponen-komponen utama dbms</vt:lpstr>
      <vt:lpstr>Manfaat Menggunakan DBMS</vt:lpstr>
      <vt:lpstr>Peranan Basis Data dalam Pengembangan SIM</vt:lpstr>
      <vt:lpstr>Sistem Basis Data sebagai Infrastruktur SIM</vt:lpstr>
      <vt:lpstr>Pengertian sistem basis data </vt:lpstr>
      <vt:lpstr>Komponen sistem basis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</dc:creator>
  <cp:lastModifiedBy>irfan</cp:lastModifiedBy>
  <cp:revision>14</cp:revision>
  <dcterms:created xsi:type="dcterms:W3CDTF">2018-09-18T16:39:11Z</dcterms:created>
  <dcterms:modified xsi:type="dcterms:W3CDTF">2018-09-18T17:13:02Z</dcterms:modified>
</cp:coreProperties>
</file>