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Impact" charset="1" panose="020B0806030902050204"/>
      <p:regular r:id="rId22"/>
    </p:embeddedFont>
    <p:embeddedFont>
      <p:font typeface="Glacial Indifference Bold" charset="1" panose="00000800000000000000"/>
      <p:regular r:id="rId23"/>
    </p:embeddedFont>
    <p:embeddedFont>
      <p:font typeface="DM Sans" charset="1" panose="00000000000000000000"/>
      <p:regular r:id="rId24"/>
    </p:embeddedFont>
    <p:embeddedFont>
      <p:font typeface="Arimo Bold" charset="1" panose="020B0704020202020204"/>
      <p:regular r:id="rId25"/>
    </p:embeddedFont>
    <p:embeddedFont>
      <p:font typeface="Arimo" charset="1" panose="020B0604020202020204"/>
      <p:regular r:id="rId26"/>
    </p:embeddedFont>
    <p:embeddedFont>
      <p:font typeface="Glacial Indifference"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9.jpeg" Type="http://schemas.openxmlformats.org/officeDocument/2006/relationships/image"/><Relationship Id="rId12" Target="../media/image30.jpe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31.png" Type="http://schemas.openxmlformats.org/officeDocument/2006/relationships/image"/><Relationship Id="rId12" Target="../media/image32.png" Type="http://schemas.openxmlformats.org/officeDocument/2006/relationships/image"/><Relationship Id="rId13" Target="../media/image33.png" Type="http://schemas.openxmlformats.org/officeDocument/2006/relationships/image"/><Relationship Id="rId14" Target="../media/image34.png" Type="http://schemas.openxmlformats.org/officeDocument/2006/relationships/image"/><Relationship Id="rId15" Target="../media/image35.pn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36.jpe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37.jpe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38.jpe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43.png" Type="http://schemas.openxmlformats.org/officeDocument/2006/relationships/image"/><Relationship Id="rId14" Target="../media/image44.svg" Type="http://schemas.openxmlformats.org/officeDocument/2006/relationships/image"/><Relationship Id="rId15" Target="../media/image2.png" Type="http://schemas.openxmlformats.org/officeDocument/2006/relationships/image"/><Relationship Id="rId16" Target="../media/image3.svg" Type="http://schemas.openxmlformats.org/officeDocument/2006/relationships/image"/><Relationship Id="rId2" Target="../media/image1.jpe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0.pn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1.pn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2.png" Type="http://schemas.openxmlformats.org/officeDocument/2006/relationships/image"/><Relationship Id="rId12" Target="../media/image23.png" Type="http://schemas.openxmlformats.org/officeDocument/2006/relationships/image"/><Relationship Id="rId13" Target="../media/image24.pn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5.pn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https://lookerstudio.google.com" TargetMode="External" Type="http://schemas.openxmlformats.org/officeDocument/2006/relationships/hyperlink"/><Relationship Id="rId12" Target="../media/image26.png" Type="http://schemas.openxmlformats.org/officeDocument/2006/relationships/image"/><Relationship Id="rId13" Target="../media/image27.sv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8.pn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8.pn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259300" y="790545"/>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399704" y="9084773"/>
            <a:ext cx="2430974" cy="2404454"/>
          </a:xfrm>
          <a:custGeom>
            <a:avLst/>
            <a:gdLst/>
            <a:ahLst/>
            <a:cxnLst/>
            <a:rect r="r" b="b" t="t" l="l"/>
            <a:pathLst>
              <a:path h="2404454" w="2430974">
                <a:moveTo>
                  <a:pt x="0" y="0"/>
                </a:moveTo>
                <a:lnTo>
                  <a:pt x="2430973" y="0"/>
                </a:lnTo>
                <a:lnTo>
                  <a:pt x="2430973" y="2404454"/>
                </a:lnTo>
                <a:lnTo>
                  <a:pt x="0" y="24044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9930787" y="2150086"/>
            <a:ext cx="7328513" cy="5980931"/>
          </a:xfrm>
          <a:prstGeom prst="rect">
            <a:avLst/>
          </a:prstGeom>
        </p:spPr>
        <p:txBody>
          <a:bodyPr anchor="t" rtlCol="false" tIns="0" lIns="0" bIns="0" rIns="0">
            <a:spAutoFit/>
          </a:bodyPr>
          <a:lstStyle/>
          <a:p>
            <a:pPr algn="r">
              <a:lnSpc>
                <a:spcPts val="11285"/>
              </a:lnSpc>
            </a:pPr>
            <a:r>
              <a:rPr lang="en-US" sz="11285">
                <a:solidFill>
                  <a:srgbClr val="5383FF"/>
                </a:solidFill>
                <a:latin typeface="Impact"/>
                <a:ea typeface="Impact"/>
                <a:cs typeface="Impact"/>
                <a:sym typeface="Impact"/>
              </a:rPr>
              <a:t>FINAL</a:t>
            </a:r>
          </a:p>
          <a:p>
            <a:pPr algn="r">
              <a:lnSpc>
                <a:spcPts val="11285"/>
              </a:lnSpc>
            </a:pPr>
            <a:r>
              <a:rPr lang="en-US" sz="11285">
                <a:solidFill>
                  <a:srgbClr val="5383FF"/>
                </a:solidFill>
                <a:latin typeface="Impact"/>
                <a:ea typeface="Impact"/>
                <a:cs typeface="Impact"/>
                <a:sym typeface="Impact"/>
              </a:rPr>
              <a:t>PROJECT</a:t>
            </a:r>
          </a:p>
          <a:p>
            <a:pPr algn="r">
              <a:lnSpc>
                <a:spcPts val="11285"/>
              </a:lnSpc>
            </a:pPr>
            <a:r>
              <a:rPr lang="en-US" sz="11285">
                <a:solidFill>
                  <a:srgbClr val="5383FF"/>
                </a:solidFill>
                <a:latin typeface="Impact"/>
                <a:ea typeface="Impact"/>
                <a:cs typeface="Impact"/>
                <a:sym typeface="Impact"/>
              </a:rPr>
              <a:t>DATA VISUALIZATION</a:t>
            </a:r>
          </a:p>
        </p:txBody>
      </p:sp>
      <p:sp>
        <p:nvSpPr>
          <p:cNvPr name="TextBox 7" id="7"/>
          <p:cNvSpPr txBox="true"/>
          <p:nvPr/>
        </p:nvSpPr>
        <p:spPr>
          <a:xfrm rot="0">
            <a:off x="1771640" y="874395"/>
            <a:ext cx="1677530" cy="337185"/>
          </a:xfrm>
          <a:prstGeom prst="rect">
            <a:avLst/>
          </a:prstGeom>
        </p:spPr>
        <p:txBody>
          <a:bodyPr anchor="t" rtlCol="false" tIns="0" lIns="0" bIns="0" rIns="0">
            <a:spAutoFit/>
          </a:bodyPr>
          <a:lstStyle/>
          <a:p>
            <a:pPr algn="l">
              <a:lnSpc>
                <a:spcPts val="2400"/>
              </a:lnSpc>
            </a:pPr>
            <a:r>
              <a:rPr lang="en-US" sz="2400" b="true">
                <a:solidFill>
                  <a:srgbClr val="0A0147"/>
                </a:solidFill>
                <a:latin typeface="Glacial Indifference Bold"/>
                <a:ea typeface="Glacial Indifference Bold"/>
                <a:cs typeface="Glacial Indifference Bold"/>
                <a:sym typeface="Glacial Indifference Bold"/>
              </a:rPr>
              <a:t>MY SKILL</a:t>
            </a:r>
          </a:p>
        </p:txBody>
      </p:sp>
      <p:sp>
        <p:nvSpPr>
          <p:cNvPr name="TextBox 8" id="8"/>
          <p:cNvSpPr txBox="true"/>
          <p:nvPr/>
        </p:nvSpPr>
        <p:spPr>
          <a:xfrm rot="0">
            <a:off x="12391171" y="7815421"/>
            <a:ext cx="4868129" cy="315595"/>
          </a:xfrm>
          <a:prstGeom prst="rect">
            <a:avLst/>
          </a:prstGeom>
        </p:spPr>
        <p:txBody>
          <a:bodyPr anchor="t" rtlCol="false" tIns="0" lIns="0" bIns="0" rIns="0">
            <a:spAutoFit/>
          </a:bodyPr>
          <a:lstStyle/>
          <a:p>
            <a:pPr algn="r">
              <a:lnSpc>
                <a:spcPts val="2300"/>
              </a:lnSpc>
            </a:pPr>
            <a:r>
              <a:rPr lang="en-US" sz="2300" b="true">
                <a:solidFill>
                  <a:srgbClr val="0A0147"/>
                </a:solidFill>
                <a:latin typeface="Glacial Indifference Bold"/>
                <a:ea typeface="Glacial Indifference Bold"/>
                <a:cs typeface="Glacial Indifference Bold"/>
                <a:sym typeface="Glacial Indifference Bold"/>
              </a:rPr>
              <a:t>Kelompok B4</a:t>
            </a:r>
          </a:p>
        </p:txBody>
      </p:sp>
      <p:sp>
        <p:nvSpPr>
          <p:cNvPr name="Freeform 9" id="9"/>
          <p:cNvSpPr/>
          <p:nvPr/>
        </p:nvSpPr>
        <p:spPr>
          <a:xfrm flipH="false" flipV="false" rot="0">
            <a:off x="0" y="2342247"/>
            <a:ext cx="9561519" cy="7944753"/>
          </a:xfrm>
          <a:custGeom>
            <a:avLst/>
            <a:gdLst/>
            <a:ahLst/>
            <a:cxnLst/>
            <a:rect r="r" b="b" t="t" l="l"/>
            <a:pathLst>
              <a:path h="7944753" w="9561519">
                <a:moveTo>
                  <a:pt x="0" y="0"/>
                </a:moveTo>
                <a:lnTo>
                  <a:pt x="9561519" y="0"/>
                </a:lnTo>
                <a:lnTo>
                  <a:pt x="9561519" y="7944753"/>
                </a:lnTo>
                <a:lnTo>
                  <a:pt x="0" y="79447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9922440" y="3053037"/>
            <a:ext cx="6309875" cy="3552115"/>
          </a:xfrm>
          <a:custGeom>
            <a:avLst/>
            <a:gdLst/>
            <a:ahLst/>
            <a:cxnLst/>
            <a:rect r="r" b="b" t="t" l="l"/>
            <a:pathLst>
              <a:path h="3552115" w="6309875">
                <a:moveTo>
                  <a:pt x="0" y="0"/>
                </a:moveTo>
                <a:lnTo>
                  <a:pt x="6309875" y="0"/>
                </a:lnTo>
                <a:lnTo>
                  <a:pt x="6309875" y="3552114"/>
                </a:lnTo>
                <a:lnTo>
                  <a:pt x="0" y="3552114"/>
                </a:lnTo>
                <a:lnTo>
                  <a:pt x="0" y="0"/>
                </a:lnTo>
                <a:close/>
              </a:path>
            </a:pathLst>
          </a:custGeom>
          <a:blipFill>
            <a:blip r:embed="rId11"/>
            <a:stretch>
              <a:fillRect l="0" t="0" r="0" b="0"/>
            </a:stretch>
          </a:blipFill>
          <a:ln w="38100" cap="sq">
            <a:solidFill>
              <a:srgbClr val="000000"/>
            </a:solidFill>
            <a:prstDash val="solid"/>
            <a:miter/>
          </a:ln>
        </p:spPr>
      </p:sp>
      <p:sp>
        <p:nvSpPr>
          <p:cNvPr name="Freeform 8" id="8"/>
          <p:cNvSpPr/>
          <p:nvPr/>
        </p:nvSpPr>
        <p:spPr>
          <a:xfrm flipH="false" flipV="false" rot="0">
            <a:off x="919843" y="3050059"/>
            <a:ext cx="6319295" cy="3555093"/>
          </a:xfrm>
          <a:custGeom>
            <a:avLst/>
            <a:gdLst/>
            <a:ahLst/>
            <a:cxnLst/>
            <a:rect r="r" b="b" t="t" l="l"/>
            <a:pathLst>
              <a:path h="3555093" w="6319295">
                <a:moveTo>
                  <a:pt x="0" y="0"/>
                </a:moveTo>
                <a:lnTo>
                  <a:pt x="6319295" y="0"/>
                </a:lnTo>
                <a:lnTo>
                  <a:pt x="6319295" y="3555092"/>
                </a:lnTo>
                <a:lnTo>
                  <a:pt x="0" y="3555092"/>
                </a:lnTo>
                <a:lnTo>
                  <a:pt x="0" y="0"/>
                </a:lnTo>
                <a:close/>
              </a:path>
            </a:pathLst>
          </a:custGeom>
          <a:blipFill>
            <a:blip r:embed="rId12"/>
            <a:stretch>
              <a:fillRect l="0" t="0" r="0" b="0"/>
            </a:stretch>
          </a:blipFill>
          <a:ln w="38100" cap="sq">
            <a:solidFill>
              <a:srgbClr val="000000"/>
            </a:solidFill>
            <a:prstDash val="solid"/>
            <a:miter/>
          </a:ln>
        </p:spPr>
      </p:sp>
      <p:sp>
        <p:nvSpPr>
          <p:cNvPr name="TextBox 9" id="9"/>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TAMBAH KOLOM</a:t>
            </a:r>
          </a:p>
        </p:txBody>
      </p:sp>
      <p:sp>
        <p:nvSpPr>
          <p:cNvPr name="TextBox 10" id="10"/>
          <p:cNvSpPr txBox="true"/>
          <p:nvPr/>
        </p:nvSpPr>
        <p:spPr>
          <a:xfrm rot="0">
            <a:off x="1314642" y="1480185"/>
            <a:ext cx="16379790" cy="419491"/>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Lalu masukkan nama dan rumus untuk setiap bidang baru yang dibuat.</a:t>
            </a:r>
          </a:p>
        </p:txBody>
      </p:sp>
      <p:sp>
        <p:nvSpPr>
          <p:cNvPr name="TextBox 11" id="11"/>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
        <p:nvSpPr>
          <p:cNvPr name="TextBox 12" id="12"/>
          <p:cNvSpPr txBox="true"/>
          <p:nvPr/>
        </p:nvSpPr>
        <p:spPr>
          <a:xfrm rot="0">
            <a:off x="11060169" y="6892478"/>
            <a:ext cx="4034417" cy="419491"/>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Average order Value</a:t>
            </a:r>
          </a:p>
        </p:txBody>
      </p:sp>
      <p:sp>
        <p:nvSpPr>
          <p:cNvPr name="TextBox 13" id="13"/>
          <p:cNvSpPr txBox="true"/>
          <p:nvPr/>
        </p:nvSpPr>
        <p:spPr>
          <a:xfrm rot="0">
            <a:off x="3185548" y="6892478"/>
            <a:ext cx="1809564" cy="419491"/>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Net Profit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28700" y="3315117"/>
            <a:ext cx="2754493" cy="3126265"/>
          </a:xfrm>
          <a:custGeom>
            <a:avLst/>
            <a:gdLst/>
            <a:ahLst/>
            <a:cxnLst/>
            <a:rect r="r" b="b" t="t" l="l"/>
            <a:pathLst>
              <a:path h="3126265" w="2754493">
                <a:moveTo>
                  <a:pt x="0" y="0"/>
                </a:moveTo>
                <a:lnTo>
                  <a:pt x="2754493" y="0"/>
                </a:lnTo>
                <a:lnTo>
                  <a:pt x="2754493" y="3126265"/>
                </a:lnTo>
                <a:lnTo>
                  <a:pt x="0" y="3126265"/>
                </a:lnTo>
                <a:lnTo>
                  <a:pt x="0" y="0"/>
                </a:lnTo>
                <a:close/>
              </a:path>
            </a:pathLst>
          </a:custGeom>
          <a:blipFill>
            <a:blip r:embed="rId11"/>
            <a:stretch>
              <a:fillRect l="0" t="0" r="0" b="0"/>
            </a:stretch>
          </a:blipFill>
        </p:spPr>
      </p:sp>
      <p:sp>
        <p:nvSpPr>
          <p:cNvPr name="Freeform 8" id="8"/>
          <p:cNvSpPr/>
          <p:nvPr/>
        </p:nvSpPr>
        <p:spPr>
          <a:xfrm flipH="false" flipV="false" rot="0">
            <a:off x="4114099" y="3315117"/>
            <a:ext cx="2729850" cy="3003691"/>
          </a:xfrm>
          <a:custGeom>
            <a:avLst/>
            <a:gdLst/>
            <a:ahLst/>
            <a:cxnLst/>
            <a:rect r="r" b="b" t="t" l="l"/>
            <a:pathLst>
              <a:path h="3003691" w="2729850">
                <a:moveTo>
                  <a:pt x="0" y="0"/>
                </a:moveTo>
                <a:lnTo>
                  <a:pt x="2729850" y="0"/>
                </a:lnTo>
                <a:lnTo>
                  <a:pt x="2729850" y="3003691"/>
                </a:lnTo>
                <a:lnTo>
                  <a:pt x="0" y="3003691"/>
                </a:lnTo>
                <a:lnTo>
                  <a:pt x="0" y="0"/>
                </a:lnTo>
                <a:close/>
              </a:path>
            </a:pathLst>
          </a:custGeom>
          <a:blipFill>
            <a:blip r:embed="rId12"/>
            <a:stretch>
              <a:fillRect l="0" t="0" r="0" b="0"/>
            </a:stretch>
          </a:blipFill>
        </p:spPr>
      </p:sp>
      <p:sp>
        <p:nvSpPr>
          <p:cNvPr name="Freeform 9" id="9"/>
          <p:cNvSpPr/>
          <p:nvPr/>
        </p:nvSpPr>
        <p:spPr>
          <a:xfrm flipH="false" flipV="false" rot="0">
            <a:off x="7177324" y="3548968"/>
            <a:ext cx="3059370" cy="2769840"/>
          </a:xfrm>
          <a:custGeom>
            <a:avLst/>
            <a:gdLst/>
            <a:ahLst/>
            <a:cxnLst/>
            <a:rect r="r" b="b" t="t" l="l"/>
            <a:pathLst>
              <a:path h="2769840" w="3059370">
                <a:moveTo>
                  <a:pt x="0" y="0"/>
                </a:moveTo>
                <a:lnTo>
                  <a:pt x="3059370" y="0"/>
                </a:lnTo>
                <a:lnTo>
                  <a:pt x="3059370" y="2769840"/>
                </a:lnTo>
                <a:lnTo>
                  <a:pt x="0" y="2769840"/>
                </a:lnTo>
                <a:lnTo>
                  <a:pt x="0" y="0"/>
                </a:lnTo>
                <a:close/>
              </a:path>
            </a:pathLst>
          </a:custGeom>
          <a:blipFill>
            <a:blip r:embed="rId13"/>
            <a:stretch>
              <a:fillRect l="0" t="0" r="0" b="0"/>
            </a:stretch>
          </a:blipFill>
        </p:spPr>
      </p:sp>
      <p:sp>
        <p:nvSpPr>
          <p:cNvPr name="Freeform 10" id="10"/>
          <p:cNvSpPr/>
          <p:nvPr/>
        </p:nvSpPr>
        <p:spPr>
          <a:xfrm flipH="false" flipV="false" rot="0">
            <a:off x="10922236" y="3548968"/>
            <a:ext cx="2590946" cy="2777171"/>
          </a:xfrm>
          <a:custGeom>
            <a:avLst/>
            <a:gdLst/>
            <a:ahLst/>
            <a:cxnLst/>
            <a:rect r="r" b="b" t="t" l="l"/>
            <a:pathLst>
              <a:path h="2777171" w="2590946">
                <a:moveTo>
                  <a:pt x="0" y="0"/>
                </a:moveTo>
                <a:lnTo>
                  <a:pt x="2590947" y="0"/>
                </a:lnTo>
                <a:lnTo>
                  <a:pt x="2590947" y="2777171"/>
                </a:lnTo>
                <a:lnTo>
                  <a:pt x="0" y="2777171"/>
                </a:lnTo>
                <a:lnTo>
                  <a:pt x="0" y="0"/>
                </a:lnTo>
                <a:close/>
              </a:path>
            </a:pathLst>
          </a:custGeom>
          <a:blipFill>
            <a:blip r:embed="rId14"/>
            <a:stretch>
              <a:fillRect l="0" t="0" r="0" b="0"/>
            </a:stretch>
          </a:blipFill>
        </p:spPr>
      </p:sp>
      <p:sp>
        <p:nvSpPr>
          <p:cNvPr name="Freeform 11" id="11"/>
          <p:cNvSpPr/>
          <p:nvPr/>
        </p:nvSpPr>
        <p:spPr>
          <a:xfrm flipH="false" flipV="false" rot="0">
            <a:off x="14445624" y="3673777"/>
            <a:ext cx="2550045" cy="2652362"/>
          </a:xfrm>
          <a:custGeom>
            <a:avLst/>
            <a:gdLst/>
            <a:ahLst/>
            <a:cxnLst/>
            <a:rect r="r" b="b" t="t" l="l"/>
            <a:pathLst>
              <a:path h="2652362" w="2550045">
                <a:moveTo>
                  <a:pt x="0" y="0"/>
                </a:moveTo>
                <a:lnTo>
                  <a:pt x="2550045" y="0"/>
                </a:lnTo>
                <a:lnTo>
                  <a:pt x="2550045" y="2652362"/>
                </a:lnTo>
                <a:lnTo>
                  <a:pt x="0" y="2652362"/>
                </a:lnTo>
                <a:lnTo>
                  <a:pt x="0" y="0"/>
                </a:lnTo>
                <a:close/>
              </a:path>
            </a:pathLst>
          </a:custGeom>
          <a:blipFill>
            <a:blip r:embed="rId15"/>
            <a:stretch>
              <a:fillRect l="0" t="0" r="0" b="0"/>
            </a:stretch>
          </a:blipFill>
        </p:spPr>
      </p:sp>
      <p:sp>
        <p:nvSpPr>
          <p:cNvPr name="TextBox 12" id="12"/>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TAMBAH SLICER</a:t>
            </a:r>
          </a:p>
        </p:txBody>
      </p:sp>
      <p:sp>
        <p:nvSpPr>
          <p:cNvPr name="TextBox 13" id="13"/>
          <p:cNvSpPr txBox="true"/>
          <p:nvPr/>
        </p:nvSpPr>
        <p:spPr>
          <a:xfrm rot="0">
            <a:off x="1314642" y="1480185"/>
            <a:ext cx="16379790" cy="419491"/>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Buat Slicer untuk Order Date, Category, Sales Value, Transaction Value, Payment.</a:t>
            </a:r>
          </a:p>
        </p:txBody>
      </p:sp>
      <p:sp>
        <p:nvSpPr>
          <p:cNvPr name="TextBox 14" id="14"/>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
        <p:nvSpPr>
          <p:cNvPr name="TextBox 15" id="15"/>
          <p:cNvSpPr txBox="true"/>
          <p:nvPr/>
        </p:nvSpPr>
        <p:spPr>
          <a:xfrm rot="0">
            <a:off x="7603216" y="6654157"/>
            <a:ext cx="2316635" cy="419491"/>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Sales Value</a:t>
            </a:r>
          </a:p>
        </p:txBody>
      </p:sp>
      <p:sp>
        <p:nvSpPr>
          <p:cNvPr name="TextBox 16" id="16"/>
          <p:cNvSpPr txBox="true"/>
          <p:nvPr/>
        </p:nvSpPr>
        <p:spPr>
          <a:xfrm rot="0">
            <a:off x="4574242" y="6654157"/>
            <a:ext cx="1809564" cy="419491"/>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Category</a:t>
            </a:r>
          </a:p>
        </p:txBody>
      </p:sp>
      <p:sp>
        <p:nvSpPr>
          <p:cNvPr name="TextBox 17" id="17"/>
          <p:cNvSpPr txBox="true"/>
          <p:nvPr/>
        </p:nvSpPr>
        <p:spPr>
          <a:xfrm rot="0">
            <a:off x="1314642" y="6654157"/>
            <a:ext cx="2184498" cy="419491"/>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Order Date</a:t>
            </a:r>
          </a:p>
        </p:txBody>
      </p:sp>
      <p:sp>
        <p:nvSpPr>
          <p:cNvPr name="TextBox 18" id="18"/>
          <p:cNvSpPr txBox="true"/>
          <p:nvPr/>
        </p:nvSpPr>
        <p:spPr>
          <a:xfrm rot="0">
            <a:off x="15086435" y="6654157"/>
            <a:ext cx="1795800" cy="419491"/>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Payment</a:t>
            </a:r>
          </a:p>
        </p:txBody>
      </p:sp>
      <p:sp>
        <p:nvSpPr>
          <p:cNvPr name="TextBox 19" id="19"/>
          <p:cNvSpPr txBox="true"/>
          <p:nvPr/>
        </p:nvSpPr>
        <p:spPr>
          <a:xfrm rot="0">
            <a:off x="10695702" y="6654157"/>
            <a:ext cx="3595449" cy="419491"/>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Transaction Value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2141363" y="2238369"/>
            <a:ext cx="12324873" cy="6177985"/>
          </a:xfrm>
          <a:custGeom>
            <a:avLst/>
            <a:gdLst/>
            <a:ahLst/>
            <a:cxnLst/>
            <a:rect r="r" b="b" t="t" l="l"/>
            <a:pathLst>
              <a:path h="6177985" w="12324873">
                <a:moveTo>
                  <a:pt x="0" y="0"/>
                </a:moveTo>
                <a:lnTo>
                  <a:pt x="12324873" y="0"/>
                </a:lnTo>
                <a:lnTo>
                  <a:pt x="12324873" y="6177985"/>
                </a:lnTo>
                <a:lnTo>
                  <a:pt x="0" y="6177985"/>
                </a:lnTo>
                <a:lnTo>
                  <a:pt x="0" y="0"/>
                </a:lnTo>
                <a:close/>
              </a:path>
            </a:pathLst>
          </a:custGeom>
          <a:blipFill>
            <a:blip r:embed="rId11"/>
            <a:stretch>
              <a:fillRect l="0" t="0" r="0" b="0"/>
            </a:stretch>
          </a:blipFill>
        </p:spPr>
      </p:sp>
      <p:sp>
        <p:nvSpPr>
          <p:cNvPr name="TextBox 8" id="8"/>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HASIL CAMPAIGN TAHUN 2022</a:t>
            </a:r>
          </a:p>
        </p:txBody>
      </p:sp>
      <p:sp>
        <p:nvSpPr>
          <p:cNvPr name="TextBox 9" id="9"/>
          <p:cNvSpPr txBox="true"/>
          <p:nvPr/>
        </p:nvSpPr>
        <p:spPr>
          <a:xfrm rot="0">
            <a:off x="1314642" y="1480185"/>
            <a:ext cx="16379790" cy="419491"/>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Dilihat dari data Value Sales, Net Profit, dan Average Order Value (AOV)</a:t>
            </a:r>
          </a:p>
        </p:txBody>
      </p:sp>
      <p:sp>
        <p:nvSpPr>
          <p:cNvPr name="TextBox 10" id="10"/>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CALL TO ACTION</a:t>
            </a:r>
          </a:p>
        </p:txBody>
      </p:sp>
      <p:sp>
        <p:nvSpPr>
          <p:cNvPr name="TextBox 8" id="8"/>
          <p:cNvSpPr txBox="true"/>
          <p:nvPr/>
        </p:nvSpPr>
        <p:spPr>
          <a:xfrm rot="0">
            <a:off x="1530044" y="1977081"/>
            <a:ext cx="16379790" cy="823684"/>
          </a:xfrm>
          <a:prstGeom prst="rect">
            <a:avLst/>
          </a:prstGeom>
        </p:spPr>
        <p:txBody>
          <a:bodyPr anchor="t" rtlCol="false" tIns="0" lIns="0" bIns="0" rIns="0">
            <a:spAutoFit/>
          </a:bodyPr>
          <a:lstStyle/>
          <a:p>
            <a:pPr algn="just">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Dari data yang ditampilkan, terlihat pada bulan September 2022 penjualan mencapai hasil tertinggi. Namun, profit yang diterima bukanlah yang paling tinggi. </a:t>
            </a:r>
          </a:p>
        </p:txBody>
      </p:sp>
      <p:sp>
        <p:nvSpPr>
          <p:cNvPr name="TextBox 9" id="9"/>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
        <p:nvSpPr>
          <p:cNvPr name="TextBox 10" id="10"/>
          <p:cNvSpPr txBox="true"/>
          <p:nvPr/>
        </p:nvSpPr>
        <p:spPr>
          <a:xfrm rot="0">
            <a:off x="1530044" y="3190409"/>
            <a:ext cx="16379790" cy="823684"/>
          </a:xfrm>
          <a:prstGeom prst="rect">
            <a:avLst/>
          </a:prstGeom>
        </p:spPr>
        <p:txBody>
          <a:bodyPr anchor="t" rtlCol="false" tIns="0" lIns="0" bIns="0" rIns="0">
            <a:spAutoFit/>
          </a:bodyPr>
          <a:lstStyle/>
          <a:p>
            <a:pPr algn="just">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Jika melihat pada AOV, rata-rata penjualan terus meningkat sampai bulan Desember 2022.</a:t>
            </a:r>
          </a:p>
        </p:txBody>
      </p:sp>
      <p:sp>
        <p:nvSpPr>
          <p:cNvPr name="TextBox 11" id="11"/>
          <p:cNvSpPr txBox="true"/>
          <p:nvPr/>
        </p:nvSpPr>
        <p:spPr>
          <a:xfrm rot="0">
            <a:off x="1530044" y="4403736"/>
            <a:ext cx="16379790" cy="1223734"/>
          </a:xfrm>
          <a:prstGeom prst="rect">
            <a:avLst/>
          </a:prstGeom>
        </p:spPr>
        <p:txBody>
          <a:bodyPr anchor="t" rtlCol="false" tIns="0" lIns="0" bIns="0" rIns="0">
            <a:spAutoFit/>
          </a:bodyPr>
          <a:lstStyle/>
          <a:p>
            <a:pPr algn="just">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Dapat diasumsikan produk yang terjual memiliki margin yang kecil tetapi harganya cukup tinggi. </a:t>
            </a:r>
            <a:r>
              <a:rPr lang="en-US" b="true" sz="3178">
                <a:solidFill>
                  <a:srgbClr val="3D6FCE"/>
                </a:solidFill>
                <a:latin typeface="Glacial Indifference Bold"/>
                <a:ea typeface="Glacial Indifference Bold"/>
                <a:cs typeface="Glacial Indifference Bold"/>
                <a:sym typeface="Glacial Indifference Bold"/>
              </a:rPr>
              <a:t>Beberapa hal yang bisa dilakukan tim marketing untuk meningkatkan profit: </a:t>
            </a:r>
          </a:p>
        </p:txBody>
      </p:sp>
      <p:sp>
        <p:nvSpPr>
          <p:cNvPr name="TextBox 12" id="12"/>
          <p:cNvSpPr txBox="true"/>
          <p:nvPr/>
        </p:nvSpPr>
        <p:spPr>
          <a:xfrm rot="0">
            <a:off x="1530044" y="5971499"/>
            <a:ext cx="16379790" cy="1045304"/>
          </a:xfrm>
          <a:prstGeom prst="rect">
            <a:avLst/>
          </a:prstGeom>
        </p:spPr>
        <p:txBody>
          <a:bodyPr anchor="t" rtlCol="false" tIns="0" lIns="0" bIns="0" rIns="0">
            <a:spAutoFit/>
          </a:bodyPr>
          <a:lstStyle/>
          <a:p>
            <a:pPr algn="just" marL="686238" indent="-343119" lvl="1">
              <a:lnSpc>
                <a:spcPts val="3178"/>
              </a:lnSpc>
              <a:buFont typeface="Arial"/>
              <a:buChar char="•"/>
            </a:pPr>
            <a:r>
              <a:rPr lang="en-US" b="true" sz="3178">
                <a:solidFill>
                  <a:srgbClr val="000000"/>
                </a:solidFill>
                <a:latin typeface="Glacial Indifference Bold"/>
                <a:ea typeface="Glacial Indifference Bold"/>
                <a:cs typeface="Glacial Indifference Bold"/>
                <a:sym typeface="Glacial Indifference Bold"/>
              </a:rPr>
              <a:t>Mendorong penjualan produk yang memiliki margin yang tinggi.</a:t>
            </a:r>
          </a:p>
          <a:p>
            <a:pPr algn="just" marL="686238" indent="-343119" lvl="1">
              <a:lnSpc>
                <a:spcPts val="6738"/>
              </a:lnSpc>
              <a:buFont typeface="Arial"/>
              <a:buChar char="•"/>
            </a:pPr>
            <a:r>
              <a:rPr lang="en-US" b="true" sz="3178">
                <a:solidFill>
                  <a:srgbClr val="000000"/>
                </a:solidFill>
                <a:latin typeface="Glacial Indifference Bold"/>
                <a:ea typeface="Glacial Indifference Bold"/>
                <a:cs typeface="Glacial Indifference Bold"/>
                <a:sym typeface="Glacial Indifference Bold"/>
              </a:rPr>
              <a:t>Mengavaluasi target campaign terkhusus pada Q4 tahun 2022.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3557945" y="1661879"/>
            <a:ext cx="11172110" cy="7330965"/>
          </a:xfrm>
          <a:custGeom>
            <a:avLst/>
            <a:gdLst/>
            <a:ahLst/>
            <a:cxnLst/>
            <a:rect r="r" b="b" t="t" l="l"/>
            <a:pathLst>
              <a:path h="7330965" w="11172110">
                <a:moveTo>
                  <a:pt x="0" y="0"/>
                </a:moveTo>
                <a:lnTo>
                  <a:pt x="11172110" y="0"/>
                </a:lnTo>
                <a:lnTo>
                  <a:pt x="11172110" y="7330965"/>
                </a:lnTo>
                <a:lnTo>
                  <a:pt x="0" y="7330965"/>
                </a:lnTo>
                <a:lnTo>
                  <a:pt x="0" y="0"/>
                </a:lnTo>
                <a:close/>
              </a:path>
            </a:pathLst>
          </a:custGeom>
          <a:blipFill>
            <a:blip r:embed="rId11"/>
            <a:stretch>
              <a:fillRect l="0" t="0" r="0" b="0"/>
            </a:stretch>
          </a:blipFill>
        </p:spPr>
      </p:sp>
      <p:sp>
        <p:nvSpPr>
          <p:cNvPr name="TextBox 8" id="8"/>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OUTPUT TABLE</a:t>
            </a:r>
          </a:p>
        </p:txBody>
      </p:sp>
      <p:sp>
        <p:nvSpPr>
          <p:cNvPr name="TextBox 9" id="9"/>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756950" y="2631323"/>
            <a:ext cx="5227385" cy="5471343"/>
          </a:xfrm>
          <a:custGeom>
            <a:avLst/>
            <a:gdLst/>
            <a:ahLst/>
            <a:cxnLst/>
            <a:rect r="r" b="b" t="t" l="l"/>
            <a:pathLst>
              <a:path h="5471343" w="5227385">
                <a:moveTo>
                  <a:pt x="0" y="0"/>
                </a:moveTo>
                <a:lnTo>
                  <a:pt x="5227385" y="0"/>
                </a:lnTo>
                <a:lnTo>
                  <a:pt x="5227385" y="5471343"/>
                </a:lnTo>
                <a:lnTo>
                  <a:pt x="0" y="5471343"/>
                </a:lnTo>
                <a:lnTo>
                  <a:pt x="0" y="0"/>
                </a:lnTo>
                <a:close/>
              </a:path>
            </a:pathLst>
          </a:custGeom>
          <a:blipFill>
            <a:blip r:embed="rId11"/>
            <a:stretch>
              <a:fillRect l="0" t="0" r="0" b="-58640"/>
            </a:stretch>
          </a:blipFill>
        </p:spPr>
      </p:sp>
      <p:sp>
        <p:nvSpPr>
          <p:cNvPr name="TextBox 8" id="8"/>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OUTPUT TABLE</a:t>
            </a:r>
          </a:p>
        </p:txBody>
      </p:sp>
      <p:sp>
        <p:nvSpPr>
          <p:cNvPr name="TextBox 9" id="9"/>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
        <p:nvSpPr>
          <p:cNvPr name="TextBox 10" id="10"/>
          <p:cNvSpPr txBox="true"/>
          <p:nvPr/>
        </p:nvSpPr>
        <p:spPr>
          <a:xfrm rot="0">
            <a:off x="1530044" y="1815926"/>
            <a:ext cx="16379790" cy="815398"/>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Table di atas menampilkan seluruh transaksi valid pada tahun 2022 dengan total profit $485,871,384 </a:t>
            </a:r>
          </a:p>
        </p:txBody>
      </p:sp>
      <p:sp>
        <p:nvSpPr>
          <p:cNvPr name="TextBox 11" id="11"/>
          <p:cNvSpPr txBox="true"/>
          <p:nvPr/>
        </p:nvSpPr>
        <p:spPr>
          <a:xfrm rot="0">
            <a:off x="1530044" y="3154372"/>
            <a:ext cx="8189895" cy="1223734"/>
          </a:xfrm>
          <a:prstGeom prst="rect">
            <a:avLst/>
          </a:prstGeom>
        </p:spPr>
        <p:txBody>
          <a:bodyPr anchor="t" rtlCol="false" tIns="0" lIns="0" bIns="0" rIns="0">
            <a:spAutoFit/>
          </a:bodyPr>
          <a:lstStyle/>
          <a:p>
            <a:pPr algn="just">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Pada penjualan produk kategori </a:t>
            </a:r>
            <a:r>
              <a:rPr lang="en-US" b="true" sz="3178">
                <a:solidFill>
                  <a:srgbClr val="3D6FCE"/>
                </a:solidFill>
                <a:latin typeface="Glacial Indifference Bold"/>
                <a:ea typeface="Glacial Indifference Bold"/>
                <a:cs typeface="Glacial Indifference Bold"/>
                <a:sym typeface="Glacial Indifference Bold"/>
              </a:rPr>
              <a:t>Mobile &amp; Tablet</a:t>
            </a:r>
            <a:r>
              <a:rPr lang="en-US" b="true" sz="3178">
                <a:solidFill>
                  <a:srgbClr val="000000"/>
                </a:solidFill>
                <a:latin typeface="Glacial Indifference Bold"/>
                <a:ea typeface="Glacial Indifference Bold"/>
                <a:cs typeface="Glacial Indifference Bold"/>
                <a:sym typeface="Glacial Indifference Bold"/>
              </a:rPr>
              <a:t> tahun </a:t>
            </a:r>
            <a:r>
              <a:rPr lang="en-US" b="true" sz="3178">
                <a:solidFill>
                  <a:srgbClr val="3D6FCE"/>
                </a:solidFill>
                <a:latin typeface="Glacial Indifference Bold"/>
                <a:ea typeface="Glacial Indifference Bold"/>
                <a:cs typeface="Glacial Indifference Bold"/>
                <a:sym typeface="Glacial Indifference Bold"/>
              </a:rPr>
              <a:t>2022</a:t>
            </a:r>
            <a:r>
              <a:rPr lang="en-US" b="true" sz="3178">
                <a:solidFill>
                  <a:srgbClr val="000000"/>
                </a:solidFill>
                <a:latin typeface="Glacial Indifference Bold"/>
                <a:ea typeface="Glacial Indifference Bold"/>
                <a:cs typeface="Glacial Indifference Bold"/>
                <a:sym typeface="Glacial Indifference Bold"/>
              </a:rPr>
              <a:t> tidak ditemukannya transaksi menggunakan </a:t>
            </a:r>
            <a:r>
              <a:rPr lang="en-US" b="true" sz="3178">
                <a:solidFill>
                  <a:srgbClr val="3D6FCE"/>
                </a:solidFill>
                <a:latin typeface="Glacial Indifference Bold"/>
                <a:ea typeface="Glacial Indifference Bold"/>
                <a:cs typeface="Glacial Indifference Bold"/>
                <a:sym typeface="Glacial Indifference Bold"/>
              </a:rPr>
              <a:t>Jazzwallet</a:t>
            </a:r>
          </a:p>
        </p:txBody>
      </p:sp>
      <p:sp>
        <p:nvSpPr>
          <p:cNvPr name="TextBox 12" id="12"/>
          <p:cNvSpPr txBox="true"/>
          <p:nvPr/>
        </p:nvSpPr>
        <p:spPr>
          <a:xfrm rot="0">
            <a:off x="1530044" y="5052623"/>
            <a:ext cx="8189895" cy="2023834"/>
          </a:xfrm>
          <a:prstGeom prst="rect">
            <a:avLst/>
          </a:prstGeom>
        </p:spPr>
        <p:txBody>
          <a:bodyPr anchor="t" rtlCol="false" tIns="0" lIns="0" bIns="0" rIns="0">
            <a:spAutoFit/>
          </a:bodyPr>
          <a:lstStyle/>
          <a:p>
            <a:pPr algn="just">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Transaksi tertinggi pada kategori Mobile &amp; Tablet menggunakan </a:t>
            </a:r>
            <a:r>
              <a:rPr lang="en-US" b="true" sz="3178">
                <a:solidFill>
                  <a:srgbClr val="3D6FCE"/>
                </a:solidFill>
                <a:latin typeface="Glacial Indifference Bold"/>
                <a:ea typeface="Glacial Indifference Bold"/>
                <a:cs typeface="Glacial Indifference Bold"/>
                <a:sym typeface="Glacial Indifference Bold"/>
              </a:rPr>
              <a:t>Jazzvoucher</a:t>
            </a:r>
            <a:r>
              <a:rPr lang="en-US" b="true" sz="3178">
                <a:solidFill>
                  <a:srgbClr val="000000"/>
                </a:solidFill>
                <a:latin typeface="Glacial Indifference Bold"/>
                <a:ea typeface="Glacial Indifference Bold"/>
                <a:cs typeface="Glacial Indifference Bold"/>
                <a:sym typeface="Glacial Indifference Bold"/>
              </a:rPr>
              <a:t> dengan total transaksi </a:t>
            </a:r>
            <a:r>
              <a:rPr lang="en-US" b="true" sz="3178">
                <a:solidFill>
                  <a:srgbClr val="3D6FCE"/>
                </a:solidFill>
                <a:latin typeface="Glacial Indifference Bold"/>
                <a:ea typeface="Glacial Indifference Bold"/>
                <a:cs typeface="Glacial Indifference Bold"/>
                <a:sym typeface="Glacial Indifference Bold"/>
              </a:rPr>
              <a:t>518,8M</a:t>
            </a:r>
            <a:r>
              <a:rPr lang="en-US" b="true" sz="3178">
                <a:solidFill>
                  <a:srgbClr val="000000"/>
                </a:solidFill>
                <a:latin typeface="Glacial Indifference Bold"/>
                <a:ea typeface="Glacial Indifference Bold"/>
                <a:cs typeface="Glacial Indifference Bold"/>
                <a:sym typeface="Glacial Indifference Bold"/>
              </a:rPr>
              <a:t> sedangkan transaksi terkecilnya menggunakan </a:t>
            </a:r>
            <a:r>
              <a:rPr lang="en-US" b="true" sz="3178">
                <a:solidFill>
                  <a:srgbClr val="3D6FCE"/>
                </a:solidFill>
                <a:latin typeface="Glacial Indifference Bold"/>
                <a:ea typeface="Glacial Indifference Bold"/>
                <a:cs typeface="Glacial Indifference Bold"/>
                <a:sym typeface="Glacial Indifference Bold"/>
              </a:rPr>
              <a:t>COD</a:t>
            </a:r>
            <a:r>
              <a:rPr lang="en-US" b="true" sz="3178">
                <a:solidFill>
                  <a:srgbClr val="000000"/>
                </a:solidFill>
                <a:latin typeface="Glacial Indifference Bold"/>
                <a:ea typeface="Glacial Indifference Bold"/>
                <a:cs typeface="Glacial Indifference Bold"/>
                <a:sym typeface="Glacial Indifference Bold"/>
              </a:rPr>
              <a:t> dengan total transaksi </a:t>
            </a:r>
            <a:r>
              <a:rPr lang="en-US" b="true" sz="3178">
                <a:solidFill>
                  <a:srgbClr val="3D6FCE"/>
                </a:solidFill>
                <a:latin typeface="Glacial Indifference Bold"/>
                <a:ea typeface="Glacial Indifference Bold"/>
                <a:cs typeface="Glacial Indifference Bold"/>
                <a:sym typeface="Glacial Indifference Bold"/>
              </a:rPr>
              <a:t>4,5M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664094" y="1496608"/>
            <a:ext cx="6403581" cy="7639847"/>
          </a:xfrm>
          <a:custGeom>
            <a:avLst/>
            <a:gdLst/>
            <a:ahLst/>
            <a:cxnLst/>
            <a:rect r="r" b="b" t="t" l="l"/>
            <a:pathLst>
              <a:path h="7639847" w="6403581">
                <a:moveTo>
                  <a:pt x="0" y="0"/>
                </a:moveTo>
                <a:lnTo>
                  <a:pt x="6403581" y="0"/>
                </a:lnTo>
                <a:lnTo>
                  <a:pt x="6403581" y="7639848"/>
                </a:lnTo>
                <a:lnTo>
                  <a:pt x="0" y="7639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853923" y="6104612"/>
            <a:ext cx="5475895" cy="278773"/>
          </a:xfrm>
          <a:custGeom>
            <a:avLst/>
            <a:gdLst/>
            <a:ahLst/>
            <a:cxnLst/>
            <a:rect r="r" b="b" t="t" l="l"/>
            <a:pathLst>
              <a:path h="278773" w="5475895">
                <a:moveTo>
                  <a:pt x="0" y="0"/>
                </a:moveTo>
                <a:lnTo>
                  <a:pt x="5475895" y="0"/>
                </a:lnTo>
                <a:lnTo>
                  <a:pt x="5475895" y="278773"/>
                </a:lnTo>
                <a:lnTo>
                  <a:pt x="0" y="2787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021985" y="9332014"/>
            <a:ext cx="1909973" cy="1909973"/>
          </a:xfrm>
          <a:custGeom>
            <a:avLst/>
            <a:gdLst/>
            <a:ahLst/>
            <a:cxnLst/>
            <a:rect r="r" b="b" t="t" l="l"/>
            <a:pathLst>
              <a:path h="1909973" w="1909973">
                <a:moveTo>
                  <a:pt x="0" y="0"/>
                </a:moveTo>
                <a:lnTo>
                  <a:pt x="1909973" y="0"/>
                </a:lnTo>
                <a:lnTo>
                  <a:pt x="1909973" y="1909972"/>
                </a:lnTo>
                <a:lnTo>
                  <a:pt x="0" y="19099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9144000" y="1608144"/>
            <a:ext cx="7185818" cy="2766175"/>
          </a:xfrm>
          <a:prstGeom prst="rect">
            <a:avLst/>
          </a:prstGeom>
        </p:spPr>
        <p:txBody>
          <a:bodyPr anchor="t" rtlCol="false" tIns="0" lIns="0" bIns="0" rIns="0">
            <a:spAutoFit/>
          </a:bodyPr>
          <a:lstStyle/>
          <a:p>
            <a:pPr algn="r">
              <a:lnSpc>
                <a:spcPts val="18253"/>
              </a:lnSpc>
            </a:pPr>
            <a:r>
              <a:rPr lang="en-US" sz="18253">
                <a:solidFill>
                  <a:srgbClr val="5383FF"/>
                </a:solidFill>
                <a:latin typeface="Impact"/>
                <a:ea typeface="Impact"/>
                <a:cs typeface="Impact"/>
                <a:sym typeface="Impact"/>
              </a:rPr>
              <a:t>THANK</a:t>
            </a:r>
          </a:p>
        </p:txBody>
      </p:sp>
      <p:sp>
        <p:nvSpPr>
          <p:cNvPr name="TextBox 7" id="7"/>
          <p:cNvSpPr txBox="true"/>
          <p:nvPr/>
        </p:nvSpPr>
        <p:spPr>
          <a:xfrm rot="0">
            <a:off x="12219354" y="3687874"/>
            <a:ext cx="4110463" cy="2766175"/>
          </a:xfrm>
          <a:prstGeom prst="rect">
            <a:avLst/>
          </a:prstGeom>
        </p:spPr>
        <p:txBody>
          <a:bodyPr anchor="t" rtlCol="false" tIns="0" lIns="0" bIns="0" rIns="0">
            <a:spAutoFit/>
          </a:bodyPr>
          <a:lstStyle/>
          <a:p>
            <a:pPr algn="r">
              <a:lnSpc>
                <a:spcPts val="18253"/>
              </a:lnSpc>
            </a:pPr>
            <a:r>
              <a:rPr lang="en-US" sz="18253">
                <a:solidFill>
                  <a:srgbClr val="5383FF"/>
                </a:solidFill>
                <a:latin typeface="Impact"/>
                <a:ea typeface="Impact"/>
                <a:cs typeface="Impact"/>
                <a:sym typeface="Impact"/>
              </a:rPr>
              <a:t>YOU</a:t>
            </a:r>
          </a:p>
        </p:txBody>
      </p:sp>
      <p:sp>
        <p:nvSpPr>
          <p:cNvPr name="Freeform 8" id="8"/>
          <p:cNvSpPr/>
          <p:nvPr/>
        </p:nvSpPr>
        <p:spPr>
          <a:xfrm flipH="false" flipV="false" rot="0">
            <a:off x="7797504" y="-862985"/>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6429253" y="613064"/>
            <a:ext cx="901094" cy="415636"/>
          </a:xfrm>
          <a:custGeom>
            <a:avLst/>
            <a:gdLst/>
            <a:ahLst/>
            <a:cxnLst/>
            <a:rect r="r" b="b" t="t" l="l"/>
            <a:pathLst>
              <a:path h="415636" w="901094">
                <a:moveTo>
                  <a:pt x="0" y="0"/>
                </a:moveTo>
                <a:lnTo>
                  <a:pt x="901094" y="0"/>
                </a:lnTo>
                <a:lnTo>
                  <a:pt x="901094" y="415636"/>
                </a:lnTo>
                <a:lnTo>
                  <a:pt x="0" y="415636"/>
                </a:lnTo>
                <a:lnTo>
                  <a:pt x="0" y="0"/>
                </a:lnTo>
                <a:close/>
              </a:path>
            </a:pathLst>
          </a:custGeom>
          <a:blipFill>
            <a:blip r:embed="rId11">
              <a:extLst>
                <a:ext uri="{96DAC541-7B7A-43D3-8B79-37D633B846F1}">
                  <asvg:svgBlip xmlns:asvg="http://schemas.microsoft.com/office/drawing/2016/SVG/main" r:embed="rId12"/>
                </a:ext>
              </a:extLst>
            </a:blip>
            <a:stretch>
              <a:fillRect l="0" t="0" r="-106253" b="0"/>
            </a:stretch>
          </a:blipFill>
        </p:spPr>
      </p:sp>
      <p:sp>
        <p:nvSpPr>
          <p:cNvPr name="Freeform 10" id="10"/>
          <p:cNvSpPr/>
          <p:nvPr/>
        </p:nvSpPr>
        <p:spPr>
          <a:xfrm flipH="false" flipV="false" rot="-5400000">
            <a:off x="9383512" y="5550860"/>
            <a:ext cx="1689933" cy="898988"/>
          </a:xfrm>
          <a:custGeom>
            <a:avLst/>
            <a:gdLst/>
            <a:ahLst/>
            <a:cxnLst/>
            <a:rect r="r" b="b" t="t" l="l"/>
            <a:pathLst>
              <a:path h="898988" w="1689933">
                <a:moveTo>
                  <a:pt x="0" y="0"/>
                </a:moveTo>
                <a:lnTo>
                  <a:pt x="1689933" y="0"/>
                </a:lnTo>
                <a:lnTo>
                  <a:pt x="1689933" y="898987"/>
                </a:lnTo>
                <a:lnTo>
                  <a:pt x="0" y="89898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2" id="12"/>
          <p:cNvSpPr txBox="true"/>
          <p:nvPr/>
        </p:nvSpPr>
        <p:spPr>
          <a:xfrm rot="0">
            <a:off x="1771640" y="874395"/>
            <a:ext cx="1677530" cy="337185"/>
          </a:xfrm>
          <a:prstGeom prst="rect">
            <a:avLst/>
          </a:prstGeom>
        </p:spPr>
        <p:txBody>
          <a:bodyPr anchor="t" rtlCol="false" tIns="0" lIns="0" bIns="0" rIns="0">
            <a:spAutoFit/>
          </a:bodyPr>
          <a:lstStyle/>
          <a:p>
            <a:pPr algn="l">
              <a:lnSpc>
                <a:spcPts val="2400"/>
              </a:lnSpc>
            </a:pPr>
            <a:r>
              <a:rPr lang="en-US" sz="2400" b="true">
                <a:solidFill>
                  <a:srgbClr val="0A0147"/>
                </a:solidFill>
                <a:latin typeface="Glacial Indifference Bold"/>
                <a:ea typeface="Glacial Indifference Bold"/>
                <a:cs typeface="Glacial Indifference Bold"/>
                <a:sym typeface="Glacial Indifference Bold"/>
              </a:rPr>
              <a:t>MY SKILL</a:t>
            </a:r>
          </a:p>
        </p:txBody>
      </p:sp>
      <p:sp>
        <p:nvSpPr>
          <p:cNvPr name="TextBox 13" id="13"/>
          <p:cNvSpPr txBox="true"/>
          <p:nvPr/>
        </p:nvSpPr>
        <p:spPr>
          <a:xfrm rot="0">
            <a:off x="11461689" y="6873895"/>
            <a:ext cx="4868129" cy="315595"/>
          </a:xfrm>
          <a:prstGeom prst="rect">
            <a:avLst/>
          </a:prstGeom>
        </p:spPr>
        <p:txBody>
          <a:bodyPr anchor="t" rtlCol="false" tIns="0" lIns="0" bIns="0" rIns="0">
            <a:spAutoFit/>
          </a:bodyPr>
          <a:lstStyle/>
          <a:p>
            <a:pPr algn="r">
              <a:lnSpc>
                <a:spcPts val="2300"/>
              </a:lnSpc>
            </a:pPr>
            <a:r>
              <a:rPr lang="en-US" sz="2300" b="true">
                <a:solidFill>
                  <a:srgbClr val="0A0147"/>
                </a:solidFill>
                <a:latin typeface="Glacial Indifference Bold"/>
                <a:ea typeface="Glacial Indifference Bold"/>
                <a:cs typeface="Glacial Indifference Bold"/>
                <a:sym typeface="Glacial Indifference Bold"/>
              </a:rPr>
              <a:t>Kelompok B4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9475210" y="9295604"/>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0" y="9257378"/>
            <a:ext cx="1240453" cy="1240453"/>
          </a:xfrm>
          <a:custGeom>
            <a:avLst/>
            <a:gdLst/>
            <a:ahLst/>
            <a:cxnLst/>
            <a:rect r="r" b="b" t="t" l="l"/>
            <a:pathLst>
              <a:path h="1240453" w="1240453">
                <a:moveTo>
                  <a:pt x="1240453" y="0"/>
                </a:moveTo>
                <a:lnTo>
                  <a:pt x="0" y="0"/>
                </a:lnTo>
                <a:lnTo>
                  <a:pt x="0" y="1240453"/>
                </a:lnTo>
                <a:lnTo>
                  <a:pt x="1240453" y="1240453"/>
                </a:lnTo>
                <a:lnTo>
                  <a:pt x="124045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288317" y="321286"/>
            <a:ext cx="901094" cy="415636"/>
          </a:xfrm>
          <a:custGeom>
            <a:avLst/>
            <a:gdLst/>
            <a:ahLst/>
            <a:cxnLst/>
            <a:rect r="r" b="b" t="t" l="l"/>
            <a:pathLst>
              <a:path h="415636" w="901094">
                <a:moveTo>
                  <a:pt x="0" y="0"/>
                </a:moveTo>
                <a:lnTo>
                  <a:pt x="901094" y="0"/>
                </a:lnTo>
                <a:lnTo>
                  <a:pt x="901094" y="415636"/>
                </a:lnTo>
                <a:lnTo>
                  <a:pt x="0" y="415636"/>
                </a:lnTo>
                <a:lnTo>
                  <a:pt x="0" y="0"/>
                </a:lnTo>
                <a:close/>
              </a:path>
            </a:pathLst>
          </a:custGeom>
          <a:blipFill>
            <a:blip r:embed="rId7">
              <a:extLst>
                <a:ext uri="{96DAC541-7B7A-43D3-8B79-37D633B846F1}">
                  <asvg:svgBlip xmlns:asvg="http://schemas.microsoft.com/office/drawing/2016/SVG/main" r:embed="rId8"/>
                </a:ext>
              </a:extLst>
            </a:blip>
            <a:stretch>
              <a:fillRect l="0" t="0" r="-106253"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1314642" y="1981499"/>
            <a:ext cx="11916131" cy="7254751"/>
            <a:chOff x="0" y="0"/>
            <a:chExt cx="15888174" cy="9673001"/>
          </a:xfrm>
        </p:grpSpPr>
        <p:sp>
          <p:nvSpPr>
            <p:cNvPr name="Freeform 8" id="8"/>
            <p:cNvSpPr/>
            <p:nvPr/>
          </p:nvSpPr>
          <p:spPr>
            <a:xfrm flipH="false" flipV="false" rot="0">
              <a:off x="0" y="0"/>
              <a:ext cx="7677697" cy="6407387"/>
            </a:xfrm>
            <a:custGeom>
              <a:avLst/>
              <a:gdLst/>
              <a:ahLst/>
              <a:cxnLst/>
              <a:rect r="r" b="b" t="t" l="l"/>
              <a:pathLst>
                <a:path h="6407387" w="7677697">
                  <a:moveTo>
                    <a:pt x="0" y="0"/>
                  </a:moveTo>
                  <a:lnTo>
                    <a:pt x="7677697" y="0"/>
                  </a:lnTo>
                  <a:lnTo>
                    <a:pt x="7677697" y="6407387"/>
                  </a:lnTo>
                  <a:lnTo>
                    <a:pt x="0" y="64073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8210477" y="0"/>
              <a:ext cx="7677697" cy="6407387"/>
            </a:xfrm>
            <a:custGeom>
              <a:avLst/>
              <a:gdLst/>
              <a:ahLst/>
              <a:cxnLst/>
              <a:rect r="r" b="b" t="t" l="l"/>
              <a:pathLst>
                <a:path h="6407387" w="7677697">
                  <a:moveTo>
                    <a:pt x="0" y="0"/>
                  </a:moveTo>
                  <a:lnTo>
                    <a:pt x="7677697" y="0"/>
                  </a:lnTo>
                  <a:lnTo>
                    <a:pt x="7677697" y="6407387"/>
                  </a:lnTo>
                  <a:lnTo>
                    <a:pt x="0" y="64073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0" y="6550691"/>
              <a:ext cx="7677697" cy="3122310"/>
            </a:xfrm>
            <a:custGeom>
              <a:avLst/>
              <a:gdLst/>
              <a:ahLst/>
              <a:cxnLst/>
              <a:rect r="r" b="b" t="t" l="l"/>
              <a:pathLst>
                <a:path h="3122310" w="7677697">
                  <a:moveTo>
                    <a:pt x="0" y="0"/>
                  </a:moveTo>
                  <a:lnTo>
                    <a:pt x="7677697" y="0"/>
                  </a:lnTo>
                  <a:lnTo>
                    <a:pt x="7677697" y="3122310"/>
                  </a:lnTo>
                  <a:lnTo>
                    <a:pt x="0" y="3122310"/>
                  </a:lnTo>
                  <a:lnTo>
                    <a:pt x="0" y="0"/>
                  </a:lnTo>
                  <a:close/>
                </a:path>
              </a:pathLst>
            </a:custGeom>
            <a:blipFill>
              <a:blip r:embed="rId11">
                <a:extLst>
                  <a:ext uri="{96DAC541-7B7A-43D3-8B79-37D633B846F1}">
                    <asvg:svgBlip xmlns:asvg="http://schemas.microsoft.com/office/drawing/2016/SVG/main" r:embed="rId12"/>
                  </a:ext>
                </a:extLst>
              </a:blip>
              <a:stretch>
                <a:fillRect l="0" t="0" r="0" b="-105213"/>
              </a:stretch>
            </a:blipFill>
          </p:spPr>
        </p:sp>
        <p:sp>
          <p:nvSpPr>
            <p:cNvPr name="Freeform 11" id="11"/>
            <p:cNvSpPr/>
            <p:nvPr/>
          </p:nvSpPr>
          <p:spPr>
            <a:xfrm flipH="false" flipV="false" rot="0">
              <a:off x="8210477" y="6550691"/>
              <a:ext cx="7677697" cy="1573717"/>
            </a:xfrm>
            <a:custGeom>
              <a:avLst/>
              <a:gdLst/>
              <a:ahLst/>
              <a:cxnLst/>
              <a:rect r="r" b="b" t="t" l="l"/>
              <a:pathLst>
                <a:path h="1573717" w="7677697">
                  <a:moveTo>
                    <a:pt x="0" y="0"/>
                  </a:moveTo>
                  <a:lnTo>
                    <a:pt x="7677697" y="0"/>
                  </a:lnTo>
                  <a:lnTo>
                    <a:pt x="7677697" y="1573717"/>
                  </a:lnTo>
                  <a:lnTo>
                    <a:pt x="0" y="1573717"/>
                  </a:lnTo>
                  <a:lnTo>
                    <a:pt x="0" y="0"/>
                  </a:lnTo>
                  <a:close/>
                </a:path>
              </a:pathLst>
            </a:custGeom>
            <a:blipFill>
              <a:blip r:embed="rId11">
                <a:extLst>
                  <a:ext uri="{96DAC541-7B7A-43D3-8B79-37D633B846F1}">
                    <asvg:svgBlip xmlns:asvg="http://schemas.microsoft.com/office/drawing/2016/SVG/main" r:embed="rId12"/>
                  </a:ext>
                </a:extLst>
              </a:blip>
              <a:stretch>
                <a:fillRect l="0" t="0" r="0" b="-307149"/>
              </a:stretch>
            </a:blipFill>
          </p:spPr>
        </p:sp>
      </p:grpSp>
      <p:sp>
        <p:nvSpPr>
          <p:cNvPr name="TextBox 12" id="12"/>
          <p:cNvSpPr txBox="true"/>
          <p:nvPr/>
        </p:nvSpPr>
        <p:spPr>
          <a:xfrm rot="0">
            <a:off x="1599177"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KELOMPOK B4</a:t>
            </a:r>
          </a:p>
        </p:txBody>
      </p:sp>
      <p:sp>
        <p:nvSpPr>
          <p:cNvPr name="Freeform 13" id="13"/>
          <p:cNvSpPr/>
          <p:nvPr/>
        </p:nvSpPr>
        <p:spPr>
          <a:xfrm flipH="true" flipV="false" rot="0">
            <a:off x="13994505" y="4023281"/>
            <a:ext cx="4293495" cy="6263719"/>
          </a:xfrm>
          <a:custGeom>
            <a:avLst/>
            <a:gdLst/>
            <a:ahLst/>
            <a:cxnLst/>
            <a:rect r="r" b="b" t="t" l="l"/>
            <a:pathLst>
              <a:path h="6263719" w="4293495">
                <a:moveTo>
                  <a:pt x="4293495" y="0"/>
                </a:moveTo>
                <a:lnTo>
                  <a:pt x="0" y="0"/>
                </a:lnTo>
                <a:lnTo>
                  <a:pt x="0" y="6263719"/>
                </a:lnTo>
                <a:lnTo>
                  <a:pt x="4293495" y="6263719"/>
                </a:lnTo>
                <a:lnTo>
                  <a:pt x="429349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4" id="14"/>
          <p:cNvSpPr txBox="true"/>
          <p:nvPr/>
        </p:nvSpPr>
        <p:spPr>
          <a:xfrm rot="0">
            <a:off x="1914485" y="2235355"/>
            <a:ext cx="3546316" cy="401955"/>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Amos Christ Kevin</a:t>
            </a:r>
          </a:p>
        </p:txBody>
      </p:sp>
      <p:sp>
        <p:nvSpPr>
          <p:cNvPr name="TextBox 15" id="15"/>
          <p:cNvSpPr txBox="true"/>
          <p:nvPr/>
        </p:nvSpPr>
        <p:spPr>
          <a:xfrm rot="0">
            <a:off x="7973994" y="2100223"/>
            <a:ext cx="3316818" cy="811530"/>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Dickna Nenden Woro Ramadityawati</a:t>
            </a:r>
          </a:p>
        </p:txBody>
      </p:sp>
      <p:sp>
        <p:nvSpPr>
          <p:cNvPr name="TextBox 16" id="16"/>
          <p:cNvSpPr txBox="true"/>
          <p:nvPr/>
        </p:nvSpPr>
        <p:spPr>
          <a:xfrm rot="0">
            <a:off x="1914485" y="3503216"/>
            <a:ext cx="6458448" cy="401955"/>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Dani Harsalisman Febrian Putra</a:t>
            </a:r>
          </a:p>
        </p:txBody>
      </p:sp>
      <p:sp>
        <p:nvSpPr>
          <p:cNvPr name="TextBox 17" id="17"/>
          <p:cNvSpPr txBox="true"/>
          <p:nvPr/>
        </p:nvSpPr>
        <p:spPr>
          <a:xfrm rot="0">
            <a:off x="7954495" y="3503216"/>
            <a:ext cx="3546316" cy="401955"/>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Hanif Dwi Satria</a:t>
            </a:r>
          </a:p>
        </p:txBody>
      </p:sp>
      <p:sp>
        <p:nvSpPr>
          <p:cNvPr name="TextBox 18" id="18"/>
          <p:cNvSpPr txBox="true"/>
          <p:nvPr/>
        </p:nvSpPr>
        <p:spPr>
          <a:xfrm rot="0">
            <a:off x="1914485" y="4775756"/>
            <a:ext cx="3546316" cy="401955"/>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Irfan Rasyid</a:t>
            </a:r>
          </a:p>
        </p:txBody>
      </p:sp>
      <p:sp>
        <p:nvSpPr>
          <p:cNvPr name="TextBox 19" id="19"/>
          <p:cNvSpPr txBox="true"/>
          <p:nvPr/>
        </p:nvSpPr>
        <p:spPr>
          <a:xfrm rot="0">
            <a:off x="7954495" y="4775756"/>
            <a:ext cx="4237652" cy="401955"/>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Marchenko Svesda</a:t>
            </a:r>
          </a:p>
        </p:txBody>
      </p:sp>
      <p:sp>
        <p:nvSpPr>
          <p:cNvPr name="TextBox 20" id="20"/>
          <p:cNvSpPr txBox="true"/>
          <p:nvPr/>
        </p:nvSpPr>
        <p:spPr>
          <a:xfrm rot="0">
            <a:off x="1914485" y="5844538"/>
            <a:ext cx="4569493" cy="401955"/>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Muhamad Fatih Praga Ilhaq</a:t>
            </a:r>
          </a:p>
        </p:txBody>
      </p:sp>
      <p:sp>
        <p:nvSpPr>
          <p:cNvPr name="TextBox 21" id="21"/>
          <p:cNvSpPr txBox="true"/>
          <p:nvPr/>
        </p:nvSpPr>
        <p:spPr>
          <a:xfrm rot="0">
            <a:off x="7954495" y="5844538"/>
            <a:ext cx="4928988" cy="401955"/>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Nando Rifki Utama Putra</a:t>
            </a:r>
          </a:p>
        </p:txBody>
      </p:sp>
      <p:sp>
        <p:nvSpPr>
          <p:cNvPr name="TextBox 22" id="22"/>
          <p:cNvSpPr txBox="true"/>
          <p:nvPr/>
        </p:nvSpPr>
        <p:spPr>
          <a:xfrm rot="0">
            <a:off x="1914485" y="7117040"/>
            <a:ext cx="4569493" cy="401955"/>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Reza Muhamad Ricky</a:t>
            </a:r>
          </a:p>
        </p:txBody>
      </p:sp>
      <p:sp>
        <p:nvSpPr>
          <p:cNvPr name="TextBox 23" id="23"/>
          <p:cNvSpPr txBox="true"/>
          <p:nvPr/>
        </p:nvSpPr>
        <p:spPr>
          <a:xfrm rot="0">
            <a:off x="7954495" y="7117040"/>
            <a:ext cx="4237652" cy="401955"/>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Sharfina Zahra Akbar</a:t>
            </a:r>
          </a:p>
        </p:txBody>
      </p:sp>
      <p:sp>
        <p:nvSpPr>
          <p:cNvPr name="TextBox 24" id="24"/>
          <p:cNvSpPr txBox="true"/>
          <p:nvPr/>
        </p:nvSpPr>
        <p:spPr>
          <a:xfrm rot="0">
            <a:off x="1914485" y="8389580"/>
            <a:ext cx="4569493" cy="401955"/>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FFFFFF"/>
                </a:solidFill>
                <a:latin typeface="DM Sans"/>
                <a:ea typeface="DM Sans"/>
                <a:cs typeface="DM Sans"/>
                <a:sym typeface="DM Sans"/>
              </a:rPr>
              <a:t>Adinda Aulia Hudianti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28700" y="2300455"/>
            <a:ext cx="8115300" cy="4635865"/>
          </a:xfrm>
          <a:custGeom>
            <a:avLst/>
            <a:gdLst/>
            <a:ahLst/>
            <a:cxnLst/>
            <a:rect r="r" b="b" t="t" l="l"/>
            <a:pathLst>
              <a:path h="4635865" w="8115300">
                <a:moveTo>
                  <a:pt x="0" y="0"/>
                </a:moveTo>
                <a:lnTo>
                  <a:pt x="8115300" y="0"/>
                </a:lnTo>
                <a:lnTo>
                  <a:pt x="8115300" y="4635865"/>
                </a:lnTo>
                <a:lnTo>
                  <a:pt x="0" y="4635865"/>
                </a:lnTo>
                <a:lnTo>
                  <a:pt x="0" y="0"/>
                </a:lnTo>
                <a:close/>
              </a:path>
            </a:pathLst>
          </a:custGeom>
          <a:blipFill>
            <a:blip r:embed="rId11"/>
            <a:stretch>
              <a:fillRect l="0" t="0" r="0" b="0"/>
            </a:stretch>
          </a:blipFill>
        </p:spPr>
      </p:sp>
      <p:sp>
        <p:nvSpPr>
          <p:cNvPr name="TextBox 8" id="8"/>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TOOLS</a:t>
            </a:r>
          </a:p>
        </p:txBody>
      </p:sp>
      <p:sp>
        <p:nvSpPr>
          <p:cNvPr name="TextBox 9" id="9"/>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
        <p:nvSpPr>
          <p:cNvPr name="TextBox 10" id="10"/>
          <p:cNvSpPr txBox="true"/>
          <p:nvPr/>
        </p:nvSpPr>
        <p:spPr>
          <a:xfrm rot="0">
            <a:off x="9176683" y="1095375"/>
            <a:ext cx="8438181" cy="6250428"/>
          </a:xfrm>
          <a:prstGeom prst="rect">
            <a:avLst/>
          </a:prstGeom>
        </p:spPr>
        <p:txBody>
          <a:bodyPr anchor="t" rtlCol="false" tIns="0" lIns="0" bIns="0" rIns="0">
            <a:spAutoFit/>
          </a:bodyPr>
          <a:lstStyle/>
          <a:p>
            <a:pPr algn="just">
              <a:lnSpc>
                <a:spcPts val="3922"/>
              </a:lnSpc>
            </a:pPr>
            <a:r>
              <a:rPr lang="en-US" sz="3922" b="true">
                <a:solidFill>
                  <a:srgbClr val="000000"/>
                </a:solidFill>
                <a:latin typeface="Glacial Indifference Bold"/>
                <a:ea typeface="Glacial Indifference Bold"/>
                <a:cs typeface="Glacial Indifference Bold"/>
                <a:sym typeface="Glacial Indifference Bold"/>
              </a:rPr>
              <a:t>Kenapa Looker Studio?</a:t>
            </a:r>
          </a:p>
          <a:p>
            <a:pPr algn="just">
              <a:lnSpc>
                <a:spcPts val="3922"/>
              </a:lnSpc>
            </a:pPr>
          </a:p>
          <a:p>
            <a:pPr algn="just" marL="651150" indent="-325575" lvl="1">
              <a:lnSpc>
                <a:spcPts val="3015"/>
              </a:lnSpc>
              <a:buFont typeface="Arial"/>
              <a:buChar char="•"/>
            </a:pPr>
            <a:r>
              <a:rPr lang="en-US" b="true" sz="3015">
                <a:solidFill>
                  <a:srgbClr val="000000"/>
                </a:solidFill>
                <a:latin typeface="Arimo Bold"/>
                <a:ea typeface="Arimo Bold"/>
                <a:cs typeface="Arimo Bold"/>
                <a:sym typeface="Arimo Bold"/>
              </a:rPr>
              <a:t>Integrasi dengan Sumber Data Modern</a:t>
            </a:r>
          </a:p>
          <a:p>
            <a:pPr algn="just" marL="959733" indent="-319911" lvl="2">
              <a:lnSpc>
                <a:spcPts val="2222"/>
              </a:lnSpc>
              <a:spcBef>
                <a:spcPct val="0"/>
              </a:spcBef>
              <a:buFont typeface="Arial"/>
              <a:buChar char="⚬"/>
            </a:pPr>
            <a:r>
              <a:rPr lang="en-US" sz="2222">
                <a:solidFill>
                  <a:srgbClr val="000000"/>
                </a:solidFill>
                <a:latin typeface="Arimo"/>
                <a:ea typeface="Arimo"/>
                <a:cs typeface="Arimo"/>
                <a:sym typeface="Arimo"/>
              </a:rPr>
              <a:t>Terhubung langsung ke database (Spreadsheet, MySQL, BigQuery, dll.) untuk akses data real-time</a:t>
            </a:r>
          </a:p>
          <a:p>
            <a:pPr algn="just">
              <a:lnSpc>
                <a:spcPts val="2222"/>
              </a:lnSpc>
              <a:spcBef>
                <a:spcPct val="0"/>
              </a:spcBef>
            </a:pPr>
          </a:p>
          <a:p>
            <a:pPr algn="just" marL="651150" indent="-325575" lvl="1">
              <a:lnSpc>
                <a:spcPts val="3015"/>
              </a:lnSpc>
              <a:buFont typeface="Arial"/>
              <a:buChar char="•"/>
            </a:pPr>
            <a:r>
              <a:rPr lang="en-US" b="true" sz="3015">
                <a:solidFill>
                  <a:srgbClr val="000000"/>
                </a:solidFill>
                <a:latin typeface="Arimo Bold"/>
                <a:ea typeface="Arimo Bold"/>
                <a:cs typeface="Arimo Bold"/>
                <a:sym typeface="Arimo Bold"/>
              </a:rPr>
              <a:t>Visualisasi Interaktif dan Fleksibel</a:t>
            </a:r>
          </a:p>
          <a:p>
            <a:pPr algn="just" marL="959733" indent="-319911" lvl="2">
              <a:lnSpc>
                <a:spcPts val="2222"/>
              </a:lnSpc>
              <a:spcBef>
                <a:spcPct val="0"/>
              </a:spcBef>
              <a:buFont typeface="Arial"/>
              <a:buChar char="⚬"/>
            </a:pPr>
            <a:r>
              <a:rPr lang="en-US" sz="2222">
                <a:solidFill>
                  <a:srgbClr val="000000"/>
                </a:solidFill>
                <a:latin typeface="Arimo"/>
                <a:ea typeface="Arimo"/>
                <a:cs typeface="Arimo"/>
                <a:sym typeface="Arimo"/>
              </a:rPr>
              <a:t>Beragam jenis visualisasi dan fitur filter/slicer interaktif untuk eksplorasi data.</a:t>
            </a:r>
          </a:p>
          <a:p>
            <a:pPr algn="just">
              <a:lnSpc>
                <a:spcPts val="2109"/>
              </a:lnSpc>
              <a:spcBef>
                <a:spcPct val="0"/>
              </a:spcBef>
            </a:pPr>
          </a:p>
          <a:p>
            <a:pPr algn="just" marL="651150" indent="-325575" lvl="1">
              <a:lnSpc>
                <a:spcPts val="3015"/>
              </a:lnSpc>
              <a:buFont typeface="Arial"/>
              <a:buChar char="•"/>
            </a:pPr>
            <a:r>
              <a:rPr lang="en-US" b="true" sz="3015">
                <a:solidFill>
                  <a:srgbClr val="000000"/>
                </a:solidFill>
                <a:latin typeface="Arimo Bold"/>
                <a:ea typeface="Arimo Bold"/>
                <a:cs typeface="Arimo Bold"/>
                <a:sym typeface="Arimo Bold"/>
              </a:rPr>
              <a:t>Kolaborasi dan Otomasi</a:t>
            </a:r>
          </a:p>
          <a:p>
            <a:pPr algn="just" marL="959733" indent="-319911" lvl="2">
              <a:lnSpc>
                <a:spcPts val="2222"/>
              </a:lnSpc>
              <a:spcBef>
                <a:spcPct val="0"/>
              </a:spcBef>
              <a:buFont typeface="Arial"/>
              <a:buChar char="⚬"/>
            </a:pPr>
            <a:r>
              <a:rPr lang="en-US" sz="2222">
                <a:solidFill>
                  <a:srgbClr val="000000"/>
                </a:solidFill>
                <a:latin typeface="Arimo"/>
                <a:ea typeface="Arimo"/>
                <a:cs typeface="Arimo"/>
                <a:sym typeface="Arimo"/>
              </a:rPr>
              <a:t>Membagikan dashboard, laporan otomatis, dan role-based access memudahkan kerja tim dan pengambilan keputusan bersama.</a:t>
            </a:r>
          </a:p>
          <a:p>
            <a:pPr algn="just">
              <a:lnSpc>
                <a:spcPts val="2222"/>
              </a:lnSpc>
              <a:spcBef>
                <a:spcPct val="0"/>
              </a:spcBef>
            </a:pPr>
          </a:p>
          <a:p>
            <a:pPr algn="just" marL="651150" indent="-325575" lvl="1">
              <a:lnSpc>
                <a:spcPts val="3015"/>
              </a:lnSpc>
              <a:buFont typeface="Arial"/>
              <a:buChar char="•"/>
            </a:pPr>
            <a:r>
              <a:rPr lang="en-US" b="true" sz="3015">
                <a:solidFill>
                  <a:srgbClr val="000000"/>
                </a:solidFill>
                <a:latin typeface="Arimo Bold"/>
                <a:ea typeface="Arimo Bold"/>
                <a:cs typeface="Arimo Bold"/>
                <a:sym typeface="Arimo Bold"/>
              </a:rPr>
              <a:t>Skalabilitas dan Efisiensi</a:t>
            </a:r>
          </a:p>
          <a:p>
            <a:pPr algn="just" marL="959733" indent="-319911" lvl="2">
              <a:lnSpc>
                <a:spcPts val="2222"/>
              </a:lnSpc>
              <a:spcBef>
                <a:spcPct val="0"/>
              </a:spcBef>
              <a:buFont typeface="Arial"/>
              <a:buChar char="⚬"/>
            </a:pPr>
            <a:r>
              <a:rPr lang="en-US" sz="2222">
                <a:solidFill>
                  <a:srgbClr val="000000"/>
                </a:solidFill>
                <a:latin typeface="Arimo"/>
                <a:ea typeface="Arimo"/>
                <a:cs typeface="Arimo"/>
                <a:sym typeface="Arimo"/>
              </a:rPr>
              <a:t>Cloud-native, hemat waktu, tanpa coding kompleks, dan cocok untuk kebutuhan data kecil hingga besar.</a:t>
            </a:r>
          </a:p>
          <a:p>
            <a:pPr algn="just">
              <a:lnSpc>
                <a:spcPts val="3015"/>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4738818" y="2338280"/>
            <a:ext cx="8810364" cy="5610440"/>
          </a:xfrm>
          <a:custGeom>
            <a:avLst/>
            <a:gdLst/>
            <a:ahLst/>
            <a:cxnLst/>
            <a:rect r="r" b="b" t="t" l="l"/>
            <a:pathLst>
              <a:path h="5610440" w="8810364">
                <a:moveTo>
                  <a:pt x="0" y="0"/>
                </a:moveTo>
                <a:lnTo>
                  <a:pt x="8810364" y="0"/>
                </a:lnTo>
                <a:lnTo>
                  <a:pt x="8810364" y="5610440"/>
                </a:lnTo>
                <a:lnTo>
                  <a:pt x="0" y="5610440"/>
                </a:lnTo>
                <a:lnTo>
                  <a:pt x="0" y="0"/>
                </a:lnTo>
                <a:close/>
              </a:path>
            </a:pathLst>
          </a:custGeom>
          <a:blipFill>
            <a:blip r:embed="rId11"/>
            <a:stretch>
              <a:fillRect l="0" t="0" r="0" b="0"/>
            </a:stretch>
          </a:blipFill>
        </p:spPr>
      </p:sp>
      <p:sp>
        <p:nvSpPr>
          <p:cNvPr name="TextBox 8" id="8"/>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DATASET</a:t>
            </a:r>
          </a:p>
        </p:txBody>
      </p:sp>
      <p:sp>
        <p:nvSpPr>
          <p:cNvPr name="TextBox 9" id="9"/>
          <p:cNvSpPr txBox="true"/>
          <p:nvPr/>
        </p:nvSpPr>
        <p:spPr>
          <a:xfrm rot="0">
            <a:off x="1477534" y="1470660"/>
            <a:ext cx="15781766" cy="666115"/>
          </a:xfrm>
          <a:prstGeom prst="rect">
            <a:avLst/>
          </a:prstGeom>
        </p:spPr>
        <p:txBody>
          <a:bodyPr anchor="t" rtlCol="false" tIns="0" lIns="0" bIns="0" rIns="0">
            <a:spAutoFit/>
          </a:bodyPr>
          <a:lstStyle/>
          <a:p>
            <a:pPr algn="l">
              <a:lnSpc>
                <a:spcPts val="2599"/>
              </a:lnSpc>
              <a:spcBef>
                <a:spcPct val="0"/>
              </a:spcBef>
            </a:pPr>
            <a:r>
              <a:rPr lang="en-US" b="true" sz="2599">
                <a:solidFill>
                  <a:srgbClr val="000000"/>
                </a:solidFill>
                <a:latin typeface="Glacial Indifference Bold"/>
                <a:ea typeface="Glacial Indifference Bold"/>
                <a:cs typeface="Glacial Indifference Bold"/>
                <a:sym typeface="Glacial Indifference Bold"/>
              </a:rPr>
              <a:t>Data yang digunakan adalah data dari Tokopedia (bukan data sebenarnya). Penjelasan dataset tersebut adalah sebagai berikut:</a:t>
            </a:r>
          </a:p>
        </p:txBody>
      </p:sp>
      <p:sp>
        <p:nvSpPr>
          <p:cNvPr name="TextBox 10" id="10"/>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2287795" y="1945804"/>
            <a:ext cx="3320762" cy="1080565"/>
          </a:xfrm>
          <a:custGeom>
            <a:avLst/>
            <a:gdLst/>
            <a:ahLst/>
            <a:cxnLst/>
            <a:rect r="r" b="b" t="t" l="l"/>
            <a:pathLst>
              <a:path h="1080565" w="3320762">
                <a:moveTo>
                  <a:pt x="0" y="0"/>
                </a:moveTo>
                <a:lnTo>
                  <a:pt x="3320762" y="0"/>
                </a:lnTo>
                <a:lnTo>
                  <a:pt x="3320762" y="1080565"/>
                </a:lnTo>
                <a:lnTo>
                  <a:pt x="0" y="1080565"/>
                </a:lnTo>
                <a:lnTo>
                  <a:pt x="0" y="0"/>
                </a:lnTo>
                <a:close/>
              </a:path>
            </a:pathLst>
          </a:custGeom>
          <a:blipFill>
            <a:blip r:embed="rId11"/>
            <a:stretch>
              <a:fillRect l="0" t="0" r="0" b="0"/>
            </a:stretch>
          </a:blipFill>
        </p:spPr>
      </p:sp>
      <p:sp>
        <p:nvSpPr>
          <p:cNvPr name="Freeform 8" id="8"/>
          <p:cNvSpPr/>
          <p:nvPr/>
        </p:nvSpPr>
        <p:spPr>
          <a:xfrm flipH="false" flipV="false" rot="0">
            <a:off x="1314642" y="4764948"/>
            <a:ext cx="6245088" cy="2384208"/>
          </a:xfrm>
          <a:custGeom>
            <a:avLst/>
            <a:gdLst/>
            <a:ahLst/>
            <a:cxnLst/>
            <a:rect r="r" b="b" t="t" l="l"/>
            <a:pathLst>
              <a:path h="2384208" w="6245088">
                <a:moveTo>
                  <a:pt x="0" y="0"/>
                </a:moveTo>
                <a:lnTo>
                  <a:pt x="6245088" y="0"/>
                </a:lnTo>
                <a:lnTo>
                  <a:pt x="6245088" y="2384208"/>
                </a:lnTo>
                <a:lnTo>
                  <a:pt x="0" y="2384208"/>
                </a:lnTo>
                <a:lnTo>
                  <a:pt x="0" y="0"/>
                </a:lnTo>
                <a:close/>
              </a:path>
            </a:pathLst>
          </a:custGeom>
          <a:blipFill>
            <a:blip r:embed="rId12"/>
            <a:stretch>
              <a:fillRect l="0" t="0" r="0" b="0"/>
            </a:stretch>
          </a:blipFill>
        </p:spPr>
      </p:sp>
      <p:sp>
        <p:nvSpPr>
          <p:cNvPr name="Freeform 9" id="9"/>
          <p:cNvSpPr/>
          <p:nvPr/>
        </p:nvSpPr>
        <p:spPr>
          <a:xfrm flipH="false" flipV="false" rot="0">
            <a:off x="8303799" y="2922065"/>
            <a:ext cx="9481069" cy="3685766"/>
          </a:xfrm>
          <a:custGeom>
            <a:avLst/>
            <a:gdLst/>
            <a:ahLst/>
            <a:cxnLst/>
            <a:rect r="r" b="b" t="t" l="l"/>
            <a:pathLst>
              <a:path h="3685766" w="9481069">
                <a:moveTo>
                  <a:pt x="0" y="0"/>
                </a:moveTo>
                <a:lnTo>
                  <a:pt x="9481070" y="0"/>
                </a:lnTo>
                <a:lnTo>
                  <a:pt x="9481070" y="3685766"/>
                </a:lnTo>
                <a:lnTo>
                  <a:pt x="0" y="3685766"/>
                </a:lnTo>
                <a:lnTo>
                  <a:pt x="0" y="0"/>
                </a:lnTo>
                <a:close/>
              </a:path>
            </a:pathLst>
          </a:custGeom>
          <a:blipFill>
            <a:blip r:embed="rId13"/>
            <a:stretch>
              <a:fillRect l="0" t="0" r="0" b="0"/>
            </a:stretch>
          </a:blipFill>
        </p:spPr>
      </p:sp>
      <p:sp>
        <p:nvSpPr>
          <p:cNvPr name="TextBox 10" id="10"/>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IMPORT DATA</a:t>
            </a:r>
          </a:p>
        </p:txBody>
      </p:sp>
      <p:sp>
        <p:nvSpPr>
          <p:cNvPr name="TextBox 11" id="11"/>
          <p:cNvSpPr txBox="true"/>
          <p:nvPr/>
        </p:nvSpPr>
        <p:spPr>
          <a:xfrm rot="0">
            <a:off x="1477534" y="1470660"/>
            <a:ext cx="3439387" cy="342265"/>
          </a:xfrm>
          <a:prstGeom prst="rect">
            <a:avLst/>
          </a:prstGeom>
        </p:spPr>
        <p:txBody>
          <a:bodyPr anchor="t" rtlCol="false" tIns="0" lIns="0" bIns="0" rIns="0">
            <a:spAutoFit/>
          </a:bodyPr>
          <a:lstStyle/>
          <a:p>
            <a:pPr algn="l" marL="561339" indent="-280669" lvl="1">
              <a:lnSpc>
                <a:spcPts val="2599"/>
              </a:lnSpc>
              <a:spcBef>
                <a:spcPct val="0"/>
              </a:spcBef>
              <a:buAutoNum type="arabicPeriod" startAt="1"/>
            </a:pPr>
            <a:r>
              <a:rPr lang="en-US" b="true" sz="2599">
                <a:solidFill>
                  <a:srgbClr val="000000"/>
                </a:solidFill>
                <a:latin typeface="Glacial Indifference Bold"/>
                <a:ea typeface="Glacial Indifference Bold"/>
                <a:cs typeface="Glacial Indifference Bold"/>
                <a:sym typeface="Glacial Indifference Bold"/>
              </a:rPr>
              <a:t>Klik “Add Data”</a:t>
            </a:r>
          </a:p>
        </p:txBody>
      </p:sp>
      <p:sp>
        <p:nvSpPr>
          <p:cNvPr name="TextBox 12" id="12"/>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
        <p:nvSpPr>
          <p:cNvPr name="TextBox 13" id="13"/>
          <p:cNvSpPr txBox="true"/>
          <p:nvPr/>
        </p:nvSpPr>
        <p:spPr>
          <a:xfrm rot="0">
            <a:off x="1530044" y="3625339"/>
            <a:ext cx="4836264" cy="989965"/>
          </a:xfrm>
          <a:prstGeom prst="rect">
            <a:avLst/>
          </a:prstGeom>
        </p:spPr>
        <p:txBody>
          <a:bodyPr anchor="t" rtlCol="false" tIns="0" lIns="0" bIns="0" rIns="0">
            <a:spAutoFit/>
          </a:bodyPr>
          <a:lstStyle/>
          <a:p>
            <a:pPr algn="l">
              <a:lnSpc>
                <a:spcPts val="2599"/>
              </a:lnSpc>
              <a:spcBef>
                <a:spcPct val="0"/>
              </a:spcBef>
            </a:pPr>
            <a:r>
              <a:rPr lang="en-US" b="true" sz="2599">
                <a:solidFill>
                  <a:srgbClr val="000000"/>
                </a:solidFill>
                <a:latin typeface="Glacial Indifference Bold"/>
                <a:ea typeface="Glacial Indifference Bold"/>
                <a:cs typeface="Glacial Indifference Bold"/>
                <a:sym typeface="Glacial Indifference Bold"/>
              </a:rPr>
              <a:t>2. Pilih dari mana sumber data yang akan digunakan (kami menggunakan data lokal csv)</a:t>
            </a:r>
          </a:p>
        </p:txBody>
      </p:sp>
      <p:sp>
        <p:nvSpPr>
          <p:cNvPr name="TextBox 14" id="14"/>
          <p:cNvSpPr txBox="true"/>
          <p:nvPr/>
        </p:nvSpPr>
        <p:spPr>
          <a:xfrm rot="0">
            <a:off x="8515198" y="2072538"/>
            <a:ext cx="7751425" cy="666115"/>
          </a:xfrm>
          <a:prstGeom prst="rect">
            <a:avLst/>
          </a:prstGeom>
        </p:spPr>
        <p:txBody>
          <a:bodyPr anchor="t" rtlCol="false" tIns="0" lIns="0" bIns="0" rIns="0">
            <a:spAutoFit/>
          </a:bodyPr>
          <a:lstStyle/>
          <a:p>
            <a:pPr algn="l">
              <a:lnSpc>
                <a:spcPts val="2599"/>
              </a:lnSpc>
              <a:spcBef>
                <a:spcPct val="0"/>
              </a:spcBef>
            </a:pPr>
            <a:r>
              <a:rPr lang="en-US" b="true" sz="2599">
                <a:solidFill>
                  <a:srgbClr val="000000"/>
                </a:solidFill>
                <a:latin typeface="Glacial Indifference Bold"/>
                <a:ea typeface="Glacial Indifference Bold"/>
                <a:cs typeface="Glacial Indifference Bold"/>
                <a:sym typeface="Glacial Indifference Bold"/>
              </a:rPr>
              <a:t>3. Lalu kita Import data dari file lokal dengan click upload files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144125" y="516471"/>
            <a:ext cx="3373458" cy="7419599"/>
          </a:xfrm>
          <a:custGeom>
            <a:avLst/>
            <a:gdLst/>
            <a:ahLst/>
            <a:cxnLst/>
            <a:rect r="r" b="b" t="t" l="l"/>
            <a:pathLst>
              <a:path h="7419599" w="3373458">
                <a:moveTo>
                  <a:pt x="0" y="0"/>
                </a:moveTo>
                <a:lnTo>
                  <a:pt x="3373458" y="0"/>
                </a:lnTo>
                <a:lnTo>
                  <a:pt x="3373458" y="7419599"/>
                </a:lnTo>
                <a:lnTo>
                  <a:pt x="0" y="7419599"/>
                </a:lnTo>
                <a:lnTo>
                  <a:pt x="0" y="0"/>
                </a:lnTo>
                <a:close/>
              </a:path>
            </a:pathLst>
          </a:custGeom>
          <a:blipFill>
            <a:blip r:embed="rId11"/>
            <a:stretch>
              <a:fillRect l="0" t="0" r="0" b="0"/>
            </a:stretch>
          </a:blipFill>
        </p:spPr>
      </p:sp>
      <p:sp>
        <p:nvSpPr>
          <p:cNvPr name="TextBox 8" id="8"/>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IMPORT DATA</a:t>
            </a:r>
          </a:p>
        </p:txBody>
      </p:sp>
      <p:sp>
        <p:nvSpPr>
          <p:cNvPr name="TextBox 9" id="9"/>
          <p:cNvSpPr txBox="true"/>
          <p:nvPr/>
        </p:nvSpPr>
        <p:spPr>
          <a:xfrm rot="0">
            <a:off x="742758" y="3236514"/>
            <a:ext cx="9376528" cy="1211305"/>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4. Setelah selesai upload, Data akan  terlihat di sisi kanan. Dan kita bisa lanjut membuat Visualisasi Datanya</a:t>
            </a:r>
          </a:p>
        </p:txBody>
      </p:sp>
      <p:sp>
        <p:nvSpPr>
          <p:cNvPr name="TextBox 10" id="10"/>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530044" y="653415"/>
            <a:ext cx="940460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CASE</a:t>
            </a:r>
          </a:p>
        </p:txBody>
      </p:sp>
      <p:sp>
        <p:nvSpPr>
          <p:cNvPr name="TextBox 8" id="8"/>
          <p:cNvSpPr txBox="true"/>
          <p:nvPr/>
        </p:nvSpPr>
        <p:spPr>
          <a:xfrm rot="0">
            <a:off x="454505" y="1485900"/>
            <a:ext cx="12121985" cy="7955280"/>
          </a:xfrm>
          <a:prstGeom prst="rect">
            <a:avLst/>
          </a:prstGeom>
        </p:spPr>
        <p:txBody>
          <a:bodyPr anchor="t" rtlCol="false" tIns="0" lIns="0" bIns="0" rIns="0">
            <a:spAutoFit/>
          </a:bodyPr>
          <a:lstStyle/>
          <a:p>
            <a:pPr algn="just">
              <a:lnSpc>
                <a:spcPts val="3300"/>
              </a:lnSpc>
            </a:pPr>
            <a:r>
              <a:rPr lang="en-US" sz="2200">
                <a:solidFill>
                  <a:srgbClr val="0A0147"/>
                </a:solidFill>
                <a:latin typeface="Glacial Indifference"/>
                <a:ea typeface="Glacial Indifference"/>
                <a:cs typeface="Glacial Indifference"/>
                <a:sym typeface="Glacial Indifference"/>
              </a:rPr>
              <a:t>Menindaklanjuti meeting gabungan kemarin, kami akan membuat suatu dashboard untuk memantau dan mengevaluasi pencapaian penjualan tiap bulannya. Dalam dashboard tersebut akan terdiri dari 2 halaman dan dibuat dengan menggunakan </a:t>
            </a:r>
            <a:r>
              <a:rPr lang="en-US" sz="2200" u="sng">
                <a:solidFill>
                  <a:srgbClr val="0A0147"/>
                </a:solidFill>
                <a:latin typeface="Glacial Indifference"/>
                <a:ea typeface="Glacial Indifference"/>
                <a:cs typeface="Glacial Indifference"/>
                <a:sym typeface="Glacial Indifference"/>
                <a:hlinkClick r:id="rId11" tooltip="https://lookerstudio.google.com"/>
              </a:rPr>
              <a:t>lookerstudio.google.com</a:t>
            </a:r>
            <a:r>
              <a:rPr lang="en-US" sz="2200">
                <a:solidFill>
                  <a:srgbClr val="0A0147"/>
                </a:solidFill>
                <a:latin typeface="Glacial Indifference"/>
                <a:ea typeface="Glacial Indifference"/>
                <a:cs typeface="Glacial Indifference"/>
                <a:sym typeface="Glacial Indifference"/>
              </a:rPr>
              <a:t>.</a:t>
            </a:r>
          </a:p>
          <a:p>
            <a:pPr algn="just">
              <a:lnSpc>
                <a:spcPts val="3300"/>
              </a:lnSpc>
            </a:pPr>
            <a:r>
              <a:rPr lang="en-US" sz="2200">
                <a:solidFill>
                  <a:srgbClr val="0A0147"/>
                </a:solidFill>
                <a:latin typeface="Glacial Indifference"/>
                <a:ea typeface="Glacial Indifference"/>
                <a:cs typeface="Glacial Indifference"/>
                <a:sym typeface="Glacial Indifference"/>
              </a:rPr>
              <a:t>Halaman 1:</a:t>
            </a:r>
          </a:p>
          <a:p>
            <a:pPr algn="just" marL="474981" indent="-237491" lvl="1">
              <a:lnSpc>
                <a:spcPts val="3300"/>
              </a:lnSpc>
              <a:buAutoNum type="arabicPeriod" startAt="1"/>
            </a:pPr>
            <a:r>
              <a:rPr lang="en-US" sz="2200">
                <a:solidFill>
                  <a:srgbClr val="0A0147"/>
                </a:solidFill>
                <a:latin typeface="Glacial Indifference"/>
                <a:ea typeface="Glacial Indifference"/>
                <a:cs typeface="Glacial Indifference"/>
                <a:sym typeface="Glacial Indifference"/>
              </a:rPr>
              <a:t>Tim marketing ingin melihat perkembangan campaign pada tahun 2022, trend nya seperti apa? Diberikan penjelasan dan bagaimana call to action-nya agar tim dapat mengambil sebuah keputusan ke depannya.</a:t>
            </a:r>
          </a:p>
          <a:p>
            <a:pPr algn="just">
              <a:lnSpc>
                <a:spcPts val="3300"/>
              </a:lnSpc>
            </a:pPr>
            <a:r>
              <a:rPr lang="en-US" sz="2200">
                <a:solidFill>
                  <a:srgbClr val="0A0147"/>
                </a:solidFill>
                <a:latin typeface="Glacial Indifference"/>
                <a:ea typeface="Glacial Indifference"/>
                <a:cs typeface="Glacial Indifference"/>
                <a:sym typeface="Glacial Indifference"/>
              </a:rPr>
              <a:t>Dashboard yang berupa:</a:t>
            </a:r>
          </a:p>
          <a:p>
            <a:pPr algn="just" marL="474981" indent="-237491" lvl="1">
              <a:lnSpc>
                <a:spcPts val="3300"/>
              </a:lnSpc>
              <a:buAutoNum type="arabicPeriod" startAt="1"/>
            </a:pPr>
            <a:r>
              <a:rPr lang="en-US" sz="2200">
                <a:solidFill>
                  <a:srgbClr val="0A0147"/>
                </a:solidFill>
                <a:latin typeface="Glacial Indifference"/>
                <a:ea typeface="Glacial Indifference"/>
                <a:cs typeface="Glacial Indifference"/>
                <a:sym typeface="Glacial Indifference"/>
              </a:rPr>
              <a:t>Hubungan antara Value Sales (before discount), Net Profit, dan AOV (average order value).</a:t>
            </a:r>
          </a:p>
          <a:p>
            <a:pPr algn="just">
              <a:lnSpc>
                <a:spcPts val="3300"/>
              </a:lnSpc>
            </a:pPr>
            <a:r>
              <a:rPr lang="en-US" sz="2200">
                <a:solidFill>
                  <a:srgbClr val="0A0147"/>
                </a:solidFill>
                <a:latin typeface="Glacial Indifference"/>
                <a:ea typeface="Glacial Indifference"/>
                <a:cs typeface="Glacial Indifference"/>
                <a:sym typeface="Glacial Indifference"/>
              </a:rPr>
              <a:t>Note:</a:t>
            </a:r>
          </a:p>
          <a:p>
            <a:pPr algn="just" marL="474981" indent="-237491" lvl="1">
              <a:lnSpc>
                <a:spcPts val="3300"/>
              </a:lnSpc>
              <a:buFont typeface="Arial"/>
              <a:buChar char="•"/>
            </a:pPr>
            <a:r>
              <a:rPr lang="en-US" sz="2200">
                <a:solidFill>
                  <a:srgbClr val="0A0147"/>
                </a:solidFill>
                <a:latin typeface="Glacial Indifference"/>
                <a:ea typeface="Glacial Indifference"/>
                <a:cs typeface="Glacial Indifference"/>
                <a:sym typeface="Glacial Indifference"/>
              </a:rPr>
              <a:t>Net profit  = Value Sales (before discount) - (cogs * qty)</a:t>
            </a:r>
          </a:p>
          <a:p>
            <a:pPr algn="just" marL="474981" indent="-237491" lvl="1">
              <a:lnSpc>
                <a:spcPts val="3300"/>
              </a:lnSpc>
              <a:buFont typeface="Arial"/>
              <a:buChar char="•"/>
            </a:pPr>
            <a:r>
              <a:rPr lang="en-US" sz="2200">
                <a:solidFill>
                  <a:srgbClr val="0A0147"/>
                </a:solidFill>
                <a:latin typeface="Glacial Indifference"/>
                <a:ea typeface="Glacial Indifference"/>
                <a:cs typeface="Glacial Indifference"/>
                <a:sym typeface="Glacial Indifference"/>
              </a:rPr>
              <a:t>AOV   = Value Sales (before discount) / Total Unique Order.  </a:t>
            </a:r>
          </a:p>
          <a:p>
            <a:pPr algn="just">
              <a:lnSpc>
                <a:spcPts val="3300"/>
              </a:lnSpc>
            </a:pPr>
            <a:r>
              <a:rPr lang="en-US" sz="2200">
                <a:solidFill>
                  <a:srgbClr val="0A0147"/>
                </a:solidFill>
                <a:latin typeface="Glacial Indifference"/>
                <a:ea typeface="Glacial Indifference"/>
                <a:cs typeface="Glacial Indifference"/>
                <a:sym typeface="Glacial Indifference"/>
              </a:rPr>
              <a:t>b. Terdapat slicer Order Date, Category, Sales Value, Value Transaction, Pay ment.</a:t>
            </a:r>
          </a:p>
          <a:p>
            <a:pPr algn="just">
              <a:lnSpc>
                <a:spcPts val="3300"/>
              </a:lnSpc>
            </a:pPr>
            <a:r>
              <a:rPr lang="en-US" sz="2200">
                <a:solidFill>
                  <a:srgbClr val="0A0147"/>
                </a:solidFill>
                <a:latin typeface="Glacial Indifference"/>
                <a:ea typeface="Glacial Indifference"/>
                <a:cs typeface="Glacial Indifference"/>
                <a:sym typeface="Glacial Indifference"/>
              </a:rPr>
              <a:t>Note:</a:t>
            </a:r>
          </a:p>
          <a:p>
            <a:pPr algn="just" marL="474981" indent="-237491" lvl="1">
              <a:lnSpc>
                <a:spcPts val="3300"/>
              </a:lnSpc>
              <a:buFont typeface="Arial"/>
              <a:buChar char="•"/>
            </a:pPr>
            <a:r>
              <a:rPr lang="en-US" sz="2200">
                <a:solidFill>
                  <a:srgbClr val="0A0147"/>
                </a:solidFill>
                <a:latin typeface="Glacial Indifference"/>
                <a:ea typeface="Glacial Indifference"/>
                <a:cs typeface="Glacial Indifference"/>
                <a:sym typeface="Glacial Indifference"/>
              </a:rPr>
              <a:t>Value Transaction:</a:t>
            </a:r>
          </a:p>
          <a:p>
            <a:pPr algn="just" marL="474981" indent="-237491" lvl="1">
              <a:lnSpc>
                <a:spcPts val="3300"/>
              </a:lnSpc>
              <a:buFont typeface="Arial"/>
              <a:buChar char="•"/>
            </a:pPr>
            <a:r>
              <a:rPr lang="en-US" sz="2200">
                <a:solidFill>
                  <a:srgbClr val="0A0147"/>
                </a:solidFill>
                <a:latin typeface="Glacial Indifference"/>
                <a:ea typeface="Glacial Indifference"/>
                <a:cs typeface="Glacial Indifference"/>
                <a:sym typeface="Glacial Indifference"/>
              </a:rPr>
              <a:t>Valid → is_valid = 1</a:t>
            </a:r>
          </a:p>
          <a:p>
            <a:pPr algn="just" marL="474981" indent="-237491" lvl="1">
              <a:lnSpc>
                <a:spcPts val="3300"/>
              </a:lnSpc>
              <a:buFont typeface="Arial"/>
              <a:buChar char="•"/>
            </a:pPr>
            <a:r>
              <a:rPr lang="en-US" sz="2200">
                <a:solidFill>
                  <a:srgbClr val="0A0147"/>
                </a:solidFill>
                <a:latin typeface="Glacial Indifference"/>
                <a:ea typeface="Glacial Indifference"/>
                <a:cs typeface="Glacial Indifference"/>
                <a:sym typeface="Glacial Indifference"/>
              </a:rPr>
              <a:t>Not Valid → is_valid = 0</a:t>
            </a:r>
          </a:p>
          <a:p>
            <a:pPr algn="just" marL="474981" indent="-237491" lvl="1">
              <a:lnSpc>
                <a:spcPts val="3300"/>
              </a:lnSpc>
              <a:buFont typeface="Arial"/>
              <a:buChar char="•"/>
            </a:pPr>
            <a:r>
              <a:rPr lang="en-US" sz="2200">
                <a:solidFill>
                  <a:srgbClr val="0A0147"/>
                </a:solidFill>
                <a:latin typeface="Glacial Indifference"/>
                <a:ea typeface="Glacial Indifference"/>
                <a:cs typeface="Glacial Indifference"/>
                <a:sym typeface="Glacial Indifference"/>
              </a:rPr>
              <a:t>Payment → payment_method</a:t>
            </a:r>
          </a:p>
          <a:p>
            <a:pPr algn="just">
              <a:lnSpc>
                <a:spcPts val="3300"/>
              </a:lnSpc>
            </a:pPr>
          </a:p>
        </p:txBody>
      </p:sp>
      <p:sp>
        <p:nvSpPr>
          <p:cNvPr name="Freeform 9" id="9"/>
          <p:cNvSpPr/>
          <p:nvPr/>
        </p:nvSpPr>
        <p:spPr>
          <a:xfrm flipH="false" flipV="false" rot="0">
            <a:off x="12949126" y="4288077"/>
            <a:ext cx="5338874" cy="5920122"/>
          </a:xfrm>
          <a:custGeom>
            <a:avLst/>
            <a:gdLst/>
            <a:ahLst/>
            <a:cxnLst/>
            <a:rect r="r" b="b" t="t" l="l"/>
            <a:pathLst>
              <a:path h="5920122" w="5338874">
                <a:moveTo>
                  <a:pt x="0" y="0"/>
                </a:moveTo>
                <a:lnTo>
                  <a:pt x="5338874" y="0"/>
                </a:lnTo>
                <a:lnTo>
                  <a:pt x="5338874" y="5920122"/>
                </a:lnTo>
                <a:lnTo>
                  <a:pt x="0" y="592012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3459814" y="3506882"/>
            <a:ext cx="4843985" cy="4355399"/>
          </a:xfrm>
          <a:custGeom>
            <a:avLst/>
            <a:gdLst/>
            <a:ahLst/>
            <a:cxnLst/>
            <a:rect r="r" b="b" t="t" l="l"/>
            <a:pathLst>
              <a:path h="4355399" w="4843985">
                <a:moveTo>
                  <a:pt x="0" y="0"/>
                </a:moveTo>
                <a:lnTo>
                  <a:pt x="4843985" y="0"/>
                </a:lnTo>
                <a:lnTo>
                  <a:pt x="4843985" y="4355399"/>
                </a:lnTo>
                <a:lnTo>
                  <a:pt x="0" y="4355399"/>
                </a:lnTo>
                <a:lnTo>
                  <a:pt x="0" y="0"/>
                </a:lnTo>
                <a:close/>
              </a:path>
            </a:pathLst>
          </a:custGeom>
          <a:blipFill>
            <a:blip r:embed="rId11"/>
            <a:stretch>
              <a:fillRect l="0" t="0" r="0" b="0"/>
            </a:stretch>
          </a:blipFill>
        </p:spPr>
      </p:sp>
      <p:sp>
        <p:nvSpPr>
          <p:cNvPr name="TextBox 8" id="8"/>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TAMBAH KOLOM</a:t>
            </a:r>
          </a:p>
        </p:txBody>
      </p:sp>
      <p:sp>
        <p:nvSpPr>
          <p:cNvPr name="TextBox 9" id="9"/>
          <p:cNvSpPr txBox="true"/>
          <p:nvPr/>
        </p:nvSpPr>
        <p:spPr>
          <a:xfrm rot="0">
            <a:off x="1314642" y="1480185"/>
            <a:ext cx="16379790" cy="1607212"/>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Calculated Fields dibuat untuk menambahkan kolom yang tidak tersedia dalam set data default. Dalam kasus ini, Calculated Fields dirancang untuk Net Profit, AOV (Average Order Value), and Transaction Value dengan rumus yang telah ditetapkan sebelumnya.</a:t>
            </a:r>
          </a:p>
        </p:txBody>
      </p:sp>
      <p:sp>
        <p:nvSpPr>
          <p:cNvPr name="TextBox 10" id="10"/>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
        <p:nvSpPr>
          <p:cNvPr name="TextBox 11" id="11"/>
          <p:cNvSpPr txBox="true"/>
          <p:nvPr/>
        </p:nvSpPr>
        <p:spPr>
          <a:xfrm rot="0">
            <a:off x="9504537" y="4435268"/>
            <a:ext cx="5959842" cy="2003119"/>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Pilih “Add a Field” dan kemudian klik “Add a Calculated Field”. Kemudian, masukkan nama dan rumus untuk setiap field baru.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598433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42758" y="736922"/>
            <a:ext cx="571884" cy="583555"/>
          </a:xfrm>
          <a:custGeom>
            <a:avLst/>
            <a:gdLst/>
            <a:ahLst/>
            <a:cxnLst/>
            <a:rect r="r" b="b" t="t" l="l"/>
            <a:pathLst>
              <a:path h="583555" w="571884">
                <a:moveTo>
                  <a:pt x="0" y="0"/>
                </a:moveTo>
                <a:lnTo>
                  <a:pt x="571884" y="0"/>
                </a:lnTo>
                <a:lnTo>
                  <a:pt x="571884" y="583556"/>
                </a:lnTo>
                <a:lnTo>
                  <a:pt x="0" y="5835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3459814" y="3506882"/>
            <a:ext cx="4843985" cy="4355399"/>
          </a:xfrm>
          <a:custGeom>
            <a:avLst/>
            <a:gdLst/>
            <a:ahLst/>
            <a:cxnLst/>
            <a:rect r="r" b="b" t="t" l="l"/>
            <a:pathLst>
              <a:path h="4355399" w="4843985">
                <a:moveTo>
                  <a:pt x="0" y="0"/>
                </a:moveTo>
                <a:lnTo>
                  <a:pt x="4843985" y="0"/>
                </a:lnTo>
                <a:lnTo>
                  <a:pt x="4843985" y="4355399"/>
                </a:lnTo>
                <a:lnTo>
                  <a:pt x="0" y="4355399"/>
                </a:lnTo>
                <a:lnTo>
                  <a:pt x="0" y="0"/>
                </a:lnTo>
                <a:close/>
              </a:path>
            </a:pathLst>
          </a:custGeom>
          <a:blipFill>
            <a:blip r:embed="rId11"/>
            <a:stretch>
              <a:fillRect l="0" t="0" r="0" b="0"/>
            </a:stretch>
          </a:blipFill>
        </p:spPr>
      </p:sp>
      <p:sp>
        <p:nvSpPr>
          <p:cNvPr name="TextBox 8" id="8"/>
          <p:cNvSpPr txBox="true"/>
          <p:nvPr/>
        </p:nvSpPr>
        <p:spPr>
          <a:xfrm rot="0">
            <a:off x="1530044" y="653415"/>
            <a:ext cx="6773755" cy="741045"/>
          </a:xfrm>
          <a:prstGeom prst="rect">
            <a:avLst/>
          </a:prstGeom>
        </p:spPr>
        <p:txBody>
          <a:bodyPr anchor="t" rtlCol="false" tIns="0" lIns="0" bIns="0" rIns="0">
            <a:spAutoFit/>
          </a:bodyPr>
          <a:lstStyle/>
          <a:p>
            <a:pPr algn="l">
              <a:lnSpc>
                <a:spcPts val="4800"/>
              </a:lnSpc>
            </a:pPr>
            <a:r>
              <a:rPr lang="en-US" sz="4800">
                <a:solidFill>
                  <a:srgbClr val="5383FF"/>
                </a:solidFill>
                <a:latin typeface="Impact"/>
                <a:ea typeface="Impact"/>
                <a:cs typeface="Impact"/>
                <a:sym typeface="Impact"/>
              </a:rPr>
              <a:t>TAMBAH KOLOM</a:t>
            </a:r>
          </a:p>
        </p:txBody>
      </p:sp>
      <p:sp>
        <p:nvSpPr>
          <p:cNvPr name="TextBox 9" id="9"/>
          <p:cNvSpPr txBox="true"/>
          <p:nvPr/>
        </p:nvSpPr>
        <p:spPr>
          <a:xfrm rot="0">
            <a:off x="1314642" y="1480185"/>
            <a:ext cx="16379790" cy="1607212"/>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Calculated Fields dibuat untuk menambahkan kolom yang tidak tersedia dalam set data default. Dalam kasus ini, Calculated Fields dirancang untuk Net Profit, AOV (Average Order Value), and Transaction Value dengan rumus yang telah ditetapkan sebelumnya.</a:t>
            </a:r>
          </a:p>
        </p:txBody>
      </p:sp>
      <p:sp>
        <p:nvSpPr>
          <p:cNvPr name="TextBox 10" id="10"/>
          <p:cNvSpPr txBox="true"/>
          <p:nvPr/>
        </p:nvSpPr>
        <p:spPr>
          <a:xfrm rot="0">
            <a:off x="1028700" y="9288838"/>
            <a:ext cx="6123260" cy="315595"/>
          </a:xfrm>
          <a:prstGeom prst="rect">
            <a:avLst/>
          </a:prstGeom>
        </p:spPr>
        <p:txBody>
          <a:bodyPr anchor="t" rtlCol="false" tIns="0" lIns="0" bIns="0" rIns="0">
            <a:spAutoFit/>
          </a:bodyPr>
          <a:lstStyle/>
          <a:p>
            <a:pPr algn="just">
              <a:lnSpc>
                <a:spcPts val="2300"/>
              </a:lnSpc>
            </a:pPr>
            <a:r>
              <a:rPr lang="en-US" sz="2300" b="true">
                <a:solidFill>
                  <a:srgbClr val="34A83C"/>
                </a:solidFill>
                <a:latin typeface="Glacial Indifference Bold"/>
                <a:ea typeface="Glacial Indifference Bold"/>
                <a:cs typeface="Glacial Indifference Bold"/>
                <a:sym typeface="Glacial Indifference Bold"/>
              </a:rPr>
              <a:t>Final Project Data Visualisasi Kelompok B4</a:t>
            </a:r>
          </a:p>
        </p:txBody>
      </p:sp>
      <p:sp>
        <p:nvSpPr>
          <p:cNvPr name="TextBox 11" id="11"/>
          <p:cNvSpPr txBox="true"/>
          <p:nvPr/>
        </p:nvSpPr>
        <p:spPr>
          <a:xfrm rot="0">
            <a:off x="9504537" y="4435268"/>
            <a:ext cx="5959842" cy="2003119"/>
          </a:xfrm>
          <a:prstGeom prst="rect">
            <a:avLst/>
          </a:prstGeom>
        </p:spPr>
        <p:txBody>
          <a:bodyPr anchor="t" rtlCol="false" tIns="0" lIns="0" bIns="0" rIns="0">
            <a:spAutoFit/>
          </a:bodyPr>
          <a:lstStyle/>
          <a:p>
            <a:pPr algn="l">
              <a:lnSpc>
                <a:spcPts val="3178"/>
              </a:lnSpc>
              <a:spcBef>
                <a:spcPct val="0"/>
              </a:spcBef>
            </a:pPr>
            <a:r>
              <a:rPr lang="en-US" b="true" sz="3178">
                <a:solidFill>
                  <a:srgbClr val="000000"/>
                </a:solidFill>
                <a:latin typeface="Glacial Indifference Bold"/>
                <a:ea typeface="Glacial Indifference Bold"/>
                <a:cs typeface="Glacial Indifference Bold"/>
                <a:sym typeface="Glacial Indifference Bold"/>
              </a:rPr>
              <a:t>Pilih “Add a Field” dan kemudian klik “Add a Calculated Field”. Kemudian, masukkan nama dan rumus untuk setiap field baru.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DAGZKHhHaGo</dc:identifier>
  <dcterms:modified xsi:type="dcterms:W3CDTF">2011-08-01T06:04:30Z</dcterms:modified>
  <cp:revision>1</cp:revision>
  <dc:title>My Skill Data Visualization</dc:title>
</cp:coreProperties>
</file>