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DM Sans Bold" charset="1" panose="00000000000000000000"/>
      <p:regular r:id="rId30"/>
    </p:embeddedFont>
    <p:embeddedFont>
      <p:font typeface="DM Sans" charset="1" panose="00000000000000000000"/>
      <p:regular r:id="rId31"/>
    </p:embeddedFont>
    <p:embeddedFont>
      <p:font typeface="Open Sans" charset="1" panose="020B0606030504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6.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7.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8.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9.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0.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1.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2.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4.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2.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4.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5.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908068"/>
            <a:ext cx="10910396" cy="165792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Final Project</a:t>
            </a:r>
          </a:p>
        </p:txBody>
      </p:sp>
      <p:sp>
        <p:nvSpPr>
          <p:cNvPr name="TextBox 18" id="18"/>
          <p:cNvSpPr txBox="true"/>
          <p:nvPr/>
        </p:nvSpPr>
        <p:spPr>
          <a:xfrm rot="0">
            <a:off x="4914102" y="675246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Kelompok B4 Batch 19</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8216063" y="2804819"/>
            <a:ext cx="1855874" cy="529209"/>
          </a:xfrm>
          <a:prstGeom prst="rect">
            <a:avLst/>
          </a:prstGeom>
        </p:spPr>
        <p:txBody>
          <a:bodyPr anchor="t" rtlCol="false" tIns="0" lIns="0" bIns="0" rIns="0">
            <a:spAutoFit/>
          </a:bodyPr>
          <a:lstStyle/>
          <a:p>
            <a:pPr algn="ctr">
              <a:lnSpc>
                <a:spcPts val="3947"/>
              </a:lnSpc>
            </a:pPr>
            <a:r>
              <a:rPr lang="en-US" b="true" sz="4200">
                <a:solidFill>
                  <a:srgbClr val="000000"/>
                </a:solidFill>
                <a:latin typeface="DM Sans Bold"/>
                <a:ea typeface="DM Sans Bold"/>
                <a:cs typeface="DM Sans Bold"/>
                <a:sym typeface="DM Sans Bold"/>
              </a:rPr>
              <a:t>MySkill</a:t>
            </a:r>
          </a:p>
        </p:txBody>
      </p:sp>
      <p:sp>
        <p:nvSpPr>
          <p:cNvPr name="TextBox 21" id="21"/>
          <p:cNvSpPr txBox="true"/>
          <p:nvPr/>
        </p:nvSpPr>
        <p:spPr>
          <a:xfrm rot="0">
            <a:off x="3688802" y="5604774"/>
            <a:ext cx="10910396" cy="580518"/>
          </a:xfrm>
          <a:prstGeom prst="rect">
            <a:avLst/>
          </a:prstGeom>
        </p:spPr>
        <p:txBody>
          <a:bodyPr anchor="t" rtlCol="false" tIns="0" lIns="0" bIns="0" rIns="0">
            <a:spAutoFit/>
          </a:bodyPr>
          <a:lstStyle/>
          <a:p>
            <a:pPr algn="ctr">
              <a:lnSpc>
                <a:spcPts val="4324"/>
              </a:lnSpc>
            </a:pPr>
            <a:r>
              <a:rPr lang="en-US" b="true" sz="4600">
                <a:solidFill>
                  <a:srgbClr val="000000"/>
                </a:solidFill>
                <a:latin typeface="DM Sans Bold"/>
                <a:ea typeface="DM Sans Bold"/>
                <a:cs typeface="DM Sans Bold"/>
                <a:sym typeface="DM Sans Bold"/>
              </a:rPr>
              <a:t>Data Analysis using SQL in PostgreSQL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2535081" y="2299035"/>
            <a:ext cx="5583307" cy="3470704"/>
          </a:xfrm>
          <a:custGeom>
            <a:avLst/>
            <a:gdLst/>
            <a:ahLst/>
            <a:cxnLst/>
            <a:rect r="r" b="b" t="t" l="l"/>
            <a:pathLst>
              <a:path h="3470704" w="5583307">
                <a:moveTo>
                  <a:pt x="0" y="0"/>
                </a:moveTo>
                <a:lnTo>
                  <a:pt x="5583306" y="0"/>
                </a:lnTo>
                <a:lnTo>
                  <a:pt x="5583306" y="3470704"/>
                </a:lnTo>
                <a:lnTo>
                  <a:pt x="0" y="3470704"/>
                </a:lnTo>
                <a:lnTo>
                  <a:pt x="0" y="0"/>
                </a:lnTo>
                <a:close/>
              </a:path>
            </a:pathLst>
          </a:custGeom>
          <a:blipFill>
            <a:blip r:embed="rId15"/>
            <a:stretch>
              <a:fillRect l="0" t="0" r="0" b="0"/>
            </a:stretch>
          </a:blipFill>
        </p:spPr>
      </p:sp>
      <p:sp>
        <p:nvSpPr>
          <p:cNvPr name="TextBox 11" id="11"/>
          <p:cNvSpPr txBox="true"/>
          <p:nvPr/>
        </p:nvSpPr>
        <p:spPr>
          <a:xfrm rot="0">
            <a:off x="1212040" y="1291530"/>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2" id="12"/>
          <p:cNvSpPr txBox="true"/>
          <p:nvPr/>
        </p:nvSpPr>
        <p:spPr>
          <a:xfrm rot="0">
            <a:off x="8445640" y="2619375"/>
            <a:ext cx="2132411"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Insight</a:t>
            </a:r>
          </a:p>
        </p:txBody>
      </p:sp>
      <p:sp>
        <p:nvSpPr>
          <p:cNvPr name="TextBox 13" id="13"/>
          <p:cNvSpPr txBox="true"/>
          <p:nvPr/>
        </p:nvSpPr>
        <p:spPr>
          <a:xfrm rot="0">
            <a:off x="1212040" y="2480010"/>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sp>
        <p:nvSpPr>
          <p:cNvPr name="TextBox 14" id="14"/>
          <p:cNvSpPr txBox="true"/>
          <p:nvPr/>
        </p:nvSpPr>
        <p:spPr>
          <a:xfrm rot="0">
            <a:off x="8459039" y="3512820"/>
            <a:ext cx="5570190" cy="1630680"/>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000000"/>
                </a:solidFill>
                <a:latin typeface="DM Sans"/>
                <a:ea typeface="DM Sans"/>
                <a:cs typeface="DM Sans"/>
                <a:sym typeface="DM Sans"/>
              </a:rPr>
              <a:t>Berdasarkan data yang diperoleh, bulan ke-8 atau Agustus tahun 2021 </a:t>
            </a:r>
            <a:r>
              <a:rPr lang="en-US" sz="2400" spc="38">
                <a:solidFill>
                  <a:srgbClr val="000000"/>
                </a:solidFill>
                <a:latin typeface="DM Sans"/>
                <a:ea typeface="DM Sans"/>
                <a:cs typeface="DM Sans"/>
                <a:sym typeface="DM Sans"/>
              </a:rPr>
              <a:t>memiliki total transaksi tertinggi sebesar 227.862.744</a:t>
            </a:r>
          </a:p>
        </p:txBody>
      </p:sp>
      <p:sp>
        <p:nvSpPr>
          <p:cNvPr name="TextBox 15" id="15"/>
          <p:cNvSpPr txBox="true"/>
          <p:nvPr/>
        </p:nvSpPr>
        <p:spPr>
          <a:xfrm rot="0">
            <a:off x="1644658" y="5903089"/>
            <a:ext cx="5190090"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Analisis Lanjutan</a:t>
            </a:r>
          </a:p>
        </p:txBody>
      </p:sp>
      <p:sp>
        <p:nvSpPr>
          <p:cNvPr name="TextBox 16" id="16"/>
          <p:cNvSpPr txBox="true"/>
          <p:nvPr/>
        </p:nvSpPr>
        <p:spPr>
          <a:xfrm rot="0">
            <a:off x="1644658" y="6857687"/>
            <a:ext cx="15191908" cy="2040255"/>
          </a:xfrm>
          <a:prstGeom prst="rect">
            <a:avLst/>
          </a:prstGeom>
        </p:spPr>
        <p:txBody>
          <a:bodyPr anchor="t" rtlCol="false" tIns="0" lIns="0" bIns="0" rIns="0">
            <a:spAutoFit/>
          </a:bodyPr>
          <a:lstStyle/>
          <a:p>
            <a:pPr algn="just">
              <a:lnSpc>
                <a:spcPts val="3240"/>
              </a:lnSpc>
            </a:pPr>
            <a:r>
              <a:rPr lang="en-US" sz="2400" spc="38">
                <a:solidFill>
                  <a:srgbClr val="000000"/>
                </a:solidFill>
                <a:latin typeface="DM Sans"/>
                <a:ea typeface="DM Sans"/>
                <a:cs typeface="DM Sans"/>
                <a:sym typeface="DM Sans"/>
              </a:rPr>
              <a:t>Mengidentifikasi faktor penyebab meningkatnya nilai total transaksi pada Agustus 2021. Apakah hal ini berkaitan dengan promosi yang dilakukan oleh tim marketing selama bulan tersebut atau ada faktor lain? Jika berkaitan dengan tim marketing, apakah kampanye promosi tim marketing berhasil menarik lebih banyak pelanggan? Atau, apakah faktor eksternal seperti tren musiman, perayaan hari besar, atau peluncuran produk baru turut berperan?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650333" y="9586206"/>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6692022" y="9245030"/>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4087376" y="3980103"/>
            <a:ext cx="9434777" cy="5278197"/>
          </a:xfrm>
          <a:custGeom>
            <a:avLst/>
            <a:gdLst/>
            <a:ahLst/>
            <a:cxnLst/>
            <a:rect r="r" b="b" t="t" l="l"/>
            <a:pathLst>
              <a:path h="5278197" w="9434777">
                <a:moveTo>
                  <a:pt x="0" y="0"/>
                </a:moveTo>
                <a:lnTo>
                  <a:pt x="9434777" y="0"/>
                </a:lnTo>
                <a:lnTo>
                  <a:pt x="9434777" y="5278197"/>
                </a:lnTo>
                <a:lnTo>
                  <a:pt x="0" y="5278197"/>
                </a:lnTo>
                <a:lnTo>
                  <a:pt x="0" y="0"/>
                </a:lnTo>
                <a:close/>
              </a:path>
            </a:pathLst>
          </a:custGeom>
          <a:blipFill>
            <a:blip r:embed="rId15"/>
            <a:stretch>
              <a:fillRect l="0" t="0" r="0" b="0"/>
            </a:stretch>
          </a:blipFill>
        </p:spPr>
      </p:sp>
      <p:sp>
        <p:nvSpPr>
          <p:cNvPr name="TextBox 10" id="10"/>
          <p:cNvSpPr txBox="true"/>
          <p:nvPr/>
        </p:nvSpPr>
        <p:spPr>
          <a:xfrm rot="0">
            <a:off x="1212040" y="1057059"/>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1" id="11"/>
          <p:cNvSpPr txBox="true"/>
          <p:nvPr/>
        </p:nvSpPr>
        <p:spPr>
          <a:xfrm rot="0">
            <a:off x="1212040" y="215494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2" id="12"/>
          <p:cNvSpPr txBox="true"/>
          <p:nvPr/>
        </p:nvSpPr>
        <p:spPr>
          <a:xfrm rot="0">
            <a:off x="2790993" y="1935866"/>
            <a:ext cx="13392230" cy="1630680"/>
          </a:xfrm>
          <a:prstGeom prst="rect">
            <a:avLst/>
          </a:prstGeom>
        </p:spPr>
        <p:txBody>
          <a:bodyPr anchor="t" rtlCol="false" tIns="0" lIns="0" bIns="0" rIns="0">
            <a:spAutoFit/>
          </a:bodyPr>
          <a:lstStyle/>
          <a:p>
            <a:pPr algn="just">
              <a:lnSpc>
                <a:spcPts val="3240"/>
              </a:lnSpc>
            </a:pPr>
            <a:r>
              <a:rPr lang="en-US" sz="2400" spc="38">
                <a:solidFill>
                  <a:srgbClr val="000000"/>
                </a:solidFill>
                <a:latin typeface="DM Sans"/>
                <a:ea typeface="DM Sans"/>
                <a:cs typeface="DM Sans"/>
                <a:sym typeface="DM Sans"/>
              </a:rPr>
              <a:t>Selama transaksi pada tahun 2022, kategori apa yang menghasilkan nilai transaksi paling besar? Gunakan is_valid = 1 untuk memfilter data transaksi.</a:t>
            </a:r>
          </a:p>
          <a:p>
            <a:pPr algn="just">
              <a:lnSpc>
                <a:spcPts val="3240"/>
              </a:lnSpc>
            </a:pPr>
          </a:p>
          <a:p>
            <a:pPr algn="just" marL="0" indent="0" lvl="0">
              <a:lnSpc>
                <a:spcPts val="3240"/>
              </a:lnSpc>
              <a:spcBef>
                <a:spcPct val="0"/>
              </a:spcBef>
            </a:pPr>
            <a:r>
              <a:rPr lang="en-US" sz="2400" spc="38">
                <a:solidFill>
                  <a:srgbClr val="000000"/>
                </a:solidFill>
                <a:latin typeface="DM Sans"/>
                <a:ea typeface="DM Sans"/>
                <a:cs typeface="DM Sans"/>
                <a:sym typeface="DM Sans"/>
              </a:rPr>
              <a:t>Source table: order_detail, sku_detail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650333" y="9586206"/>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6692022" y="9245030"/>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9" id="9"/>
          <p:cNvSpPr txBox="true"/>
          <p:nvPr/>
        </p:nvSpPr>
        <p:spPr>
          <a:xfrm rot="0">
            <a:off x="1212040" y="1057059"/>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grpSp>
        <p:nvGrpSpPr>
          <p:cNvPr name="Group 10" id="10"/>
          <p:cNvGrpSpPr/>
          <p:nvPr/>
        </p:nvGrpSpPr>
        <p:grpSpPr>
          <a:xfrm rot="0">
            <a:off x="1212040" y="2028446"/>
            <a:ext cx="8071544" cy="6846597"/>
            <a:chOff x="0" y="0"/>
            <a:chExt cx="1139051" cy="966187"/>
          </a:xfrm>
        </p:grpSpPr>
        <p:sp>
          <p:nvSpPr>
            <p:cNvPr name="Freeform 11" id="11"/>
            <p:cNvSpPr/>
            <p:nvPr/>
          </p:nvSpPr>
          <p:spPr>
            <a:xfrm flipH="false" flipV="false" rot="0">
              <a:off x="0" y="0"/>
              <a:ext cx="1139051" cy="966187"/>
            </a:xfrm>
            <a:custGeom>
              <a:avLst/>
              <a:gdLst/>
              <a:ahLst/>
              <a:cxnLst/>
              <a:rect r="r" b="b" t="t" l="l"/>
              <a:pathLst>
                <a:path h="966187" w="1139051">
                  <a:moveTo>
                    <a:pt x="32612" y="0"/>
                  </a:moveTo>
                  <a:lnTo>
                    <a:pt x="1106440" y="0"/>
                  </a:lnTo>
                  <a:cubicBezTo>
                    <a:pt x="1115089" y="0"/>
                    <a:pt x="1123383" y="3436"/>
                    <a:pt x="1129499" y="9552"/>
                  </a:cubicBezTo>
                  <a:cubicBezTo>
                    <a:pt x="1135615" y="15668"/>
                    <a:pt x="1139051" y="23962"/>
                    <a:pt x="1139051" y="32612"/>
                  </a:cubicBezTo>
                  <a:lnTo>
                    <a:pt x="1139051" y="933576"/>
                  </a:lnTo>
                  <a:cubicBezTo>
                    <a:pt x="1139051" y="951587"/>
                    <a:pt x="1124450" y="966187"/>
                    <a:pt x="1106440" y="966187"/>
                  </a:cubicBezTo>
                  <a:lnTo>
                    <a:pt x="32612" y="966187"/>
                  </a:lnTo>
                  <a:cubicBezTo>
                    <a:pt x="14601" y="966187"/>
                    <a:pt x="0" y="951587"/>
                    <a:pt x="0" y="933576"/>
                  </a:cubicBezTo>
                  <a:lnTo>
                    <a:pt x="0" y="32612"/>
                  </a:lnTo>
                  <a:cubicBezTo>
                    <a:pt x="0" y="14601"/>
                    <a:pt x="14601" y="0"/>
                    <a:pt x="32612" y="0"/>
                  </a:cubicBezTo>
                  <a:close/>
                </a:path>
              </a:pathLst>
            </a:custGeom>
            <a:solidFill>
              <a:srgbClr val="8AB7E2"/>
            </a:solidFill>
            <a:ln w="19050" cap="rnd">
              <a:solidFill>
                <a:srgbClr val="000000"/>
              </a:solidFill>
              <a:prstDash val="solid"/>
              <a:round/>
            </a:ln>
          </p:spPr>
        </p:sp>
        <p:sp>
          <p:nvSpPr>
            <p:cNvPr name="TextBox 12" id="12"/>
            <p:cNvSpPr txBox="true"/>
            <p:nvPr/>
          </p:nvSpPr>
          <p:spPr>
            <a:xfrm>
              <a:off x="0" y="-38100"/>
              <a:ext cx="1139051" cy="1004287"/>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212040" y="2028446"/>
            <a:ext cx="8071544" cy="986440"/>
            <a:chOff x="0" y="0"/>
            <a:chExt cx="1139051" cy="139206"/>
          </a:xfrm>
        </p:grpSpPr>
        <p:sp>
          <p:nvSpPr>
            <p:cNvPr name="Freeform 14" id="14"/>
            <p:cNvSpPr/>
            <p:nvPr/>
          </p:nvSpPr>
          <p:spPr>
            <a:xfrm flipH="false" flipV="false" rot="0">
              <a:off x="0" y="0"/>
              <a:ext cx="1139051" cy="139206"/>
            </a:xfrm>
            <a:custGeom>
              <a:avLst/>
              <a:gdLst/>
              <a:ahLst/>
              <a:cxnLst/>
              <a:rect r="r" b="b" t="t" l="l"/>
              <a:pathLst>
                <a:path h="139206" w="1139051">
                  <a:moveTo>
                    <a:pt x="16306" y="0"/>
                  </a:moveTo>
                  <a:lnTo>
                    <a:pt x="1122745" y="0"/>
                  </a:lnTo>
                  <a:cubicBezTo>
                    <a:pt x="1127070" y="0"/>
                    <a:pt x="1131217" y="1718"/>
                    <a:pt x="1134275" y="4776"/>
                  </a:cubicBezTo>
                  <a:cubicBezTo>
                    <a:pt x="1137333" y="7834"/>
                    <a:pt x="1139051" y="11981"/>
                    <a:pt x="1139051" y="16306"/>
                  </a:cubicBezTo>
                  <a:lnTo>
                    <a:pt x="1139051" y="122900"/>
                  </a:lnTo>
                  <a:cubicBezTo>
                    <a:pt x="1139051" y="127225"/>
                    <a:pt x="1137333" y="131372"/>
                    <a:pt x="1134275" y="134430"/>
                  </a:cubicBezTo>
                  <a:cubicBezTo>
                    <a:pt x="1131217" y="137488"/>
                    <a:pt x="1127070" y="139206"/>
                    <a:pt x="1122745" y="139206"/>
                  </a:cubicBezTo>
                  <a:lnTo>
                    <a:pt x="16306" y="139206"/>
                  </a:lnTo>
                  <a:cubicBezTo>
                    <a:pt x="11981" y="139206"/>
                    <a:pt x="7834" y="137488"/>
                    <a:pt x="4776" y="134430"/>
                  </a:cubicBezTo>
                  <a:cubicBezTo>
                    <a:pt x="1718" y="131372"/>
                    <a:pt x="0" y="127225"/>
                    <a:pt x="0" y="122900"/>
                  </a:cubicBezTo>
                  <a:lnTo>
                    <a:pt x="0" y="16306"/>
                  </a:lnTo>
                  <a:cubicBezTo>
                    <a:pt x="0" y="11981"/>
                    <a:pt x="1718" y="7834"/>
                    <a:pt x="4776" y="4776"/>
                  </a:cubicBezTo>
                  <a:cubicBezTo>
                    <a:pt x="7834" y="1718"/>
                    <a:pt x="11981" y="0"/>
                    <a:pt x="16306" y="0"/>
                  </a:cubicBezTo>
                  <a:close/>
                </a:path>
              </a:pathLst>
            </a:custGeom>
            <a:solidFill>
              <a:srgbClr val="FFFFFF"/>
            </a:solidFill>
            <a:ln w="19050" cap="sq">
              <a:solidFill>
                <a:srgbClr val="000000"/>
              </a:solidFill>
              <a:prstDash val="solid"/>
              <a:miter/>
            </a:ln>
          </p:spPr>
        </p:sp>
        <p:sp>
          <p:nvSpPr>
            <p:cNvPr name="TextBox 15" id="15"/>
            <p:cNvSpPr txBox="true"/>
            <p:nvPr/>
          </p:nvSpPr>
          <p:spPr>
            <a:xfrm>
              <a:off x="0" y="-38100"/>
              <a:ext cx="1139051" cy="177306"/>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679660" y="2305227"/>
            <a:ext cx="5515951" cy="466965"/>
          </a:xfrm>
          <a:prstGeom prst="rect">
            <a:avLst/>
          </a:prstGeom>
        </p:spPr>
        <p:txBody>
          <a:bodyPr anchor="t" rtlCol="false" tIns="0" lIns="0" bIns="0" rIns="0">
            <a:spAutoFit/>
          </a:bodyPr>
          <a:lstStyle/>
          <a:p>
            <a:pPr algn="l">
              <a:lnSpc>
                <a:spcPts val="3680"/>
              </a:lnSpc>
            </a:pPr>
            <a:r>
              <a:rPr lang="en-US" sz="3145">
                <a:solidFill>
                  <a:srgbClr val="000000"/>
                </a:solidFill>
                <a:latin typeface="DM Sans"/>
                <a:ea typeface="DM Sans"/>
                <a:cs typeface="DM Sans"/>
                <a:sym typeface="DM Sans"/>
              </a:rPr>
              <a:t>Penjelasan Query</a:t>
            </a:r>
          </a:p>
        </p:txBody>
      </p:sp>
      <p:sp>
        <p:nvSpPr>
          <p:cNvPr name="TextBox 17" id="17"/>
          <p:cNvSpPr txBox="true"/>
          <p:nvPr/>
        </p:nvSpPr>
        <p:spPr>
          <a:xfrm rot="0">
            <a:off x="1369855" y="3066934"/>
            <a:ext cx="7755915" cy="5636895"/>
          </a:xfrm>
          <a:prstGeom prst="rect">
            <a:avLst/>
          </a:prstGeom>
        </p:spPr>
        <p:txBody>
          <a:bodyPr anchor="t" rtlCol="false" tIns="0" lIns="0" bIns="0" rIns="0">
            <a:spAutoFit/>
          </a:bodyPr>
          <a:lstStyle/>
          <a:p>
            <a:pPr algn="l">
              <a:lnSpc>
                <a:spcPts val="2835"/>
              </a:lnSpc>
            </a:pPr>
            <a:r>
              <a:rPr lang="en-US" sz="2100" spc="126" b="true">
                <a:solidFill>
                  <a:srgbClr val="000000"/>
                </a:solidFill>
                <a:latin typeface="DM Sans Bold"/>
                <a:ea typeface="DM Sans Bold"/>
                <a:cs typeface="DM Sans Bold"/>
                <a:sym typeface="DM Sans Bold"/>
              </a:rPr>
              <a:t>Fungsi Select dan Agregat:</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select s.category as category: </a:t>
            </a:r>
            <a:r>
              <a:rPr lang="en-US" sz="2100" spc="126">
                <a:solidFill>
                  <a:srgbClr val="000000"/>
                </a:solidFill>
                <a:latin typeface="DM Sans"/>
                <a:ea typeface="DM Sans"/>
                <a:cs typeface="DM Sans"/>
                <a:sym typeface="DM Sans"/>
              </a:rPr>
              <a:t>Memilih kolom category dari tabel sku_detail untuk ditampilkan dan diberi label sebagai “kategori”</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sum(o.after_discount) as total_transaction_value: </a:t>
            </a:r>
            <a:r>
              <a:rPr lang="en-US" sz="2100" spc="126">
                <a:solidFill>
                  <a:srgbClr val="000000"/>
                </a:solidFill>
                <a:latin typeface="DM Sans"/>
                <a:ea typeface="DM Sans"/>
                <a:cs typeface="DM Sans"/>
                <a:sym typeface="DM Sans"/>
              </a:rPr>
              <a:t>Menjumlahkan nilai dari kolom after_discount untuk setiap bulan, diberi label "total_transaction_value"</a:t>
            </a:r>
          </a:p>
          <a:p>
            <a:pPr algn="l">
              <a:lnSpc>
                <a:spcPts val="2835"/>
              </a:lnSpc>
            </a:pPr>
            <a:r>
              <a:rPr lang="en-US" sz="2100" spc="126" b="true">
                <a:solidFill>
                  <a:srgbClr val="000000"/>
                </a:solidFill>
                <a:latin typeface="DM Sans Bold"/>
                <a:ea typeface="DM Sans Bold"/>
                <a:cs typeface="DM Sans Bold"/>
                <a:sym typeface="DM Sans Bold"/>
              </a:rPr>
              <a:t>Sumber Data dan Join:</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from order_detail o: </a:t>
            </a:r>
            <a:r>
              <a:rPr lang="en-US" sz="2100" spc="126">
                <a:solidFill>
                  <a:srgbClr val="000000"/>
                </a:solidFill>
                <a:latin typeface="DM Sans"/>
                <a:ea typeface="DM Sans"/>
                <a:cs typeface="DM Sans"/>
                <a:sym typeface="DM Sans"/>
              </a:rPr>
              <a:t>Mengambil data dari tabel order_detail yang berisi rincian pesanan atau transaksi</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left join sku_detail s on o.sku_id = s.id: </a:t>
            </a:r>
            <a:r>
              <a:rPr lang="en-US" sz="2100" spc="126">
                <a:solidFill>
                  <a:srgbClr val="000000"/>
                </a:solidFill>
                <a:latin typeface="DM Sans"/>
                <a:ea typeface="DM Sans"/>
                <a:cs typeface="DM Sans"/>
                <a:sym typeface="DM Sans"/>
              </a:rPr>
              <a:t>Menggabungkan tabel order_detail dan sku_detail menggunakan kolom sku_id dari order_detail dan id dari sku_detail sebagai penghubung</a:t>
            </a:r>
          </a:p>
        </p:txBody>
      </p:sp>
      <p:grpSp>
        <p:nvGrpSpPr>
          <p:cNvPr name="Group 18" id="18"/>
          <p:cNvGrpSpPr/>
          <p:nvPr/>
        </p:nvGrpSpPr>
        <p:grpSpPr>
          <a:xfrm rot="0">
            <a:off x="9659558" y="3178754"/>
            <a:ext cx="8071544" cy="5451354"/>
            <a:chOff x="0" y="0"/>
            <a:chExt cx="1139051" cy="769292"/>
          </a:xfrm>
        </p:grpSpPr>
        <p:sp>
          <p:nvSpPr>
            <p:cNvPr name="Freeform 19" id="19"/>
            <p:cNvSpPr/>
            <p:nvPr/>
          </p:nvSpPr>
          <p:spPr>
            <a:xfrm flipH="false" flipV="false" rot="0">
              <a:off x="0" y="0"/>
              <a:ext cx="1139051" cy="769292"/>
            </a:xfrm>
            <a:custGeom>
              <a:avLst/>
              <a:gdLst/>
              <a:ahLst/>
              <a:cxnLst/>
              <a:rect r="r" b="b" t="t" l="l"/>
              <a:pathLst>
                <a:path h="769292" w="1139051">
                  <a:moveTo>
                    <a:pt x="32612" y="0"/>
                  </a:moveTo>
                  <a:lnTo>
                    <a:pt x="1106440" y="0"/>
                  </a:lnTo>
                  <a:cubicBezTo>
                    <a:pt x="1115089" y="0"/>
                    <a:pt x="1123383" y="3436"/>
                    <a:pt x="1129499" y="9552"/>
                  </a:cubicBezTo>
                  <a:cubicBezTo>
                    <a:pt x="1135615" y="15668"/>
                    <a:pt x="1139051" y="23962"/>
                    <a:pt x="1139051" y="32612"/>
                  </a:cubicBezTo>
                  <a:lnTo>
                    <a:pt x="1139051" y="736680"/>
                  </a:lnTo>
                  <a:cubicBezTo>
                    <a:pt x="1139051" y="754691"/>
                    <a:pt x="1124450" y="769292"/>
                    <a:pt x="1106440" y="769292"/>
                  </a:cubicBezTo>
                  <a:lnTo>
                    <a:pt x="32612" y="769292"/>
                  </a:lnTo>
                  <a:cubicBezTo>
                    <a:pt x="14601" y="769292"/>
                    <a:pt x="0" y="754691"/>
                    <a:pt x="0" y="736680"/>
                  </a:cubicBezTo>
                  <a:lnTo>
                    <a:pt x="0" y="32612"/>
                  </a:lnTo>
                  <a:cubicBezTo>
                    <a:pt x="0" y="14601"/>
                    <a:pt x="14601" y="0"/>
                    <a:pt x="32612" y="0"/>
                  </a:cubicBezTo>
                  <a:close/>
                </a:path>
              </a:pathLst>
            </a:custGeom>
            <a:solidFill>
              <a:srgbClr val="8AB7E2"/>
            </a:solidFill>
            <a:ln w="19050" cap="rnd">
              <a:solidFill>
                <a:srgbClr val="000000"/>
              </a:solidFill>
              <a:prstDash val="solid"/>
              <a:round/>
            </a:ln>
          </p:spPr>
        </p:sp>
        <p:sp>
          <p:nvSpPr>
            <p:cNvPr name="TextBox 20" id="20"/>
            <p:cNvSpPr txBox="true"/>
            <p:nvPr/>
          </p:nvSpPr>
          <p:spPr>
            <a:xfrm>
              <a:off x="0" y="-38100"/>
              <a:ext cx="1139051" cy="807392"/>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9659558" y="3178754"/>
            <a:ext cx="8071544" cy="986440"/>
            <a:chOff x="0" y="0"/>
            <a:chExt cx="1139051" cy="139206"/>
          </a:xfrm>
        </p:grpSpPr>
        <p:sp>
          <p:nvSpPr>
            <p:cNvPr name="Freeform 22" id="22"/>
            <p:cNvSpPr/>
            <p:nvPr/>
          </p:nvSpPr>
          <p:spPr>
            <a:xfrm flipH="false" flipV="false" rot="0">
              <a:off x="0" y="0"/>
              <a:ext cx="1139051" cy="139206"/>
            </a:xfrm>
            <a:custGeom>
              <a:avLst/>
              <a:gdLst/>
              <a:ahLst/>
              <a:cxnLst/>
              <a:rect r="r" b="b" t="t" l="l"/>
              <a:pathLst>
                <a:path h="139206" w="1139051">
                  <a:moveTo>
                    <a:pt x="16306" y="0"/>
                  </a:moveTo>
                  <a:lnTo>
                    <a:pt x="1122745" y="0"/>
                  </a:lnTo>
                  <a:cubicBezTo>
                    <a:pt x="1127070" y="0"/>
                    <a:pt x="1131217" y="1718"/>
                    <a:pt x="1134275" y="4776"/>
                  </a:cubicBezTo>
                  <a:cubicBezTo>
                    <a:pt x="1137333" y="7834"/>
                    <a:pt x="1139051" y="11981"/>
                    <a:pt x="1139051" y="16306"/>
                  </a:cubicBezTo>
                  <a:lnTo>
                    <a:pt x="1139051" y="122900"/>
                  </a:lnTo>
                  <a:cubicBezTo>
                    <a:pt x="1139051" y="127225"/>
                    <a:pt x="1137333" y="131372"/>
                    <a:pt x="1134275" y="134430"/>
                  </a:cubicBezTo>
                  <a:cubicBezTo>
                    <a:pt x="1131217" y="137488"/>
                    <a:pt x="1127070" y="139206"/>
                    <a:pt x="1122745" y="139206"/>
                  </a:cubicBezTo>
                  <a:lnTo>
                    <a:pt x="16306" y="139206"/>
                  </a:lnTo>
                  <a:cubicBezTo>
                    <a:pt x="11981" y="139206"/>
                    <a:pt x="7834" y="137488"/>
                    <a:pt x="4776" y="134430"/>
                  </a:cubicBezTo>
                  <a:cubicBezTo>
                    <a:pt x="1718" y="131372"/>
                    <a:pt x="0" y="127225"/>
                    <a:pt x="0" y="122900"/>
                  </a:cubicBezTo>
                  <a:lnTo>
                    <a:pt x="0" y="16306"/>
                  </a:lnTo>
                  <a:cubicBezTo>
                    <a:pt x="0" y="11981"/>
                    <a:pt x="1718" y="7834"/>
                    <a:pt x="4776" y="4776"/>
                  </a:cubicBezTo>
                  <a:cubicBezTo>
                    <a:pt x="7834" y="1718"/>
                    <a:pt x="11981" y="0"/>
                    <a:pt x="16306"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38100"/>
              <a:ext cx="1139051" cy="177306"/>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0127177" y="3455535"/>
            <a:ext cx="5515951" cy="466965"/>
          </a:xfrm>
          <a:prstGeom prst="rect">
            <a:avLst/>
          </a:prstGeom>
        </p:spPr>
        <p:txBody>
          <a:bodyPr anchor="t" rtlCol="false" tIns="0" lIns="0" bIns="0" rIns="0">
            <a:spAutoFit/>
          </a:bodyPr>
          <a:lstStyle/>
          <a:p>
            <a:pPr algn="l">
              <a:lnSpc>
                <a:spcPts val="3680"/>
              </a:lnSpc>
            </a:pPr>
            <a:r>
              <a:rPr lang="en-US" sz="3145">
                <a:solidFill>
                  <a:srgbClr val="000000"/>
                </a:solidFill>
                <a:latin typeface="DM Sans"/>
                <a:ea typeface="DM Sans"/>
                <a:cs typeface="DM Sans"/>
                <a:sym typeface="DM Sans"/>
              </a:rPr>
              <a:t>Penjelasan Query</a:t>
            </a:r>
          </a:p>
        </p:txBody>
      </p:sp>
      <p:sp>
        <p:nvSpPr>
          <p:cNvPr name="TextBox 25" id="25"/>
          <p:cNvSpPr txBox="true"/>
          <p:nvPr/>
        </p:nvSpPr>
        <p:spPr>
          <a:xfrm rot="0">
            <a:off x="9817372" y="4406866"/>
            <a:ext cx="7755915" cy="3874770"/>
          </a:xfrm>
          <a:prstGeom prst="rect">
            <a:avLst/>
          </a:prstGeom>
        </p:spPr>
        <p:txBody>
          <a:bodyPr anchor="t" rtlCol="false" tIns="0" lIns="0" bIns="0" rIns="0">
            <a:spAutoFit/>
          </a:bodyPr>
          <a:lstStyle/>
          <a:p>
            <a:pPr algn="l">
              <a:lnSpc>
                <a:spcPts val="2835"/>
              </a:lnSpc>
            </a:pPr>
            <a:r>
              <a:rPr lang="en-US" sz="2100" spc="126" b="true">
                <a:solidFill>
                  <a:srgbClr val="000000"/>
                </a:solidFill>
                <a:latin typeface="DM Sans Bold"/>
                <a:ea typeface="DM Sans Bold"/>
                <a:cs typeface="DM Sans Bold"/>
                <a:sym typeface="DM Sans Bold"/>
              </a:rPr>
              <a:t>Klausa Where:</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where extract (year from o.order_date) = 2022 and o.is_valid = 1: </a:t>
            </a:r>
            <a:r>
              <a:rPr lang="en-US" sz="2100" spc="126">
                <a:solidFill>
                  <a:srgbClr val="000000"/>
                </a:solidFill>
                <a:latin typeface="DM Sans"/>
                <a:ea typeface="DM Sans"/>
                <a:cs typeface="DM Sans"/>
                <a:sym typeface="DM Sans"/>
              </a:rPr>
              <a:t>Membatasi data yang ditampilkan hanya pada transaksi yang terjadi di tahun 2022 dan yang sudah valid (ditandai dengan is_valid = 1)</a:t>
            </a:r>
          </a:p>
          <a:p>
            <a:pPr algn="l">
              <a:lnSpc>
                <a:spcPts val="2835"/>
              </a:lnSpc>
            </a:pPr>
            <a:r>
              <a:rPr lang="en-US" sz="2100" spc="126" b="true">
                <a:solidFill>
                  <a:srgbClr val="000000"/>
                </a:solidFill>
                <a:latin typeface="DM Sans Bold"/>
                <a:ea typeface="DM Sans Bold"/>
                <a:cs typeface="DM Sans Bold"/>
                <a:sym typeface="DM Sans Bold"/>
              </a:rPr>
              <a:t>Fungsi Group By dan Filter:</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group by 1: </a:t>
            </a:r>
            <a:r>
              <a:rPr lang="en-US" sz="2100" spc="126">
                <a:solidFill>
                  <a:srgbClr val="000000"/>
                </a:solidFill>
                <a:latin typeface="DM Sans"/>
                <a:ea typeface="DM Sans"/>
                <a:cs typeface="DM Sans"/>
                <a:sym typeface="DM Sans"/>
              </a:rPr>
              <a:t>Mengelompokkan data berdasarkan kolom kategori produk</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order by 2 desc: </a:t>
            </a:r>
            <a:r>
              <a:rPr lang="en-US" sz="2100" spc="126">
                <a:solidFill>
                  <a:srgbClr val="000000"/>
                </a:solidFill>
                <a:latin typeface="DM Sans"/>
                <a:ea typeface="DM Sans"/>
                <a:cs typeface="DM Sans"/>
                <a:sym typeface="DM Sans"/>
              </a:rPr>
              <a:t>Mengurutkan hasil berdasarkan total transaksi (after_discount), dari yang tertinggi ke yang terendah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4580296" y="959147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7390517" y="5143500"/>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16493034" y="9320665"/>
            <a:ext cx="1794966" cy="1932669"/>
          </a:xfrm>
          <a:custGeom>
            <a:avLst/>
            <a:gdLst/>
            <a:ahLst/>
            <a:cxnLst/>
            <a:rect r="r" b="b" t="t" l="l"/>
            <a:pathLst>
              <a:path h="1932669" w="1794966">
                <a:moveTo>
                  <a:pt x="0" y="0"/>
                </a:moveTo>
                <a:lnTo>
                  <a:pt x="1794966" y="0"/>
                </a:lnTo>
                <a:lnTo>
                  <a:pt x="1794966" y="1932670"/>
                </a:lnTo>
                <a:lnTo>
                  <a:pt x="0" y="193267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1373192" y="3378056"/>
            <a:ext cx="4635088" cy="5782609"/>
          </a:xfrm>
          <a:custGeom>
            <a:avLst/>
            <a:gdLst/>
            <a:ahLst/>
            <a:cxnLst/>
            <a:rect r="r" b="b" t="t" l="l"/>
            <a:pathLst>
              <a:path h="5782609" w="4635088">
                <a:moveTo>
                  <a:pt x="0" y="0"/>
                </a:moveTo>
                <a:lnTo>
                  <a:pt x="4635087" y="0"/>
                </a:lnTo>
                <a:lnTo>
                  <a:pt x="4635087" y="5782610"/>
                </a:lnTo>
                <a:lnTo>
                  <a:pt x="0" y="5782610"/>
                </a:lnTo>
                <a:lnTo>
                  <a:pt x="0" y="0"/>
                </a:lnTo>
                <a:close/>
              </a:path>
            </a:pathLst>
          </a:custGeom>
          <a:blipFill>
            <a:blip r:embed="rId15"/>
            <a:stretch>
              <a:fillRect l="0" t="0" r="0" b="0"/>
            </a:stretch>
          </a:blipFill>
        </p:spPr>
      </p:sp>
      <p:sp>
        <p:nvSpPr>
          <p:cNvPr name="TextBox 12" id="12"/>
          <p:cNvSpPr txBox="true"/>
          <p:nvPr/>
        </p:nvSpPr>
        <p:spPr>
          <a:xfrm rot="0">
            <a:off x="5390129" y="1890789"/>
            <a:ext cx="11446437" cy="1298575"/>
          </a:xfrm>
          <a:prstGeom prst="rect">
            <a:avLst/>
          </a:prstGeom>
        </p:spPr>
        <p:txBody>
          <a:bodyPr anchor="t" rtlCol="false" tIns="0" lIns="0" bIns="0" rIns="0">
            <a:spAutoFit/>
          </a:bodyPr>
          <a:lstStyle/>
          <a:p>
            <a:pPr algn="l">
              <a:lnSpc>
                <a:spcPts val="3499"/>
              </a:lnSpc>
            </a:pPr>
            <a:r>
              <a:rPr lang="en-US" sz="2499">
                <a:solidFill>
                  <a:srgbClr val="000000"/>
                </a:solidFill>
                <a:latin typeface="Open Sans"/>
                <a:ea typeface="Open Sans"/>
                <a:cs typeface="Open Sans"/>
                <a:sym typeface="Open Sans"/>
              </a:rPr>
              <a:t>Berdasarkan data yang dikumpulkan, kategori produk Mobile &amp; Tablets </a:t>
            </a:r>
            <a:r>
              <a:rPr lang="en-US" sz="2499">
                <a:solidFill>
                  <a:srgbClr val="000000"/>
                </a:solidFill>
                <a:latin typeface="Open Sans"/>
                <a:ea typeface="Open Sans"/>
                <a:cs typeface="Open Sans"/>
                <a:sym typeface="Open Sans"/>
              </a:rPr>
              <a:t>mencatat nilai transaksi tertinggi sepanjang tahun 2022, dengan total transaksi mencapai 918.451.576.</a:t>
            </a:r>
          </a:p>
        </p:txBody>
      </p:sp>
      <p:sp>
        <p:nvSpPr>
          <p:cNvPr name="TextBox 13" id="13"/>
          <p:cNvSpPr txBox="true"/>
          <p:nvPr/>
        </p:nvSpPr>
        <p:spPr>
          <a:xfrm rot="0">
            <a:off x="1212040" y="1057059"/>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4" id="14"/>
          <p:cNvSpPr txBox="true"/>
          <p:nvPr/>
        </p:nvSpPr>
        <p:spPr>
          <a:xfrm rot="0">
            <a:off x="1212040" y="215494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5" id="15"/>
          <p:cNvSpPr txBox="true"/>
          <p:nvPr/>
        </p:nvSpPr>
        <p:spPr>
          <a:xfrm rot="0">
            <a:off x="2790993" y="2152866"/>
            <a:ext cx="2132411"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Insight</a:t>
            </a:r>
          </a:p>
        </p:txBody>
      </p:sp>
      <p:sp>
        <p:nvSpPr>
          <p:cNvPr name="TextBox 16" id="16"/>
          <p:cNvSpPr txBox="true"/>
          <p:nvPr/>
        </p:nvSpPr>
        <p:spPr>
          <a:xfrm rot="0">
            <a:off x="6692531" y="3446539"/>
            <a:ext cx="5190090"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Analisis Lanjutan</a:t>
            </a:r>
          </a:p>
        </p:txBody>
      </p:sp>
      <p:sp>
        <p:nvSpPr>
          <p:cNvPr name="TextBox 17" id="17"/>
          <p:cNvSpPr txBox="true"/>
          <p:nvPr/>
        </p:nvSpPr>
        <p:spPr>
          <a:xfrm rot="0">
            <a:off x="6692531" y="4276922"/>
            <a:ext cx="9657432" cy="4907280"/>
          </a:xfrm>
          <a:prstGeom prst="rect">
            <a:avLst/>
          </a:prstGeom>
        </p:spPr>
        <p:txBody>
          <a:bodyPr anchor="t" rtlCol="false" tIns="0" lIns="0" bIns="0" rIns="0">
            <a:spAutoFit/>
          </a:bodyPr>
          <a:lstStyle/>
          <a:p>
            <a:pPr algn="just" marL="518160" indent="-259080" lvl="1">
              <a:lnSpc>
                <a:spcPts val="3240"/>
              </a:lnSpc>
              <a:buFont typeface="Arial"/>
              <a:buChar char="•"/>
            </a:pPr>
            <a:r>
              <a:rPr lang="en-US" sz="2400" spc="38">
                <a:solidFill>
                  <a:srgbClr val="000000"/>
                </a:solidFill>
                <a:latin typeface="DM Sans"/>
                <a:ea typeface="DM Sans"/>
                <a:cs typeface="DM Sans"/>
                <a:sym typeface="DM Sans"/>
              </a:rPr>
              <a:t>Produk dalam kategori Mobile &amp; Tablets memiliki potensi besar untuk meningkatkan pendapatan perusahaan di tahun mendatang. Oleh karena itu, perusahaan dapat memusatkan perhatian pada pengelolaan stok dan strategi pemasaran yang efektif untuk kategori ini.</a:t>
            </a:r>
          </a:p>
          <a:p>
            <a:pPr algn="just" marL="518160" indent="-259080" lvl="1">
              <a:lnSpc>
                <a:spcPts val="3240"/>
              </a:lnSpc>
              <a:buFont typeface="Arial"/>
              <a:buChar char="•"/>
            </a:pPr>
            <a:r>
              <a:rPr lang="en-US" sz="2400" spc="38">
                <a:solidFill>
                  <a:srgbClr val="000000"/>
                </a:solidFill>
                <a:latin typeface="DM Sans"/>
                <a:ea typeface="DM Sans"/>
                <a:cs typeface="DM Sans"/>
                <a:sym typeface="DM Sans"/>
              </a:rPr>
              <a:t>Dengan melakukan riset pasar mendalam dan mengindentifikasi tren teknologi terkini, perusahaan dapat merancang produk inovatif yang mampu meningkatkan loyalitas pelanggan. Di samping itu, promosi yang terarah, seperti potongan harga atau bundling dengan kategori lain, akan menarik lebih banyak pembeli potensial dan meningkatkan volume transaksi.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7220125" y="9730272"/>
            <a:ext cx="3169280" cy="2226419"/>
          </a:xfrm>
          <a:custGeom>
            <a:avLst/>
            <a:gdLst/>
            <a:ahLst/>
            <a:cxnLst/>
            <a:rect r="r" b="b" t="t" l="l"/>
            <a:pathLst>
              <a:path h="2226419" w="3169280">
                <a:moveTo>
                  <a:pt x="0" y="0"/>
                </a:moveTo>
                <a:lnTo>
                  <a:pt x="3169280" y="0"/>
                </a:lnTo>
                <a:lnTo>
                  <a:pt x="3169280" y="2226420"/>
                </a:lnTo>
                <a:lnTo>
                  <a:pt x="0" y="22264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3030060" y="9717003"/>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460679" y="7433853"/>
            <a:ext cx="1794966" cy="1932669"/>
          </a:xfrm>
          <a:custGeom>
            <a:avLst/>
            <a:gdLst/>
            <a:ahLst/>
            <a:cxnLst/>
            <a:rect r="r" b="b" t="t" l="l"/>
            <a:pathLst>
              <a:path h="1932669" w="1794966">
                <a:moveTo>
                  <a:pt x="0" y="0"/>
                </a:moveTo>
                <a:lnTo>
                  <a:pt x="1794967" y="0"/>
                </a:lnTo>
                <a:lnTo>
                  <a:pt x="1794967"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4010345" y="4019081"/>
            <a:ext cx="10267311" cy="5711192"/>
          </a:xfrm>
          <a:custGeom>
            <a:avLst/>
            <a:gdLst/>
            <a:ahLst/>
            <a:cxnLst/>
            <a:rect r="r" b="b" t="t" l="l"/>
            <a:pathLst>
              <a:path h="5711192" w="10267311">
                <a:moveTo>
                  <a:pt x="0" y="0"/>
                </a:moveTo>
                <a:lnTo>
                  <a:pt x="10267310" y="0"/>
                </a:lnTo>
                <a:lnTo>
                  <a:pt x="10267310" y="5711191"/>
                </a:lnTo>
                <a:lnTo>
                  <a:pt x="0" y="5711191"/>
                </a:lnTo>
                <a:lnTo>
                  <a:pt x="0" y="0"/>
                </a:lnTo>
                <a:close/>
              </a:path>
            </a:pathLst>
          </a:custGeom>
          <a:blipFill>
            <a:blip r:embed="rId15"/>
            <a:stretch>
              <a:fillRect l="0" t="0" r="0" b="0"/>
            </a:stretch>
          </a:blipFill>
        </p:spPr>
      </p:sp>
      <p:sp>
        <p:nvSpPr>
          <p:cNvPr name="TextBox 11" id="11"/>
          <p:cNvSpPr txBox="true"/>
          <p:nvPr/>
        </p:nvSpPr>
        <p:spPr>
          <a:xfrm rot="0">
            <a:off x="1212040" y="911180"/>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2" id="12"/>
          <p:cNvSpPr txBox="true"/>
          <p:nvPr/>
        </p:nvSpPr>
        <p:spPr>
          <a:xfrm rot="0">
            <a:off x="1212040" y="201303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3" id="13"/>
          <p:cNvSpPr txBox="true"/>
          <p:nvPr/>
        </p:nvSpPr>
        <p:spPr>
          <a:xfrm rot="0">
            <a:off x="2790993" y="1793963"/>
            <a:ext cx="14045574" cy="1630680"/>
          </a:xfrm>
          <a:prstGeom prst="rect">
            <a:avLst/>
          </a:prstGeom>
        </p:spPr>
        <p:txBody>
          <a:bodyPr anchor="t" rtlCol="false" tIns="0" lIns="0" bIns="0" rIns="0">
            <a:spAutoFit/>
          </a:bodyPr>
          <a:lstStyle/>
          <a:p>
            <a:pPr algn="just">
              <a:lnSpc>
                <a:spcPts val="3240"/>
              </a:lnSpc>
            </a:pPr>
            <a:r>
              <a:rPr lang="en-US" sz="2400" spc="38">
                <a:solidFill>
                  <a:srgbClr val="000000"/>
                </a:solidFill>
                <a:latin typeface="DM Sans"/>
                <a:ea typeface="DM Sans"/>
                <a:cs typeface="DM Sans"/>
                <a:sym typeface="DM Sans"/>
              </a:rPr>
              <a:t>Bandingkan nilai transaksi dari masing-masing kategori pada tahun 2021 dengan 2022. Sebutkan kategori apa saja yang mengalami peningkatan dan kategori apa yang mengalami penurunan nilai transaksi dari tahun 2021 ke 2022. Gunakan is_valid = 1 untuk memfilter data transaksi. </a:t>
            </a:r>
          </a:p>
          <a:p>
            <a:pPr algn="just">
              <a:lnSpc>
                <a:spcPts val="3240"/>
              </a:lnSpc>
            </a:pPr>
          </a:p>
          <a:p>
            <a:pPr algn="just" marL="0" indent="0" lvl="0">
              <a:lnSpc>
                <a:spcPts val="3240"/>
              </a:lnSpc>
              <a:spcBef>
                <a:spcPct val="0"/>
              </a:spcBef>
            </a:pPr>
            <a:r>
              <a:rPr lang="en-US" sz="2400" spc="38">
                <a:solidFill>
                  <a:srgbClr val="000000"/>
                </a:solidFill>
                <a:latin typeface="DM Sans"/>
                <a:ea typeface="DM Sans"/>
                <a:cs typeface="DM Sans"/>
                <a:sym typeface="DM Sans"/>
              </a:rPr>
              <a:t>Source table: order_detail, sku_detail</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5250727" y="-1873327"/>
            <a:ext cx="4017146" cy="3158481"/>
          </a:xfrm>
          <a:custGeom>
            <a:avLst/>
            <a:gdLst/>
            <a:ahLst/>
            <a:cxnLst/>
            <a:rect r="r" b="b" t="t" l="l"/>
            <a:pathLst>
              <a:path h="3158481" w="4017146">
                <a:moveTo>
                  <a:pt x="0" y="0"/>
                </a:moveTo>
                <a:lnTo>
                  <a:pt x="4017146" y="0"/>
                </a:lnTo>
                <a:lnTo>
                  <a:pt x="4017146"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114304" y="9390856"/>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3030060" y="9717003"/>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879003" y="7325631"/>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212040" y="931390"/>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grpSp>
        <p:nvGrpSpPr>
          <p:cNvPr name="Group 11" id="11"/>
          <p:cNvGrpSpPr/>
          <p:nvPr/>
        </p:nvGrpSpPr>
        <p:grpSpPr>
          <a:xfrm rot="0">
            <a:off x="1212040" y="2063153"/>
            <a:ext cx="8071544" cy="6517161"/>
            <a:chOff x="0" y="0"/>
            <a:chExt cx="1139051" cy="919698"/>
          </a:xfrm>
        </p:grpSpPr>
        <p:sp>
          <p:nvSpPr>
            <p:cNvPr name="Freeform 12" id="12"/>
            <p:cNvSpPr/>
            <p:nvPr/>
          </p:nvSpPr>
          <p:spPr>
            <a:xfrm flipH="false" flipV="false" rot="0">
              <a:off x="0" y="0"/>
              <a:ext cx="1139051" cy="919698"/>
            </a:xfrm>
            <a:custGeom>
              <a:avLst/>
              <a:gdLst/>
              <a:ahLst/>
              <a:cxnLst/>
              <a:rect r="r" b="b" t="t" l="l"/>
              <a:pathLst>
                <a:path h="919698" w="1139051">
                  <a:moveTo>
                    <a:pt x="32612" y="0"/>
                  </a:moveTo>
                  <a:lnTo>
                    <a:pt x="1106440" y="0"/>
                  </a:lnTo>
                  <a:cubicBezTo>
                    <a:pt x="1115089" y="0"/>
                    <a:pt x="1123383" y="3436"/>
                    <a:pt x="1129499" y="9552"/>
                  </a:cubicBezTo>
                  <a:cubicBezTo>
                    <a:pt x="1135615" y="15668"/>
                    <a:pt x="1139051" y="23962"/>
                    <a:pt x="1139051" y="32612"/>
                  </a:cubicBezTo>
                  <a:lnTo>
                    <a:pt x="1139051" y="887086"/>
                  </a:lnTo>
                  <a:cubicBezTo>
                    <a:pt x="1139051" y="905097"/>
                    <a:pt x="1124450" y="919698"/>
                    <a:pt x="1106440" y="919698"/>
                  </a:cubicBezTo>
                  <a:lnTo>
                    <a:pt x="32612" y="919698"/>
                  </a:lnTo>
                  <a:cubicBezTo>
                    <a:pt x="14601" y="919698"/>
                    <a:pt x="0" y="905097"/>
                    <a:pt x="0" y="887086"/>
                  </a:cubicBezTo>
                  <a:lnTo>
                    <a:pt x="0" y="32612"/>
                  </a:lnTo>
                  <a:cubicBezTo>
                    <a:pt x="0" y="14601"/>
                    <a:pt x="14601" y="0"/>
                    <a:pt x="32612" y="0"/>
                  </a:cubicBezTo>
                  <a:close/>
                </a:path>
              </a:pathLst>
            </a:custGeom>
            <a:solidFill>
              <a:srgbClr val="8AB7E2"/>
            </a:solidFill>
            <a:ln w="19050" cap="rnd">
              <a:solidFill>
                <a:srgbClr val="000000"/>
              </a:solidFill>
              <a:prstDash val="solid"/>
              <a:round/>
            </a:ln>
          </p:spPr>
        </p:sp>
        <p:sp>
          <p:nvSpPr>
            <p:cNvPr name="TextBox 13" id="13"/>
            <p:cNvSpPr txBox="true"/>
            <p:nvPr/>
          </p:nvSpPr>
          <p:spPr>
            <a:xfrm>
              <a:off x="0" y="-38100"/>
              <a:ext cx="1139051" cy="957798"/>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12040" y="2063153"/>
            <a:ext cx="8071544" cy="986440"/>
            <a:chOff x="0" y="0"/>
            <a:chExt cx="1139051" cy="139206"/>
          </a:xfrm>
        </p:grpSpPr>
        <p:sp>
          <p:nvSpPr>
            <p:cNvPr name="Freeform 15" id="15"/>
            <p:cNvSpPr/>
            <p:nvPr/>
          </p:nvSpPr>
          <p:spPr>
            <a:xfrm flipH="false" flipV="false" rot="0">
              <a:off x="0" y="0"/>
              <a:ext cx="1139051" cy="139206"/>
            </a:xfrm>
            <a:custGeom>
              <a:avLst/>
              <a:gdLst/>
              <a:ahLst/>
              <a:cxnLst/>
              <a:rect r="r" b="b" t="t" l="l"/>
              <a:pathLst>
                <a:path h="139206" w="1139051">
                  <a:moveTo>
                    <a:pt x="16306" y="0"/>
                  </a:moveTo>
                  <a:lnTo>
                    <a:pt x="1122745" y="0"/>
                  </a:lnTo>
                  <a:cubicBezTo>
                    <a:pt x="1127070" y="0"/>
                    <a:pt x="1131217" y="1718"/>
                    <a:pt x="1134275" y="4776"/>
                  </a:cubicBezTo>
                  <a:cubicBezTo>
                    <a:pt x="1137333" y="7834"/>
                    <a:pt x="1139051" y="11981"/>
                    <a:pt x="1139051" y="16306"/>
                  </a:cubicBezTo>
                  <a:lnTo>
                    <a:pt x="1139051" y="122900"/>
                  </a:lnTo>
                  <a:cubicBezTo>
                    <a:pt x="1139051" y="127225"/>
                    <a:pt x="1137333" y="131372"/>
                    <a:pt x="1134275" y="134430"/>
                  </a:cubicBezTo>
                  <a:cubicBezTo>
                    <a:pt x="1131217" y="137488"/>
                    <a:pt x="1127070" y="139206"/>
                    <a:pt x="1122745" y="139206"/>
                  </a:cubicBezTo>
                  <a:lnTo>
                    <a:pt x="16306" y="139206"/>
                  </a:lnTo>
                  <a:cubicBezTo>
                    <a:pt x="11981" y="139206"/>
                    <a:pt x="7834" y="137488"/>
                    <a:pt x="4776" y="134430"/>
                  </a:cubicBezTo>
                  <a:cubicBezTo>
                    <a:pt x="1718" y="131372"/>
                    <a:pt x="0" y="127225"/>
                    <a:pt x="0" y="122900"/>
                  </a:cubicBezTo>
                  <a:lnTo>
                    <a:pt x="0" y="16306"/>
                  </a:lnTo>
                  <a:cubicBezTo>
                    <a:pt x="0" y="11981"/>
                    <a:pt x="1718" y="7834"/>
                    <a:pt x="4776" y="4776"/>
                  </a:cubicBezTo>
                  <a:cubicBezTo>
                    <a:pt x="7834" y="1718"/>
                    <a:pt x="11981" y="0"/>
                    <a:pt x="16306"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139051" cy="177306"/>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679660" y="2339934"/>
            <a:ext cx="5515951" cy="420418"/>
          </a:xfrm>
          <a:prstGeom prst="rect">
            <a:avLst/>
          </a:prstGeom>
        </p:spPr>
        <p:txBody>
          <a:bodyPr anchor="t" rtlCol="false" tIns="0" lIns="0" bIns="0" rIns="0">
            <a:spAutoFit/>
          </a:bodyPr>
          <a:lstStyle/>
          <a:p>
            <a:pPr algn="l">
              <a:lnSpc>
                <a:spcPts val="3329"/>
              </a:lnSpc>
            </a:pPr>
            <a:r>
              <a:rPr lang="en-US" sz="2845">
                <a:solidFill>
                  <a:srgbClr val="000000"/>
                </a:solidFill>
                <a:latin typeface="DM Sans"/>
                <a:ea typeface="DM Sans"/>
                <a:cs typeface="DM Sans"/>
                <a:sym typeface="DM Sans"/>
              </a:rPr>
              <a:t>Penjelasan Query</a:t>
            </a:r>
          </a:p>
        </p:txBody>
      </p:sp>
      <p:sp>
        <p:nvSpPr>
          <p:cNvPr name="TextBox 18" id="18"/>
          <p:cNvSpPr txBox="true"/>
          <p:nvPr/>
        </p:nvSpPr>
        <p:spPr>
          <a:xfrm rot="0">
            <a:off x="1369855" y="3111166"/>
            <a:ext cx="7755915" cy="5175885"/>
          </a:xfrm>
          <a:prstGeom prst="rect">
            <a:avLst/>
          </a:prstGeom>
        </p:spPr>
        <p:txBody>
          <a:bodyPr anchor="t" rtlCol="false" tIns="0" lIns="0" bIns="0" rIns="0">
            <a:spAutoFit/>
          </a:bodyPr>
          <a:lstStyle/>
          <a:p>
            <a:pPr algn="l">
              <a:lnSpc>
                <a:spcPts val="2430"/>
              </a:lnSpc>
            </a:pPr>
            <a:r>
              <a:rPr lang="en-US" sz="1800" spc="108" b="true">
                <a:solidFill>
                  <a:srgbClr val="000000"/>
                </a:solidFill>
                <a:latin typeface="DM Sans Bold"/>
                <a:ea typeface="DM Sans Bold"/>
                <a:cs typeface="DM Sans Bold"/>
                <a:sym typeface="DM Sans Bold"/>
              </a:rPr>
              <a:t>Fungsi CTE (Common Table Expression):</a:t>
            </a:r>
          </a:p>
          <a:p>
            <a:pPr algn="l" marL="388622" indent="-194311" lvl="1">
              <a:lnSpc>
                <a:spcPts val="2430"/>
              </a:lnSpc>
              <a:buFont typeface="Arial"/>
              <a:buChar char="•"/>
            </a:pPr>
            <a:r>
              <a:rPr lang="en-US" b="true" sz="1800" spc="108">
                <a:solidFill>
                  <a:srgbClr val="000000"/>
                </a:solidFill>
                <a:latin typeface="DM Sans Bold"/>
                <a:ea typeface="DM Sans Bold"/>
                <a:cs typeface="DM Sans Bold"/>
                <a:sym typeface="DM Sans Bold"/>
              </a:rPr>
              <a:t>with annual_transaction as (...): </a:t>
            </a:r>
            <a:r>
              <a:rPr lang="en-US" sz="1800" spc="108">
                <a:solidFill>
                  <a:srgbClr val="000000"/>
                </a:solidFill>
                <a:latin typeface="DM Sans"/>
                <a:ea typeface="DM Sans"/>
                <a:cs typeface="DM Sans"/>
                <a:sym typeface="DM Sans"/>
              </a:rPr>
              <a:t>CTE ini bertugas menghitung total penjualan tahunan (2021 dan 2022) berdasarkan kategori, serta selisih antara total penjualan tahun 2022 dengan tahun 2021</a:t>
            </a:r>
          </a:p>
          <a:p>
            <a:pPr algn="l">
              <a:lnSpc>
                <a:spcPts val="2430"/>
              </a:lnSpc>
            </a:pPr>
            <a:r>
              <a:rPr lang="en-US" sz="1800" spc="108" b="true">
                <a:solidFill>
                  <a:srgbClr val="000000"/>
                </a:solidFill>
                <a:latin typeface="DM Sans Bold"/>
                <a:ea typeface="DM Sans Bold"/>
                <a:cs typeface="DM Sans Bold"/>
                <a:sym typeface="DM Sans Bold"/>
              </a:rPr>
              <a:t>Fungsi Select dan Agregat:</a:t>
            </a:r>
          </a:p>
          <a:p>
            <a:pPr algn="l" marL="388622" indent="-194311" lvl="1">
              <a:lnSpc>
                <a:spcPts val="2430"/>
              </a:lnSpc>
              <a:buFont typeface="Arial"/>
              <a:buChar char="•"/>
            </a:pPr>
            <a:r>
              <a:rPr lang="en-US" b="true" sz="1800" spc="108">
                <a:solidFill>
                  <a:srgbClr val="000000"/>
                </a:solidFill>
                <a:latin typeface="DM Sans Bold"/>
                <a:ea typeface="DM Sans Bold"/>
                <a:cs typeface="DM Sans Bold"/>
                <a:sym typeface="DM Sans Bold"/>
              </a:rPr>
              <a:t>select s.category as category</a:t>
            </a:r>
            <a:r>
              <a:rPr lang="en-US" sz="1800" spc="108">
                <a:solidFill>
                  <a:srgbClr val="000000"/>
                </a:solidFill>
                <a:latin typeface="DM Sans"/>
                <a:ea typeface="DM Sans"/>
                <a:cs typeface="DM Sans"/>
                <a:sym typeface="DM Sans"/>
              </a:rPr>
              <a:t>: Memilih kolom kategori yang diambil dari tabel sku_detail</a:t>
            </a:r>
          </a:p>
          <a:p>
            <a:pPr algn="l" marL="388622" indent="-194311" lvl="1">
              <a:lnSpc>
                <a:spcPts val="2430"/>
              </a:lnSpc>
              <a:buFont typeface="Arial"/>
              <a:buChar char="•"/>
            </a:pPr>
            <a:r>
              <a:rPr lang="en-US" b="true" sz="1800" spc="108">
                <a:solidFill>
                  <a:srgbClr val="000000"/>
                </a:solidFill>
                <a:latin typeface="DM Sans Bold"/>
                <a:ea typeface="DM Sans Bold"/>
                <a:cs typeface="DM Sans Bold"/>
                <a:sym typeface="DM Sans Bold"/>
              </a:rPr>
              <a:t>sum(case when extract(year from o.order_date) = 2021 then after_discount end) as total_sales_2021: </a:t>
            </a:r>
            <a:r>
              <a:rPr lang="en-US" sz="1800" spc="108">
                <a:solidFill>
                  <a:srgbClr val="000000"/>
                </a:solidFill>
                <a:latin typeface="DM Sans"/>
                <a:ea typeface="DM Sans"/>
                <a:cs typeface="DM Sans"/>
                <a:sym typeface="DM Sans"/>
              </a:rPr>
              <a:t>Menghitung total penjualan pada tahun 2021</a:t>
            </a:r>
          </a:p>
          <a:p>
            <a:pPr algn="l" marL="388622" indent="-194311" lvl="1">
              <a:lnSpc>
                <a:spcPts val="2430"/>
              </a:lnSpc>
              <a:buFont typeface="Arial"/>
              <a:buChar char="•"/>
            </a:pPr>
            <a:r>
              <a:rPr lang="en-US" b="true" sz="1800" spc="108">
                <a:solidFill>
                  <a:srgbClr val="000000"/>
                </a:solidFill>
                <a:latin typeface="DM Sans Bold"/>
                <a:ea typeface="DM Sans Bold"/>
                <a:cs typeface="DM Sans Bold"/>
                <a:sym typeface="DM Sans Bold"/>
              </a:rPr>
              <a:t>sum(case when extract(year from o.order_date) = 2022 then after_discount end) as total_sales_2022</a:t>
            </a:r>
            <a:r>
              <a:rPr lang="en-US" sz="1800" spc="108">
                <a:solidFill>
                  <a:srgbClr val="000000"/>
                </a:solidFill>
                <a:latin typeface="DM Sans"/>
                <a:ea typeface="DM Sans"/>
                <a:cs typeface="DM Sans"/>
                <a:sym typeface="DM Sans"/>
              </a:rPr>
              <a:t>: Menghitung total penjualan pada tahun 2021</a:t>
            </a:r>
          </a:p>
          <a:p>
            <a:pPr algn="l" marL="388622" indent="-194311" lvl="1">
              <a:lnSpc>
                <a:spcPts val="2430"/>
              </a:lnSpc>
              <a:buFont typeface="Arial"/>
              <a:buChar char="•"/>
            </a:pPr>
            <a:r>
              <a:rPr lang="en-US" b="true" sz="1800" spc="108">
                <a:solidFill>
                  <a:srgbClr val="000000"/>
                </a:solidFill>
                <a:latin typeface="DM Sans Bold"/>
                <a:ea typeface="DM Sans Bold"/>
                <a:cs typeface="DM Sans Bold"/>
                <a:sym typeface="DM Sans Bold"/>
              </a:rPr>
              <a:t>sum(case when extract(year from o.order_date) = 2021 then after_discount end) as different: </a:t>
            </a:r>
            <a:r>
              <a:rPr lang="en-US" sz="1800" spc="108">
                <a:solidFill>
                  <a:srgbClr val="000000"/>
                </a:solidFill>
                <a:latin typeface="DM Sans"/>
                <a:ea typeface="DM Sans"/>
                <a:cs typeface="DM Sans"/>
                <a:sym typeface="DM Sans"/>
              </a:rPr>
              <a:t>Menghitung selisih antara total penjualan 2022 dan 2021</a:t>
            </a:r>
          </a:p>
        </p:txBody>
      </p:sp>
      <p:grpSp>
        <p:nvGrpSpPr>
          <p:cNvPr name="Group 19" id="19"/>
          <p:cNvGrpSpPr/>
          <p:nvPr/>
        </p:nvGrpSpPr>
        <p:grpSpPr>
          <a:xfrm rot="0">
            <a:off x="9545522" y="1637907"/>
            <a:ext cx="8071544" cy="7385928"/>
            <a:chOff x="0" y="0"/>
            <a:chExt cx="1139051" cy="1042297"/>
          </a:xfrm>
        </p:grpSpPr>
        <p:sp>
          <p:nvSpPr>
            <p:cNvPr name="Freeform 20" id="20"/>
            <p:cNvSpPr/>
            <p:nvPr/>
          </p:nvSpPr>
          <p:spPr>
            <a:xfrm flipH="false" flipV="false" rot="0">
              <a:off x="0" y="0"/>
              <a:ext cx="1139051" cy="1042297"/>
            </a:xfrm>
            <a:custGeom>
              <a:avLst/>
              <a:gdLst/>
              <a:ahLst/>
              <a:cxnLst/>
              <a:rect r="r" b="b" t="t" l="l"/>
              <a:pathLst>
                <a:path h="1042297" w="1139051">
                  <a:moveTo>
                    <a:pt x="32612" y="0"/>
                  </a:moveTo>
                  <a:lnTo>
                    <a:pt x="1106440" y="0"/>
                  </a:lnTo>
                  <a:cubicBezTo>
                    <a:pt x="1115089" y="0"/>
                    <a:pt x="1123383" y="3436"/>
                    <a:pt x="1129499" y="9552"/>
                  </a:cubicBezTo>
                  <a:cubicBezTo>
                    <a:pt x="1135615" y="15668"/>
                    <a:pt x="1139051" y="23962"/>
                    <a:pt x="1139051" y="32612"/>
                  </a:cubicBezTo>
                  <a:lnTo>
                    <a:pt x="1139051" y="1009686"/>
                  </a:lnTo>
                  <a:cubicBezTo>
                    <a:pt x="1139051" y="1027697"/>
                    <a:pt x="1124450" y="1042297"/>
                    <a:pt x="1106440" y="1042297"/>
                  </a:cubicBezTo>
                  <a:lnTo>
                    <a:pt x="32612" y="1042297"/>
                  </a:lnTo>
                  <a:cubicBezTo>
                    <a:pt x="23962" y="1042297"/>
                    <a:pt x="15668" y="1038861"/>
                    <a:pt x="9552" y="1032746"/>
                  </a:cubicBezTo>
                  <a:cubicBezTo>
                    <a:pt x="3436" y="1026630"/>
                    <a:pt x="0" y="1018335"/>
                    <a:pt x="0" y="1009686"/>
                  </a:cubicBezTo>
                  <a:lnTo>
                    <a:pt x="0" y="32612"/>
                  </a:lnTo>
                  <a:cubicBezTo>
                    <a:pt x="0" y="14601"/>
                    <a:pt x="14601" y="0"/>
                    <a:pt x="32612" y="0"/>
                  </a:cubicBezTo>
                  <a:close/>
                </a:path>
              </a:pathLst>
            </a:custGeom>
            <a:solidFill>
              <a:srgbClr val="8AB7E2"/>
            </a:solidFill>
            <a:ln w="19050" cap="rnd">
              <a:solidFill>
                <a:srgbClr val="000000"/>
              </a:solidFill>
              <a:prstDash val="solid"/>
              <a:round/>
            </a:ln>
          </p:spPr>
        </p:sp>
        <p:sp>
          <p:nvSpPr>
            <p:cNvPr name="TextBox 21" id="21"/>
            <p:cNvSpPr txBox="true"/>
            <p:nvPr/>
          </p:nvSpPr>
          <p:spPr>
            <a:xfrm>
              <a:off x="0" y="-38100"/>
              <a:ext cx="1139051" cy="1080397"/>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545522" y="1637907"/>
            <a:ext cx="8071544" cy="986440"/>
            <a:chOff x="0" y="0"/>
            <a:chExt cx="1139051" cy="139206"/>
          </a:xfrm>
        </p:grpSpPr>
        <p:sp>
          <p:nvSpPr>
            <p:cNvPr name="Freeform 23" id="23"/>
            <p:cNvSpPr/>
            <p:nvPr/>
          </p:nvSpPr>
          <p:spPr>
            <a:xfrm flipH="false" flipV="false" rot="0">
              <a:off x="0" y="0"/>
              <a:ext cx="1139051" cy="139206"/>
            </a:xfrm>
            <a:custGeom>
              <a:avLst/>
              <a:gdLst/>
              <a:ahLst/>
              <a:cxnLst/>
              <a:rect r="r" b="b" t="t" l="l"/>
              <a:pathLst>
                <a:path h="139206" w="1139051">
                  <a:moveTo>
                    <a:pt x="16306" y="0"/>
                  </a:moveTo>
                  <a:lnTo>
                    <a:pt x="1122745" y="0"/>
                  </a:lnTo>
                  <a:cubicBezTo>
                    <a:pt x="1127070" y="0"/>
                    <a:pt x="1131217" y="1718"/>
                    <a:pt x="1134275" y="4776"/>
                  </a:cubicBezTo>
                  <a:cubicBezTo>
                    <a:pt x="1137333" y="7834"/>
                    <a:pt x="1139051" y="11981"/>
                    <a:pt x="1139051" y="16306"/>
                  </a:cubicBezTo>
                  <a:lnTo>
                    <a:pt x="1139051" y="122900"/>
                  </a:lnTo>
                  <a:cubicBezTo>
                    <a:pt x="1139051" y="127225"/>
                    <a:pt x="1137333" y="131372"/>
                    <a:pt x="1134275" y="134430"/>
                  </a:cubicBezTo>
                  <a:cubicBezTo>
                    <a:pt x="1131217" y="137488"/>
                    <a:pt x="1127070" y="139206"/>
                    <a:pt x="1122745" y="139206"/>
                  </a:cubicBezTo>
                  <a:lnTo>
                    <a:pt x="16306" y="139206"/>
                  </a:lnTo>
                  <a:cubicBezTo>
                    <a:pt x="11981" y="139206"/>
                    <a:pt x="7834" y="137488"/>
                    <a:pt x="4776" y="134430"/>
                  </a:cubicBezTo>
                  <a:cubicBezTo>
                    <a:pt x="1718" y="131372"/>
                    <a:pt x="0" y="127225"/>
                    <a:pt x="0" y="122900"/>
                  </a:cubicBezTo>
                  <a:lnTo>
                    <a:pt x="0" y="16306"/>
                  </a:lnTo>
                  <a:cubicBezTo>
                    <a:pt x="0" y="11981"/>
                    <a:pt x="1718" y="7834"/>
                    <a:pt x="4776" y="4776"/>
                  </a:cubicBezTo>
                  <a:cubicBezTo>
                    <a:pt x="7834" y="1718"/>
                    <a:pt x="11981" y="0"/>
                    <a:pt x="16306" y="0"/>
                  </a:cubicBezTo>
                  <a:close/>
                </a:path>
              </a:pathLst>
            </a:custGeom>
            <a:solidFill>
              <a:srgbClr val="FFFFFF"/>
            </a:solidFill>
            <a:ln w="19050" cap="sq">
              <a:solidFill>
                <a:srgbClr val="000000"/>
              </a:solidFill>
              <a:prstDash val="solid"/>
              <a:miter/>
            </a:ln>
          </p:spPr>
        </p:sp>
        <p:sp>
          <p:nvSpPr>
            <p:cNvPr name="TextBox 24" id="24"/>
            <p:cNvSpPr txBox="true"/>
            <p:nvPr/>
          </p:nvSpPr>
          <p:spPr>
            <a:xfrm>
              <a:off x="0" y="-38100"/>
              <a:ext cx="1139051" cy="177306"/>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0013141" y="1914688"/>
            <a:ext cx="5515951" cy="420418"/>
          </a:xfrm>
          <a:prstGeom prst="rect">
            <a:avLst/>
          </a:prstGeom>
        </p:spPr>
        <p:txBody>
          <a:bodyPr anchor="t" rtlCol="false" tIns="0" lIns="0" bIns="0" rIns="0">
            <a:spAutoFit/>
          </a:bodyPr>
          <a:lstStyle/>
          <a:p>
            <a:pPr algn="l">
              <a:lnSpc>
                <a:spcPts val="3329"/>
              </a:lnSpc>
            </a:pPr>
            <a:r>
              <a:rPr lang="en-US" sz="2845">
                <a:solidFill>
                  <a:srgbClr val="000000"/>
                </a:solidFill>
                <a:latin typeface="DM Sans"/>
                <a:ea typeface="DM Sans"/>
                <a:cs typeface="DM Sans"/>
                <a:sym typeface="DM Sans"/>
              </a:rPr>
              <a:t>Penjelasan Query</a:t>
            </a:r>
          </a:p>
        </p:txBody>
      </p:sp>
      <p:sp>
        <p:nvSpPr>
          <p:cNvPr name="TextBox 26" id="26"/>
          <p:cNvSpPr txBox="true"/>
          <p:nvPr/>
        </p:nvSpPr>
        <p:spPr>
          <a:xfrm rot="0">
            <a:off x="9703336" y="2698652"/>
            <a:ext cx="7755915" cy="6395085"/>
          </a:xfrm>
          <a:prstGeom prst="rect">
            <a:avLst/>
          </a:prstGeom>
        </p:spPr>
        <p:txBody>
          <a:bodyPr anchor="t" rtlCol="false" tIns="0" lIns="0" bIns="0" rIns="0">
            <a:spAutoFit/>
          </a:bodyPr>
          <a:lstStyle/>
          <a:p>
            <a:pPr algn="l">
              <a:lnSpc>
                <a:spcPts val="2430"/>
              </a:lnSpc>
            </a:pPr>
            <a:r>
              <a:rPr lang="en-US" sz="1800" spc="107" b="true">
                <a:solidFill>
                  <a:srgbClr val="000000"/>
                </a:solidFill>
                <a:latin typeface="DM Sans Bold"/>
                <a:ea typeface="DM Sans Bold"/>
                <a:cs typeface="DM Sans Bold"/>
                <a:sym typeface="DM Sans Bold"/>
              </a:rPr>
              <a:t>Sumber Data dan Join:</a:t>
            </a:r>
          </a:p>
          <a:p>
            <a:pPr algn="l" marL="388620" indent="-194310" lvl="1">
              <a:lnSpc>
                <a:spcPts val="2430"/>
              </a:lnSpc>
              <a:buFont typeface="Arial"/>
              <a:buChar char="•"/>
            </a:pPr>
            <a:r>
              <a:rPr lang="en-US" b="true" sz="1800" spc="107">
                <a:solidFill>
                  <a:srgbClr val="000000"/>
                </a:solidFill>
                <a:latin typeface="DM Sans Bold"/>
                <a:ea typeface="DM Sans Bold"/>
                <a:cs typeface="DM Sans Bold"/>
                <a:sym typeface="DM Sans Bold"/>
              </a:rPr>
              <a:t>from order_detail o: </a:t>
            </a:r>
            <a:r>
              <a:rPr lang="en-US" sz="1800" spc="107">
                <a:solidFill>
                  <a:srgbClr val="000000"/>
                </a:solidFill>
                <a:latin typeface="DM Sans"/>
                <a:ea typeface="DM Sans"/>
                <a:cs typeface="DM Sans"/>
                <a:sym typeface="DM Sans"/>
              </a:rPr>
              <a:t>Mengambil data dari tabel order_detail yang berisi rincian pesanan atau transaksi</a:t>
            </a:r>
          </a:p>
          <a:p>
            <a:pPr algn="l" marL="388620" indent="-194310" lvl="1">
              <a:lnSpc>
                <a:spcPts val="2430"/>
              </a:lnSpc>
              <a:buFont typeface="Arial"/>
              <a:buChar char="•"/>
            </a:pPr>
            <a:r>
              <a:rPr lang="en-US" b="true" sz="1800" spc="107">
                <a:solidFill>
                  <a:srgbClr val="000000"/>
                </a:solidFill>
                <a:latin typeface="DM Sans Bold"/>
                <a:ea typeface="DM Sans Bold"/>
                <a:cs typeface="DM Sans Bold"/>
                <a:sym typeface="DM Sans Bold"/>
              </a:rPr>
              <a:t>left join sku_detail s on o.sku_id = s.id: </a:t>
            </a:r>
            <a:r>
              <a:rPr lang="en-US" sz="1800" spc="107">
                <a:solidFill>
                  <a:srgbClr val="000000"/>
                </a:solidFill>
                <a:latin typeface="DM Sans"/>
                <a:ea typeface="DM Sans"/>
                <a:cs typeface="DM Sans"/>
                <a:sym typeface="DM Sans"/>
              </a:rPr>
              <a:t>Menggabungkan tabel order_detail dan sku_detail menggunakan kolom sku_id dari order_detail dan id dari sku_detail sebagai penghubung</a:t>
            </a:r>
          </a:p>
          <a:p>
            <a:pPr algn="l">
              <a:lnSpc>
                <a:spcPts val="2430"/>
              </a:lnSpc>
            </a:pPr>
            <a:r>
              <a:rPr lang="en-US" sz="1800" spc="107" b="true">
                <a:solidFill>
                  <a:srgbClr val="000000"/>
                </a:solidFill>
                <a:latin typeface="DM Sans Bold"/>
                <a:ea typeface="DM Sans Bold"/>
                <a:cs typeface="DM Sans Bold"/>
                <a:sym typeface="DM Sans Bold"/>
              </a:rPr>
              <a:t>Klausa Where:</a:t>
            </a:r>
          </a:p>
          <a:p>
            <a:pPr algn="l" marL="388620" indent="-194310" lvl="1">
              <a:lnSpc>
                <a:spcPts val="2430"/>
              </a:lnSpc>
              <a:buFont typeface="Arial"/>
              <a:buChar char="•"/>
            </a:pPr>
            <a:r>
              <a:rPr lang="en-US" b="true" sz="1800" spc="107">
                <a:solidFill>
                  <a:srgbClr val="000000"/>
                </a:solidFill>
                <a:latin typeface="DM Sans Bold"/>
                <a:ea typeface="DM Sans Bold"/>
                <a:cs typeface="DM Sans Bold"/>
                <a:sym typeface="DM Sans Bold"/>
              </a:rPr>
              <a:t>where extract(year from o.order_date) in (2021, 2022) and o.is_valid = 1</a:t>
            </a:r>
            <a:r>
              <a:rPr lang="en-US" sz="1800" spc="107">
                <a:solidFill>
                  <a:srgbClr val="000000"/>
                </a:solidFill>
                <a:latin typeface="DM Sans"/>
                <a:ea typeface="DM Sans"/>
                <a:cs typeface="DM Sans"/>
                <a:sym typeface="DM Sans"/>
              </a:rPr>
              <a:t>: Membatasi hasil hanya untuk tahun 2021 dan 2022, serta hanya untuk transaksi yang valid (is_valid = 1)</a:t>
            </a:r>
          </a:p>
          <a:p>
            <a:pPr algn="l">
              <a:lnSpc>
                <a:spcPts val="2430"/>
              </a:lnSpc>
            </a:pPr>
            <a:r>
              <a:rPr lang="en-US" sz="1800" spc="107" b="true">
                <a:solidFill>
                  <a:srgbClr val="000000"/>
                </a:solidFill>
                <a:latin typeface="DM Sans Bold"/>
                <a:ea typeface="DM Sans Bold"/>
                <a:cs typeface="DM Sans Bold"/>
                <a:sym typeface="DM Sans Bold"/>
              </a:rPr>
              <a:t>Fungsi Group By dan Filter</a:t>
            </a:r>
          </a:p>
          <a:p>
            <a:pPr algn="l" marL="388620" indent="-194310" lvl="1">
              <a:lnSpc>
                <a:spcPts val="2430"/>
              </a:lnSpc>
              <a:buFont typeface="Arial"/>
              <a:buChar char="•"/>
            </a:pPr>
            <a:r>
              <a:rPr lang="en-US" b="true" sz="1800" spc="107">
                <a:solidFill>
                  <a:srgbClr val="000000"/>
                </a:solidFill>
                <a:latin typeface="DM Sans Bold"/>
                <a:ea typeface="DM Sans Bold"/>
                <a:cs typeface="DM Sans Bold"/>
                <a:sym typeface="DM Sans Bold"/>
              </a:rPr>
              <a:t>group by 1: </a:t>
            </a:r>
            <a:r>
              <a:rPr lang="en-US" sz="1800" spc="107">
                <a:solidFill>
                  <a:srgbClr val="000000"/>
                </a:solidFill>
                <a:latin typeface="DM Sans"/>
                <a:ea typeface="DM Sans"/>
                <a:cs typeface="DM Sans"/>
                <a:sym typeface="DM Sans"/>
              </a:rPr>
              <a:t>Mengelompokkan data berdasarkan kategori </a:t>
            </a:r>
          </a:p>
          <a:p>
            <a:pPr algn="l" marL="388620" indent="-194310" lvl="1">
              <a:lnSpc>
                <a:spcPts val="2430"/>
              </a:lnSpc>
              <a:buFont typeface="Arial"/>
              <a:buChar char="•"/>
            </a:pPr>
            <a:r>
              <a:rPr lang="en-US" b="true" sz="1800" spc="107">
                <a:solidFill>
                  <a:srgbClr val="000000"/>
                </a:solidFill>
                <a:latin typeface="DM Sans Bold"/>
                <a:ea typeface="DM Sans Bold"/>
                <a:cs typeface="DM Sans Bold"/>
                <a:sym typeface="DM Sans Bold"/>
              </a:rPr>
              <a:t>order by 4 desc: </a:t>
            </a:r>
            <a:r>
              <a:rPr lang="en-US" sz="1800" spc="107">
                <a:solidFill>
                  <a:srgbClr val="000000"/>
                </a:solidFill>
                <a:latin typeface="DM Sans"/>
                <a:ea typeface="DM Sans"/>
                <a:cs typeface="DM Sans"/>
                <a:sym typeface="DM Sans"/>
              </a:rPr>
              <a:t>Mengurutkan hasil berdasarkan selisih penjualan, dari yang tertinggi ke yang terendah</a:t>
            </a:r>
          </a:p>
          <a:p>
            <a:pPr algn="l">
              <a:lnSpc>
                <a:spcPts val="2430"/>
              </a:lnSpc>
            </a:pPr>
            <a:r>
              <a:rPr lang="en-US" sz="1800" spc="107" b="true">
                <a:solidFill>
                  <a:srgbClr val="000000"/>
                </a:solidFill>
                <a:latin typeface="DM Sans Bold"/>
                <a:ea typeface="DM Sans Bold"/>
                <a:cs typeface="DM Sans Bold"/>
                <a:sym typeface="DM Sans Bold"/>
              </a:rPr>
              <a:t>Query</a:t>
            </a:r>
          </a:p>
          <a:p>
            <a:pPr algn="l" marL="388620" indent="-194310" lvl="1">
              <a:lnSpc>
                <a:spcPts val="2430"/>
              </a:lnSpc>
              <a:buFont typeface="Arial"/>
              <a:buChar char="•"/>
            </a:pPr>
            <a:r>
              <a:rPr lang="en-US" b="true" sz="1800" spc="107">
                <a:solidFill>
                  <a:srgbClr val="000000"/>
                </a:solidFill>
                <a:latin typeface="DM Sans Bold"/>
                <a:ea typeface="DM Sans Bold"/>
                <a:cs typeface="DM Sans Bold"/>
                <a:sym typeface="DM Sans Bold"/>
              </a:rPr>
              <a:t>select * case when total_sales_2022 &lt; total_sales_2022 then ...: </a:t>
            </a:r>
            <a:r>
              <a:rPr lang="en-US" sz="1800" spc="107">
                <a:solidFill>
                  <a:srgbClr val="000000"/>
                </a:solidFill>
                <a:latin typeface="DM Sans"/>
                <a:ea typeface="DM Sans"/>
                <a:cs typeface="DM Sans"/>
                <a:sym typeface="DM Sans"/>
              </a:rPr>
              <a:t>Jika penjualan tahun 2021 lebih kecil dibandingkan dengan 2022 akan ditampilkan ‘Meningkat’, jika sebaliknya ditampilkan ‘Menurun’ di kolom status berdasarkan data dari CTE annual_transaction</a:t>
            </a:r>
          </a:p>
          <a:p>
            <a:pPr algn="l">
              <a:lnSpc>
                <a:spcPts val="243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974720" y="951208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3030060" y="9717003"/>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757062"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892107" y="3411316"/>
            <a:ext cx="8537160" cy="5367739"/>
          </a:xfrm>
          <a:custGeom>
            <a:avLst/>
            <a:gdLst/>
            <a:ahLst/>
            <a:cxnLst/>
            <a:rect r="r" b="b" t="t" l="l"/>
            <a:pathLst>
              <a:path h="5367739" w="8537160">
                <a:moveTo>
                  <a:pt x="0" y="0"/>
                </a:moveTo>
                <a:lnTo>
                  <a:pt x="8537160" y="0"/>
                </a:lnTo>
                <a:lnTo>
                  <a:pt x="8537160" y="5367739"/>
                </a:lnTo>
                <a:lnTo>
                  <a:pt x="0" y="5367739"/>
                </a:lnTo>
                <a:lnTo>
                  <a:pt x="0" y="0"/>
                </a:lnTo>
                <a:close/>
              </a:path>
            </a:pathLst>
          </a:custGeom>
          <a:blipFill>
            <a:blip r:embed="rId15"/>
            <a:stretch>
              <a:fillRect l="0" t="0" r="0" b="0"/>
            </a:stretch>
          </a:blipFill>
        </p:spPr>
      </p:sp>
      <p:sp>
        <p:nvSpPr>
          <p:cNvPr name="TextBox 11" id="11"/>
          <p:cNvSpPr txBox="true"/>
          <p:nvPr/>
        </p:nvSpPr>
        <p:spPr>
          <a:xfrm rot="0">
            <a:off x="1212040" y="911180"/>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2" id="12"/>
          <p:cNvSpPr txBox="true"/>
          <p:nvPr/>
        </p:nvSpPr>
        <p:spPr>
          <a:xfrm rot="0">
            <a:off x="1212040" y="201303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3" id="13"/>
          <p:cNvSpPr txBox="true"/>
          <p:nvPr/>
        </p:nvSpPr>
        <p:spPr>
          <a:xfrm rot="0">
            <a:off x="2790993" y="1996478"/>
            <a:ext cx="2132411"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Insight</a:t>
            </a:r>
          </a:p>
        </p:txBody>
      </p:sp>
      <p:sp>
        <p:nvSpPr>
          <p:cNvPr name="TextBox 14" id="14"/>
          <p:cNvSpPr txBox="true"/>
          <p:nvPr/>
        </p:nvSpPr>
        <p:spPr>
          <a:xfrm rot="0">
            <a:off x="5310201" y="2014947"/>
            <a:ext cx="11330003" cy="811530"/>
          </a:xfrm>
          <a:prstGeom prst="rect">
            <a:avLst/>
          </a:prstGeom>
        </p:spPr>
        <p:txBody>
          <a:bodyPr anchor="t" rtlCol="false" tIns="0" lIns="0" bIns="0" rIns="0">
            <a:spAutoFit/>
          </a:bodyPr>
          <a:lstStyle/>
          <a:p>
            <a:pPr algn="just" marL="0" indent="0" lvl="0">
              <a:lnSpc>
                <a:spcPts val="3240"/>
              </a:lnSpc>
              <a:spcBef>
                <a:spcPct val="0"/>
              </a:spcBef>
            </a:pPr>
            <a:r>
              <a:rPr lang="en-US" sz="2400" spc="38">
                <a:solidFill>
                  <a:srgbClr val="000000"/>
                </a:solidFill>
                <a:latin typeface="DM Sans"/>
                <a:ea typeface="DM Sans"/>
                <a:cs typeface="DM Sans"/>
                <a:sym typeface="DM Sans"/>
              </a:rPr>
              <a:t>Kategori produk yang mengalami penurunan nilai transaksi pada tahun 2022 </a:t>
            </a:r>
            <a:r>
              <a:rPr lang="en-US" sz="2400" spc="38">
                <a:solidFill>
                  <a:srgbClr val="000000"/>
                </a:solidFill>
                <a:latin typeface="DM Sans"/>
                <a:ea typeface="DM Sans"/>
                <a:cs typeface="DM Sans"/>
                <a:sym typeface="DM Sans"/>
              </a:rPr>
              <a:t>adalah Books dan Others, sementara kategori lainnya mengalami peningkatan.</a:t>
            </a:r>
          </a:p>
        </p:txBody>
      </p:sp>
      <p:sp>
        <p:nvSpPr>
          <p:cNvPr name="TextBox 15" id="15"/>
          <p:cNvSpPr txBox="true"/>
          <p:nvPr/>
        </p:nvSpPr>
        <p:spPr>
          <a:xfrm rot="0">
            <a:off x="9870420" y="2980786"/>
            <a:ext cx="5190090"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Analisis Lanjutan</a:t>
            </a:r>
          </a:p>
        </p:txBody>
      </p:sp>
      <p:sp>
        <p:nvSpPr>
          <p:cNvPr name="TextBox 16" id="16"/>
          <p:cNvSpPr txBox="true"/>
          <p:nvPr/>
        </p:nvSpPr>
        <p:spPr>
          <a:xfrm rot="0">
            <a:off x="9870420" y="3785651"/>
            <a:ext cx="7606126" cy="5726430"/>
          </a:xfrm>
          <a:prstGeom prst="rect">
            <a:avLst/>
          </a:prstGeom>
        </p:spPr>
        <p:txBody>
          <a:bodyPr anchor="t" rtlCol="false" tIns="0" lIns="0" bIns="0" rIns="0">
            <a:spAutoFit/>
          </a:bodyPr>
          <a:lstStyle/>
          <a:p>
            <a:pPr algn="just" marL="518160" indent="-259080" lvl="1">
              <a:lnSpc>
                <a:spcPts val="3240"/>
              </a:lnSpc>
              <a:buFont typeface="Arial"/>
              <a:buChar char="•"/>
            </a:pPr>
            <a:r>
              <a:rPr lang="en-US" sz="2400" spc="38">
                <a:solidFill>
                  <a:srgbClr val="000000"/>
                </a:solidFill>
                <a:latin typeface="DM Sans"/>
                <a:ea typeface="DM Sans"/>
                <a:cs typeface="DM Sans"/>
                <a:sym typeface="DM Sans"/>
              </a:rPr>
              <a:t>Kategori yang meningkat dapat dioptimalkan dengan perbaikan strategi promosi dan perluasan ragam penawaran produk sehingga perusahaan dapat mempertahankan atau bahkan meningkatkan pendapatan. </a:t>
            </a:r>
          </a:p>
          <a:p>
            <a:pPr algn="just" marL="518160" indent="-259080" lvl="1">
              <a:lnSpc>
                <a:spcPts val="3240"/>
              </a:lnSpc>
              <a:buFont typeface="Arial"/>
              <a:buChar char="•"/>
            </a:pPr>
            <a:r>
              <a:rPr lang="en-US" sz="2400" spc="38">
                <a:solidFill>
                  <a:srgbClr val="000000"/>
                </a:solidFill>
                <a:latin typeface="DM Sans"/>
                <a:ea typeface="DM Sans"/>
                <a:cs typeface="DM Sans"/>
                <a:sym typeface="DM Sans"/>
              </a:rPr>
              <a:t>Sebaliknya, penting untuk mengidentifikasi faktor-faktor yang menyebabkan penurunan transaksi pada kategori Books dan Others. Dengan memahami penyebab tersebut, perusahaan dapat merumuskan strategi pemasaran yang lebih efektif dan meningkatkan kualitas produk untuk mengatasi penurunan serta mendorong pertumbuhan pendapatan secara keseluruhan.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3030060" y="9717003"/>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3843247" y="3701600"/>
            <a:ext cx="10633193" cy="5641744"/>
          </a:xfrm>
          <a:custGeom>
            <a:avLst/>
            <a:gdLst/>
            <a:ahLst/>
            <a:cxnLst/>
            <a:rect r="r" b="b" t="t" l="l"/>
            <a:pathLst>
              <a:path h="5641744" w="10633193">
                <a:moveTo>
                  <a:pt x="0" y="0"/>
                </a:moveTo>
                <a:lnTo>
                  <a:pt x="10633193" y="0"/>
                </a:lnTo>
                <a:lnTo>
                  <a:pt x="10633193" y="5641744"/>
                </a:lnTo>
                <a:lnTo>
                  <a:pt x="0" y="5641744"/>
                </a:lnTo>
                <a:lnTo>
                  <a:pt x="0" y="0"/>
                </a:lnTo>
                <a:close/>
              </a:path>
            </a:pathLst>
          </a:custGeom>
          <a:blipFill>
            <a:blip r:embed="rId15"/>
            <a:stretch>
              <a:fillRect l="0" t="0" r="0" b="0"/>
            </a:stretch>
          </a:blipFill>
        </p:spPr>
      </p:sp>
      <p:sp>
        <p:nvSpPr>
          <p:cNvPr name="TextBox 11" id="11"/>
          <p:cNvSpPr txBox="true"/>
          <p:nvPr/>
        </p:nvSpPr>
        <p:spPr>
          <a:xfrm rot="0">
            <a:off x="1212040" y="1057059"/>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2" id="12"/>
          <p:cNvSpPr txBox="true"/>
          <p:nvPr/>
        </p:nvSpPr>
        <p:spPr>
          <a:xfrm rot="0">
            <a:off x="1212040" y="207267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04</a:t>
            </a:r>
          </a:p>
        </p:txBody>
      </p:sp>
      <p:sp>
        <p:nvSpPr>
          <p:cNvPr name="TextBox 13" id="13"/>
          <p:cNvSpPr txBox="true"/>
          <p:nvPr/>
        </p:nvSpPr>
        <p:spPr>
          <a:xfrm rot="0">
            <a:off x="2790993" y="1853603"/>
            <a:ext cx="14045574" cy="1630680"/>
          </a:xfrm>
          <a:prstGeom prst="rect">
            <a:avLst/>
          </a:prstGeom>
        </p:spPr>
        <p:txBody>
          <a:bodyPr anchor="t" rtlCol="false" tIns="0" lIns="0" bIns="0" rIns="0">
            <a:spAutoFit/>
          </a:bodyPr>
          <a:lstStyle/>
          <a:p>
            <a:pPr algn="just">
              <a:lnSpc>
                <a:spcPts val="3240"/>
              </a:lnSpc>
            </a:pPr>
            <a:r>
              <a:rPr lang="en-US" sz="2400" spc="38">
                <a:solidFill>
                  <a:srgbClr val="000000"/>
                </a:solidFill>
                <a:latin typeface="DM Sans"/>
                <a:ea typeface="DM Sans"/>
                <a:cs typeface="DM Sans"/>
                <a:sym typeface="DM Sans"/>
              </a:rPr>
              <a:t>Tampilkan top 5 metode pembayaran yang paling populer digunakan selama 2022 (berdasarkan total unique order). Gunakan is_valid = 1 untuk memfilter data transaksi.</a:t>
            </a:r>
          </a:p>
          <a:p>
            <a:pPr algn="just">
              <a:lnSpc>
                <a:spcPts val="3240"/>
              </a:lnSpc>
            </a:pPr>
          </a:p>
          <a:p>
            <a:pPr algn="just" marL="0" indent="0" lvl="0">
              <a:lnSpc>
                <a:spcPts val="3240"/>
              </a:lnSpc>
              <a:spcBef>
                <a:spcPct val="0"/>
              </a:spcBef>
            </a:pPr>
            <a:r>
              <a:rPr lang="en-US" sz="2400" spc="38">
                <a:solidFill>
                  <a:srgbClr val="000000"/>
                </a:solidFill>
                <a:latin typeface="DM Sans"/>
                <a:ea typeface="DM Sans"/>
                <a:cs typeface="DM Sans"/>
                <a:sym typeface="DM Sans"/>
              </a:rPr>
              <a:t>Source table: order_detail, payment_method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3030060" y="9717003"/>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717078"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212040" y="1057059"/>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grpSp>
        <p:nvGrpSpPr>
          <p:cNvPr name="Group 11" id="11"/>
          <p:cNvGrpSpPr/>
          <p:nvPr/>
        </p:nvGrpSpPr>
        <p:grpSpPr>
          <a:xfrm rot="0">
            <a:off x="1212040" y="1891703"/>
            <a:ext cx="8071544" cy="7474819"/>
            <a:chOff x="0" y="0"/>
            <a:chExt cx="1139051" cy="1054842"/>
          </a:xfrm>
        </p:grpSpPr>
        <p:sp>
          <p:nvSpPr>
            <p:cNvPr name="Freeform 12" id="12"/>
            <p:cNvSpPr/>
            <p:nvPr/>
          </p:nvSpPr>
          <p:spPr>
            <a:xfrm flipH="false" flipV="false" rot="0">
              <a:off x="0" y="0"/>
              <a:ext cx="1139051" cy="1054842"/>
            </a:xfrm>
            <a:custGeom>
              <a:avLst/>
              <a:gdLst/>
              <a:ahLst/>
              <a:cxnLst/>
              <a:rect r="r" b="b" t="t" l="l"/>
              <a:pathLst>
                <a:path h="1054842" w="1139051">
                  <a:moveTo>
                    <a:pt x="32612" y="0"/>
                  </a:moveTo>
                  <a:lnTo>
                    <a:pt x="1106440" y="0"/>
                  </a:lnTo>
                  <a:cubicBezTo>
                    <a:pt x="1115089" y="0"/>
                    <a:pt x="1123383" y="3436"/>
                    <a:pt x="1129499" y="9552"/>
                  </a:cubicBezTo>
                  <a:cubicBezTo>
                    <a:pt x="1135615" y="15668"/>
                    <a:pt x="1139051" y="23962"/>
                    <a:pt x="1139051" y="32612"/>
                  </a:cubicBezTo>
                  <a:lnTo>
                    <a:pt x="1139051" y="1022230"/>
                  </a:lnTo>
                  <a:cubicBezTo>
                    <a:pt x="1139051" y="1040241"/>
                    <a:pt x="1124450" y="1054842"/>
                    <a:pt x="1106440" y="1054842"/>
                  </a:cubicBezTo>
                  <a:lnTo>
                    <a:pt x="32612" y="1054842"/>
                  </a:lnTo>
                  <a:cubicBezTo>
                    <a:pt x="14601" y="1054842"/>
                    <a:pt x="0" y="1040241"/>
                    <a:pt x="0" y="1022230"/>
                  </a:cubicBezTo>
                  <a:lnTo>
                    <a:pt x="0" y="32612"/>
                  </a:lnTo>
                  <a:cubicBezTo>
                    <a:pt x="0" y="14601"/>
                    <a:pt x="14601" y="0"/>
                    <a:pt x="32612" y="0"/>
                  </a:cubicBezTo>
                  <a:close/>
                </a:path>
              </a:pathLst>
            </a:custGeom>
            <a:solidFill>
              <a:srgbClr val="8AB7E2"/>
            </a:solidFill>
            <a:ln w="19050" cap="rnd">
              <a:solidFill>
                <a:srgbClr val="000000"/>
              </a:solidFill>
              <a:prstDash val="solid"/>
              <a:round/>
            </a:ln>
          </p:spPr>
        </p:sp>
        <p:sp>
          <p:nvSpPr>
            <p:cNvPr name="TextBox 13" id="13"/>
            <p:cNvSpPr txBox="true"/>
            <p:nvPr/>
          </p:nvSpPr>
          <p:spPr>
            <a:xfrm>
              <a:off x="0" y="-38100"/>
              <a:ext cx="1139051" cy="1092942"/>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12040" y="1891703"/>
            <a:ext cx="8071544" cy="986440"/>
            <a:chOff x="0" y="0"/>
            <a:chExt cx="1139051" cy="139206"/>
          </a:xfrm>
        </p:grpSpPr>
        <p:sp>
          <p:nvSpPr>
            <p:cNvPr name="Freeform 15" id="15"/>
            <p:cNvSpPr/>
            <p:nvPr/>
          </p:nvSpPr>
          <p:spPr>
            <a:xfrm flipH="false" flipV="false" rot="0">
              <a:off x="0" y="0"/>
              <a:ext cx="1139051" cy="139206"/>
            </a:xfrm>
            <a:custGeom>
              <a:avLst/>
              <a:gdLst/>
              <a:ahLst/>
              <a:cxnLst/>
              <a:rect r="r" b="b" t="t" l="l"/>
              <a:pathLst>
                <a:path h="139206" w="1139051">
                  <a:moveTo>
                    <a:pt x="16306" y="0"/>
                  </a:moveTo>
                  <a:lnTo>
                    <a:pt x="1122745" y="0"/>
                  </a:lnTo>
                  <a:cubicBezTo>
                    <a:pt x="1127070" y="0"/>
                    <a:pt x="1131217" y="1718"/>
                    <a:pt x="1134275" y="4776"/>
                  </a:cubicBezTo>
                  <a:cubicBezTo>
                    <a:pt x="1137333" y="7834"/>
                    <a:pt x="1139051" y="11981"/>
                    <a:pt x="1139051" y="16306"/>
                  </a:cubicBezTo>
                  <a:lnTo>
                    <a:pt x="1139051" y="122900"/>
                  </a:lnTo>
                  <a:cubicBezTo>
                    <a:pt x="1139051" y="127225"/>
                    <a:pt x="1137333" y="131372"/>
                    <a:pt x="1134275" y="134430"/>
                  </a:cubicBezTo>
                  <a:cubicBezTo>
                    <a:pt x="1131217" y="137488"/>
                    <a:pt x="1127070" y="139206"/>
                    <a:pt x="1122745" y="139206"/>
                  </a:cubicBezTo>
                  <a:lnTo>
                    <a:pt x="16306" y="139206"/>
                  </a:lnTo>
                  <a:cubicBezTo>
                    <a:pt x="11981" y="139206"/>
                    <a:pt x="7834" y="137488"/>
                    <a:pt x="4776" y="134430"/>
                  </a:cubicBezTo>
                  <a:cubicBezTo>
                    <a:pt x="1718" y="131372"/>
                    <a:pt x="0" y="127225"/>
                    <a:pt x="0" y="122900"/>
                  </a:cubicBezTo>
                  <a:lnTo>
                    <a:pt x="0" y="16306"/>
                  </a:lnTo>
                  <a:cubicBezTo>
                    <a:pt x="0" y="11981"/>
                    <a:pt x="1718" y="7834"/>
                    <a:pt x="4776" y="4776"/>
                  </a:cubicBezTo>
                  <a:cubicBezTo>
                    <a:pt x="7834" y="1718"/>
                    <a:pt x="11981" y="0"/>
                    <a:pt x="16306"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139051" cy="177306"/>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679660" y="2168484"/>
            <a:ext cx="5515951" cy="466965"/>
          </a:xfrm>
          <a:prstGeom prst="rect">
            <a:avLst/>
          </a:prstGeom>
        </p:spPr>
        <p:txBody>
          <a:bodyPr anchor="t" rtlCol="false" tIns="0" lIns="0" bIns="0" rIns="0">
            <a:spAutoFit/>
          </a:bodyPr>
          <a:lstStyle/>
          <a:p>
            <a:pPr algn="l">
              <a:lnSpc>
                <a:spcPts val="3680"/>
              </a:lnSpc>
            </a:pPr>
            <a:r>
              <a:rPr lang="en-US" sz="3145">
                <a:solidFill>
                  <a:srgbClr val="000000"/>
                </a:solidFill>
                <a:latin typeface="DM Sans"/>
                <a:ea typeface="DM Sans"/>
                <a:cs typeface="DM Sans"/>
                <a:sym typeface="DM Sans"/>
              </a:rPr>
              <a:t>Penjelasan Query</a:t>
            </a:r>
          </a:p>
        </p:txBody>
      </p:sp>
      <p:sp>
        <p:nvSpPr>
          <p:cNvPr name="TextBox 18" id="18"/>
          <p:cNvSpPr txBox="true"/>
          <p:nvPr/>
        </p:nvSpPr>
        <p:spPr>
          <a:xfrm rot="0">
            <a:off x="1369855" y="2930191"/>
            <a:ext cx="7755915" cy="6341745"/>
          </a:xfrm>
          <a:prstGeom prst="rect">
            <a:avLst/>
          </a:prstGeom>
        </p:spPr>
        <p:txBody>
          <a:bodyPr anchor="t" rtlCol="false" tIns="0" lIns="0" bIns="0" rIns="0">
            <a:spAutoFit/>
          </a:bodyPr>
          <a:lstStyle/>
          <a:p>
            <a:pPr algn="l">
              <a:lnSpc>
                <a:spcPts val="2835"/>
              </a:lnSpc>
            </a:pPr>
            <a:r>
              <a:rPr lang="en-US" sz="2100" spc="126" b="true">
                <a:solidFill>
                  <a:srgbClr val="000000"/>
                </a:solidFill>
                <a:latin typeface="DM Sans Bold"/>
                <a:ea typeface="DM Sans Bold"/>
                <a:cs typeface="DM Sans Bold"/>
                <a:sym typeface="DM Sans Bold"/>
              </a:rPr>
              <a:t>Fungsi Select dan Agregat:</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select p.payment_method: </a:t>
            </a:r>
            <a:r>
              <a:rPr lang="en-US" sz="2100" spc="126">
                <a:solidFill>
                  <a:srgbClr val="000000"/>
                </a:solidFill>
                <a:latin typeface="DM Sans"/>
                <a:ea typeface="DM Sans"/>
                <a:cs typeface="DM Sans"/>
                <a:sym typeface="DM Sans"/>
              </a:rPr>
              <a:t>Memilih kolom payment_method dari tabel payment_detail untuk ditampilkan</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count(distinct o.id) as total_transaction</a:t>
            </a:r>
            <a:r>
              <a:rPr lang="en-US" b="true" sz="2100" spc="126">
                <a:solidFill>
                  <a:srgbClr val="000000"/>
                </a:solidFill>
                <a:latin typeface="DM Sans Bold"/>
                <a:ea typeface="DM Sans Bold"/>
                <a:cs typeface="DM Sans Bold"/>
                <a:sym typeface="DM Sans Bold"/>
              </a:rPr>
              <a:t>: </a:t>
            </a:r>
            <a:r>
              <a:rPr lang="en-US" sz="2100" spc="126">
                <a:solidFill>
                  <a:srgbClr val="000000"/>
                </a:solidFill>
                <a:latin typeface="DM Sans"/>
                <a:ea typeface="DM Sans"/>
                <a:cs typeface="DM Sans"/>
                <a:sym typeface="DM Sans"/>
              </a:rPr>
              <a:t>Menghitung jumlah transaksi unik berdasarkan kolom id dari tabel order_detail. Fungsi DISTINCT digunakan untuk memastikan hanya transaksi unik yang dihitung, menghindari duplikasi. Diberi label “total_transaction”</a:t>
            </a:r>
          </a:p>
          <a:p>
            <a:pPr algn="l">
              <a:lnSpc>
                <a:spcPts val="2835"/>
              </a:lnSpc>
            </a:pPr>
            <a:r>
              <a:rPr lang="en-US" sz="2100" spc="126" b="true">
                <a:solidFill>
                  <a:srgbClr val="000000"/>
                </a:solidFill>
                <a:latin typeface="DM Sans Bold"/>
                <a:ea typeface="DM Sans Bold"/>
                <a:cs typeface="DM Sans Bold"/>
                <a:sym typeface="DM Sans Bold"/>
              </a:rPr>
              <a:t>Sumber Data dan Join:</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from order_detail o: </a:t>
            </a:r>
            <a:r>
              <a:rPr lang="en-US" sz="2100" spc="126">
                <a:solidFill>
                  <a:srgbClr val="000000"/>
                </a:solidFill>
                <a:latin typeface="DM Sans"/>
                <a:ea typeface="DM Sans"/>
                <a:cs typeface="DM Sans"/>
                <a:sym typeface="DM Sans"/>
              </a:rPr>
              <a:t>Memilih tabel order_detail sebagaisumber data utama dan memberi label “o”.</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left join payment_detail p on o.payment_id = p.id: </a:t>
            </a:r>
            <a:r>
              <a:rPr lang="en-US" sz="2100" spc="126">
                <a:solidFill>
                  <a:srgbClr val="000000"/>
                </a:solidFill>
                <a:latin typeface="DM Sans"/>
                <a:ea typeface="DM Sans"/>
                <a:cs typeface="DM Sans"/>
                <a:sym typeface="DM Sans"/>
              </a:rPr>
              <a:t>Menggabungkan tabel order_detail dan payment_detail menggunakan kolom payment_id dari order_detail dan id dari payment_detail sebagai penghubung.</a:t>
            </a:r>
          </a:p>
        </p:txBody>
      </p:sp>
      <p:grpSp>
        <p:nvGrpSpPr>
          <p:cNvPr name="Group 19" id="19"/>
          <p:cNvGrpSpPr/>
          <p:nvPr/>
        </p:nvGrpSpPr>
        <p:grpSpPr>
          <a:xfrm rot="0">
            <a:off x="9464559" y="3411784"/>
            <a:ext cx="8071544" cy="4503128"/>
            <a:chOff x="0" y="0"/>
            <a:chExt cx="1139051" cy="635478"/>
          </a:xfrm>
        </p:grpSpPr>
        <p:sp>
          <p:nvSpPr>
            <p:cNvPr name="Freeform 20" id="20"/>
            <p:cNvSpPr/>
            <p:nvPr/>
          </p:nvSpPr>
          <p:spPr>
            <a:xfrm flipH="false" flipV="false" rot="0">
              <a:off x="0" y="0"/>
              <a:ext cx="1139051" cy="635479"/>
            </a:xfrm>
            <a:custGeom>
              <a:avLst/>
              <a:gdLst/>
              <a:ahLst/>
              <a:cxnLst/>
              <a:rect r="r" b="b" t="t" l="l"/>
              <a:pathLst>
                <a:path h="635479" w="1139051">
                  <a:moveTo>
                    <a:pt x="32612" y="0"/>
                  </a:moveTo>
                  <a:lnTo>
                    <a:pt x="1106440" y="0"/>
                  </a:lnTo>
                  <a:cubicBezTo>
                    <a:pt x="1115089" y="0"/>
                    <a:pt x="1123383" y="3436"/>
                    <a:pt x="1129499" y="9552"/>
                  </a:cubicBezTo>
                  <a:cubicBezTo>
                    <a:pt x="1135615" y="15668"/>
                    <a:pt x="1139051" y="23962"/>
                    <a:pt x="1139051" y="32612"/>
                  </a:cubicBezTo>
                  <a:lnTo>
                    <a:pt x="1139051" y="602867"/>
                  </a:lnTo>
                  <a:cubicBezTo>
                    <a:pt x="1139051" y="620878"/>
                    <a:pt x="1124450" y="635479"/>
                    <a:pt x="1106440" y="635479"/>
                  </a:cubicBezTo>
                  <a:lnTo>
                    <a:pt x="32612" y="635479"/>
                  </a:lnTo>
                  <a:cubicBezTo>
                    <a:pt x="14601" y="635479"/>
                    <a:pt x="0" y="620878"/>
                    <a:pt x="0" y="602867"/>
                  </a:cubicBezTo>
                  <a:lnTo>
                    <a:pt x="0" y="32612"/>
                  </a:lnTo>
                  <a:cubicBezTo>
                    <a:pt x="0" y="14601"/>
                    <a:pt x="14601" y="0"/>
                    <a:pt x="32612" y="0"/>
                  </a:cubicBezTo>
                  <a:close/>
                </a:path>
              </a:pathLst>
            </a:custGeom>
            <a:solidFill>
              <a:srgbClr val="8AB7E2"/>
            </a:solidFill>
            <a:ln w="19050" cap="rnd">
              <a:solidFill>
                <a:srgbClr val="000000"/>
              </a:solidFill>
              <a:prstDash val="solid"/>
              <a:round/>
            </a:ln>
          </p:spPr>
        </p:sp>
        <p:sp>
          <p:nvSpPr>
            <p:cNvPr name="TextBox 21" id="21"/>
            <p:cNvSpPr txBox="true"/>
            <p:nvPr/>
          </p:nvSpPr>
          <p:spPr>
            <a:xfrm>
              <a:off x="0" y="-38100"/>
              <a:ext cx="1139051" cy="673578"/>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464559" y="3411784"/>
            <a:ext cx="8071544" cy="986440"/>
            <a:chOff x="0" y="0"/>
            <a:chExt cx="1139051" cy="139206"/>
          </a:xfrm>
        </p:grpSpPr>
        <p:sp>
          <p:nvSpPr>
            <p:cNvPr name="Freeform 23" id="23"/>
            <p:cNvSpPr/>
            <p:nvPr/>
          </p:nvSpPr>
          <p:spPr>
            <a:xfrm flipH="false" flipV="false" rot="0">
              <a:off x="0" y="0"/>
              <a:ext cx="1139051" cy="139206"/>
            </a:xfrm>
            <a:custGeom>
              <a:avLst/>
              <a:gdLst/>
              <a:ahLst/>
              <a:cxnLst/>
              <a:rect r="r" b="b" t="t" l="l"/>
              <a:pathLst>
                <a:path h="139206" w="1139051">
                  <a:moveTo>
                    <a:pt x="16306" y="0"/>
                  </a:moveTo>
                  <a:lnTo>
                    <a:pt x="1122745" y="0"/>
                  </a:lnTo>
                  <a:cubicBezTo>
                    <a:pt x="1127070" y="0"/>
                    <a:pt x="1131217" y="1718"/>
                    <a:pt x="1134275" y="4776"/>
                  </a:cubicBezTo>
                  <a:cubicBezTo>
                    <a:pt x="1137333" y="7834"/>
                    <a:pt x="1139051" y="11981"/>
                    <a:pt x="1139051" y="16306"/>
                  </a:cubicBezTo>
                  <a:lnTo>
                    <a:pt x="1139051" y="122900"/>
                  </a:lnTo>
                  <a:cubicBezTo>
                    <a:pt x="1139051" y="127225"/>
                    <a:pt x="1137333" y="131372"/>
                    <a:pt x="1134275" y="134430"/>
                  </a:cubicBezTo>
                  <a:cubicBezTo>
                    <a:pt x="1131217" y="137488"/>
                    <a:pt x="1127070" y="139206"/>
                    <a:pt x="1122745" y="139206"/>
                  </a:cubicBezTo>
                  <a:lnTo>
                    <a:pt x="16306" y="139206"/>
                  </a:lnTo>
                  <a:cubicBezTo>
                    <a:pt x="11981" y="139206"/>
                    <a:pt x="7834" y="137488"/>
                    <a:pt x="4776" y="134430"/>
                  </a:cubicBezTo>
                  <a:cubicBezTo>
                    <a:pt x="1718" y="131372"/>
                    <a:pt x="0" y="127225"/>
                    <a:pt x="0" y="122900"/>
                  </a:cubicBezTo>
                  <a:lnTo>
                    <a:pt x="0" y="16306"/>
                  </a:lnTo>
                  <a:cubicBezTo>
                    <a:pt x="0" y="11981"/>
                    <a:pt x="1718" y="7834"/>
                    <a:pt x="4776" y="4776"/>
                  </a:cubicBezTo>
                  <a:cubicBezTo>
                    <a:pt x="7834" y="1718"/>
                    <a:pt x="11981" y="0"/>
                    <a:pt x="16306" y="0"/>
                  </a:cubicBezTo>
                  <a:close/>
                </a:path>
              </a:pathLst>
            </a:custGeom>
            <a:solidFill>
              <a:srgbClr val="FFFFFF"/>
            </a:solidFill>
            <a:ln w="19050" cap="sq">
              <a:solidFill>
                <a:srgbClr val="000000"/>
              </a:solidFill>
              <a:prstDash val="solid"/>
              <a:miter/>
            </a:ln>
          </p:spPr>
        </p:sp>
        <p:sp>
          <p:nvSpPr>
            <p:cNvPr name="TextBox 24" id="24"/>
            <p:cNvSpPr txBox="true"/>
            <p:nvPr/>
          </p:nvSpPr>
          <p:spPr>
            <a:xfrm>
              <a:off x="0" y="-38100"/>
              <a:ext cx="1139051" cy="177306"/>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9932178" y="3688565"/>
            <a:ext cx="5515951" cy="466965"/>
          </a:xfrm>
          <a:prstGeom prst="rect">
            <a:avLst/>
          </a:prstGeom>
        </p:spPr>
        <p:txBody>
          <a:bodyPr anchor="t" rtlCol="false" tIns="0" lIns="0" bIns="0" rIns="0">
            <a:spAutoFit/>
          </a:bodyPr>
          <a:lstStyle/>
          <a:p>
            <a:pPr algn="l">
              <a:lnSpc>
                <a:spcPts val="3680"/>
              </a:lnSpc>
            </a:pPr>
            <a:r>
              <a:rPr lang="en-US" sz="3145">
                <a:solidFill>
                  <a:srgbClr val="000000"/>
                </a:solidFill>
                <a:latin typeface="DM Sans"/>
                <a:ea typeface="DM Sans"/>
                <a:cs typeface="DM Sans"/>
                <a:sym typeface="DM Sans"/>
              </a:rPr>
              <a:t>Penjelasan Query</a:t>
            </a:r>
          </a:p>
        </p:txBody>
      </p:sp>
      <p:sp>
        <p:nvSpPr>
          <p:cNvPr name="TextBox 26" id="26"/>
          <p:cNvSpPr txBox="true"/>
          <p:nvPr/>
        </p:nvSpPr>
        <p:spPr>
          <a:xfrm rot="0">
            <a:off x="9622374" y="4450272"/>
            <a:ext cx="7755915" cy="3169920"/>
          </a:xfrm>
          <a:prstGeom prst="rect">
            <a:avLst/>
          </a:prstGeom>
        </p:spPr>
        <p:txBody>
          <a:bodyPr anchor="t" rtlCol="false" tIns="0" lIns="0" bIns="0" rIns="0">
            <a:spAutoFit/>
          </a:bodyPr>
          <a:lstStyle/>
          <a:p>
            <a:pPr algn="l">
              <a:lnSpc>
                <a:spcPts val="2835"/>
              </a:lnSpc>
            </a:pPr>
            <a:r>
              <a:rPr lang="en-US" sz="2100" spc="126" b="true">
                <a:solidFill>
                  <a:srgbClr val="000000"/>
                </a:solidFill>
                <a:latin typeface="DM Sans Bold"/>
                <a:ea typeface="DM Sans Bold"/>
                <a:cs typeface="DM Sans Bold"/>
                <a:sym typeface="DM Sans Bold"/>
              </a:rPr>
              <a:t>Klausa Where</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where extract(year from order_date) = 2022 and is_valid = 1: </a:t>
            </a:r>
            <a:r>
              <a:rPr lang="en-US" sz="2100" spc="126">
                <a:solidFill>
                  <a:srgbClr val="000000"/>
                </a:solidFill>
                <a:latin typeface="DM Sans"/>
                <a:ea typeface="DM Sans"/>
                <a:cs typeface="DM Sans"/>
                <a:sym typeface="DM Sans"/>
              </a:rPr>
              <a:t>Memastikan hanya data transaksi pada tahun 2022 yang diambil</a:t>
            </a:r>
          </a:p>
          <a:p>
            <a:pPr algn="l">
              <a:lnSpc>
                <a:spcPts val="2835"/>
              </a:lnSpc>
            </a:pPr>
            <a:r>
              <a:rPr lang="en-US" sz="2100" spc="126" b="true">
                <a:solidFill>
                  <a:srgbClr val="000000"/>
                </a:solidFill>
                <a:latin typeface="DM Sans Bold"/>
                <a:ea typeface="DM Sans Bold"/>
                <a:cs typeface="DM Sans Bold"/>
                <a:sym typeface="DM Sans Bold"/>
              </a:rPr>
              <a:t>Fungsi Group By dan Filter:</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group by 1</a:t>
            </a:r>
            <a:r>
              <a:rPr lang="en-US" sz="2100" spc="126">
                <a:solidFill>
                  <a:srgbClr val="000000"/>
                </a:solidFill>
                <a:latin typeface="DM Sans"/>
                <a:ea typeface="DM Sans"/>
                <a:cs typeface="DM Sans"/>
                <a:sym typeface="DM Sans"/>
              </a:rPr>
              <a:t>: Mengelompokkan hasil berdasarkan bulan yang diambil dari kolom order_date</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order by 2 desc: </a:t>
            </a:r>
            <a:r>
              <a:rPr lang="en-US" sz="2100" spc="126">
                <a:solidFill>
                  <a:srgbClr val="000000"/>
                </a:solidFill>
                <a:latin typeface="DM Sans"/>
                <a:ea typeface="DM Sans"/>
                <a:cs typeface="DM Sans"/>
                <a:sym typeface="DM Sans"/>
              </a:rPr>
              <a:t>Mengurutkan hasil berdasarkan nilai transaksi terbesar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338764" y="9253844"/>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3030060" y="9717003"/>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825866" y="3922500"/>
            <a:ext cx="6034150" cy="5316575"/>
          </a:xfrm>
          <a:custGeom>
            <a:avLst/>
            <a:gdLst/>
            <a:ahLst/>
            <a:cxnLst/>
            <a:rect r="r" b="b" t="t" l="l"/>
            <a:pathLst>
              <a:path h="5316575" w="6034150">
                <a:moveTo>
                  <a:pt x="0" y="0"/>
                </a:moveTo>
                <a:lnTo>
                  <a:pt x="6034150" y="0"/>
                </a:lnTo>
                <a:lnTo>
                  <a:pt x="6034150" y="5316575"/>
                </a:lnTo>
                <a:lnTo>
                  <a:pt x="0" y="5316575"/>
                </a:lnTo>
                <a:lnTo>
                  <a:pt x="0" y="0"/>
                </a:lnTo>
                <a:close/>
              </a:path>
            </a:pathLst>
          </a:custGeom>
          <a:blipFill>
            <a:blip r:embed="rId15"/>
            <a:stretch>
              <a:fillRect l="0" t="0" r="0" b="0"/>
            </a:stretch>
          </a:blipFill>
        </p:spPr>
      </p:sp>
      <p:sp>
        <p:nvSpPr>
          <p:cNvPr name="TextBox 11" id="11"/>
          <p:cNvSpPr txBox="true"/>
          <p:nvPr/>
        </p:nvSpPr>
        <p:spPr>
          <a:xfrm rot="0">
            <a:off x="1212040" y="1057059"/>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2" id="12"/>
          <p:cNvSpPr txBox="true"/>
          <p:nvPr/>
        </p:nvSpPr>
        <p:spPr>
          <a:xfrm rot="0">
            <a:off x="1212040" y="207267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04</a:t>
            </a:r>
          </a:p>
        </p:txBody>
      </p:sp>
      <p:sp>
        <p:nvSpPr>
          <p:cNvPr name="TextBox 13" id="13"/>
          <p:cNvSpPr txBox="true"/>
          <p:nvPr/>
        </p:nvSpPr>
        <p:spPr>
          <a:xfrm rot="0">
            <a:off x="2790993" y="1996478"/>
            <a:ext cx="2132411"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Insight</a:t>
            </a:r>
          </a:p>
        </p:txBody>
      </p:sp>
      <p:sp>
        <p:nvSpPr>
          <p:cNvPr name="TextBox 14" id="14"/>
          <p:cNvSpPr txBox="true"/>
          <p:nvPr/>
        </p:nvSpPr>
        <p:spPr>
          <a:xfrm rot="0">
            <a:off x="5089359" y="2045377"/>
            <a:ext cx="12417067" cy="824865"/>
          </a:xfrm>
          <a:prstGeom prst="rect">
            <a:avLst/>
          </a:prstGeom>
        </p:spPr>
        <p:txBody>
          <a:bodyPr anchor="t" rtlCol="false" tIns="0" lIns="0" bIns="0" rIns="0">
            <a:spAutoFit/>
          </a:bodyPr>
          <a:lstStyle/>
          <a:p>
            <a:pPr algn="just">
              <a:lnSpc>
                <a:spcPts val="3359"/>
              </a:lnSpc>
            </a:pPr>
            <a:r>
              <a:rPr lang="en-US" sz="2400">
                <a:solidFill>
                  <a:srgbClr val="000000"/>
                </a:solidFill>
                <a:latin typeface="DM Sans"/>
                <a:ea typeface="DM Sans"/>
                <a:cs typeface="DM Sans"/>
                <a:sym typeface="DM Sans"/>
              </a:rPr>
              <a:t>Metode pembayaran yang paling sering digunakan oleh konsumen selama</a:t>
            </a:r>
          </a:p>
          <a:p>
            <a:pPr algn="just">
              <a:lnSpc>
                <a:spcPts val="3359"/>
              </a:lnSpc>
            </a:pPr>
            <a:r>
              <a:rPr lang="en-US" sz="2400">
                <a:solidFill>
                  <a:srgbClr val="000000"/>
                </a:solidFill>
                <a:latin typeface="DM Sans"/>
                <a:ea typeface="DM Sans"/>
                <a:cs typeface="DM Sans"/>
                <a:sym typeface="DM Sans"/>
              </a:rPr>
              <a:t>tahun 2022 adalah COD, Payaxis, Customer Credit, Easypay ,dan Jazzwallet. </a:t>
            </a:r>
          </a:p>
        </p:txBody>
      </p:sp>
      <p:sp>
        <p:nvSpPr>
          <p:cNvPr name="TextBox 15" id="15"/>
          <p:cNvSpPr txBox="true"/>
          <p:nvPr/>
        </p:nvSpPr>
        <p:spPr>
          <a:xfrm rot="0">
            <a:off x="6860016" y="3008672"/>
            <a:ext cx="6156774"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Analisis Lanjutan</a:t>
            </a:r>
          </a:p>
        </p:txBody>
      </p:sp>
      <p:sp>
        <p:nvSpPr>
          <p:cNvPr name="TextBox 16" id="16"/>
          <p:cNvSpPr txBox="true"/>
          <p:nvPr/>
        </p:nvSpPr>
        <p:spPr>
          <a:xfrm rot="0">
            <a:off x="6860016" y="3884400"/>
            <a:ext cx="9975530" cy="5726430"/>
          </a:xfrm>
          <a:prstGeom prst="rect">
            <a:avLst/>
          </a:prstGeom>
        </p:spPr>
        <p:txBody>
          <a:bodyPr anchor="t" rtlCol="false" tIns="0" lIns="0" bIns="0" rIns="0">
            <a:spAutoFit/>
          </a:bodyPr>
          <a:lstStyle/>
          <a:p>
            <a:pPr algn="just" marL="518160" indent="-259080" lvl="1">
              <a:lnSpc>
                <a:spcPts val="3240"/>
              </a:lnSpc>
              <a:buFont typeface="Arial"/>
              <a:buChar char="•"/>
            </a:pPr>
            <a:r>
              <a:rPr lang="en-US" sz="2400" spc="38">
                <a:solidFill>
                  <a:srgbClr val="000000"/>
                </a:solidFill>
                <a:latin typeface="DM Sans"/>
                <a:ea typeface="DM Sans"/>
                <a:cs typeface="DM Sans"/>
                <a:sym typeface="DM Sans"/>
              </a:rPr>
              <a:t>Penting untuk mengevaluasi pengalaman pengguna pada metode pembayaran non-tunai seperti Payaxis, Customer Credit, Easypay, dan Jazzwallet. Dengan mengumpulkan umpan balik konsumen tentang kenyamanan, kecepatan transaksi, dan tingkat kepuasan, perusahaan bisa mendapatkan ide untuk meningkatkan penggunaan metode tersebut. </a:t>
            </a:r>
          </a:p>
          <a:p>
            <a:pPr algn="just" marL="518160" indent="-259080" lvl="1">
              <a:lnSpc>
                <a:spcPts val="3240"/>
              </a:lnSpc>
              <a:buFont typeface="Arial"/>
              <a:buChar char="•"/>
            </a:pPr>
            <a:r>
              <a:rPr lang="en-US" sz="2400" spc="38">
                <a:solidFill>
                  <a:srgbClr val="000000"/>
                </a:solidFill>
                <a:latin typeface="DM Sans"/>
                <a:ea typeface="DM Sans"/>
                <a:cs typeface="DM Sans"/>
                <a:sym typeface="DM Sans"/>
              </a:rPr>
              <a:t>Di sisi lain, perlu juga memahami mengapa banyak konsumen masih lebih memilih metode pembayaran COD. Apakah karena lebih praktis, lebih dipercaya, atau ada alasan lain? Mengetahui penyebab ini bisa membantu merancang strategi yang tepat untuk menjaga popularitas COD sekaligus mendorong lebih banyak orang menggunakan metode pembayaran non-tunai. Hal ini juga membuka peluang untuk memperbaiki promosi dan memberikan edukasi agar metode non-tunai lebih diminati.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2123930" y="2052171"/>
            <a:ext cx="4295927" cy="760104"/>
            <a:chOff x="0" y="0"/>
            <a:chExt cx="1438097" cy="254451"/>
          </a:xfrm>
        </p:grpSpPr>
        <p:sp>
          <p:nvSpPr>
            <p:cNvPr name="Freeform 4" id="4"/>
            <p:cNvSpPr/>
            <p:nvPr/>
          </p:nvSpPr>
          <p:spPr>
            <a:xfrm flipH="false" flipV="false" rot="0">
              <a:off x="0" y="0"/>
              <a:ext cx="1438097" cy="254451"/>
            </a:xfrm>
            <a:custGeom>
              <a:avLst/>
              <a:gdLst/>
              <a:ahLst/>
              <a:cxnLst/>
              <a:rect r="r" b="b" t="t" l="l"/>
              <a:pathLst>
                <a:path h="254451" w="1438097">
                  <a:moveTo>
                    <a:pt x="27032" y="0"/>
                  </a:moveTo>
                  <a:lnTo>
                    <a:pt x="1411064" y="0"/>
                  </a:lnTo>
                  <a:cubicBezTo>
                    <a:pt x="1425994" y="0"/>
                    <a:pt x="1438097" y="12103"/>
                    <a:pt x="1438097" y="27032"/>
                  </a:cubicBezTo>
                  <a:lnTo>
                    <a:pt x="1438097" y="227419"/>
                  </a:lnTo>
                  <a:cubicBezTo>
                    <a:pt x="1438097" y="242348"/>
                    <a:pt x="1425994" y="254451"/>
                    <a:pt x="1411064" y="254451"/>
                  </a:cubicBezTo>
                  <a:lnTo>
                    <a:pt x="27032" y="254451"/>
                  </a:lnTo>
                  <a:cubicBezTo>
                    <a:pt x="12103" y="254451"/>
                    <a:pt x="0" y="242348"/>
                    <a:pt x="0" y="227419"/>
                  </a:cubicBezTo>
                  <a:lnTo>
                    <a:pt x="0" y="27032"/>
                  </a:lnTo>
                  <a:cubicBezTo>
                    <a:pt x="0" y="12103"/>
                    <a:pt x="12103" y="0"/>
                    <a:pt x="27032" y="0"/>
                  </a:cubicBezTo>
                  <a:close/>
                </a:path>
              </a:pathLst>
            </a:custGeom>
            <a:solidFill>
              <a:srgbClr val="8AB7E2"/>
            </a:solidFill>
          </p:spPr>
        </p:sp>
        <p:sp>
          <p:nvSpPr>
            <p:cNvPr name="TextBox 5" id="5"/>
            <p:cNvSpPr txBox="true"/>
            <p:nvPr/>
          </p:nvSpPr>
          <p:spPr>
            <a:xfrm>
              <a:off x="0" y="85725"/>
              <a:ext cx="1438097" cy="168726"/>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8" id="8"/>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0" id="10"/>
          <p:cNvSpPr txBox="true"/>
          <p:nvPr/>
        </p:nvSpPr>
        <p:spPr>
          <a:xfrm rot="0">
            <a:off x="2309112" y="2134091"/>
            <a:ext cx="3546316"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Amos Christ Kevin</a:t>
            </a:r>
          </a:p>
        </p:txBody>
      </p:sp>
      <p:grpSp>
        <p:nvGrpSpPr>
          <p:cNvPr name="Group 11" id="11"/>
          <p:cNvGrpSpPr/>
          <p:nvPr/>
        </p:nvGrpSpPr>
        <p:grpSpPr>
          <a:xfrm rot="0">
            <a:off x="2119489" y="3131370"/>
            <a:ext cx="6556589" cy="760104"/>
            <a:chOff x="0" y="0"/>
            <a:chExt cx="2194872" cy="254451"/>
          </a:xfrm>
        </p:grpSpPr>
        <p:sp>
          <p:nvSpPr>
            <p:cNvPr name="Freeform 12" id="12"/>
            <p:cNvSpPr/>
            <p:nvPr/>
          </p:nvSpPr>
          <p:spPr>
            <a:xfrm flipH="false" flipV="false" rot="0">
              <a:off x="0" y="0"/>
              <a:ext cx="2194872" cy="254451"/>
            </a:xfrm>
            <a:custGeom>
              <a:avLst/>
              <a:gdLst/>
              <a:ahLst/>
              <a:cxnLst/>
              <a:rect r="r" b="b" t="t" l="l"/>
              <a:pathLst>
                <a:path h="254451" w="2194872">
                  <a:moveTo>
                    <a:pt x="17712" y="0"/>
                  </a:moveTo>
                  <a:lnTo>
                    <a:pt x="2177160" y="0"/>
                  </a:lnTo>
                  <a:cubicBezTo>
                    <a:pt x="2186942" y="0"/>
                    <a:pt x="2194872" y="7930"/>
                    <a:pt x="2194872" y="17712"/>
                  </a:cubicBezTo>
                  <a:lnTo>
                    <a:pt x="2194872" y="236739"/>
                  </a:lnTo>
                  <a:cubicBezTo>
                    <a:pt x="2194872" y="246521"/>
                    <a:pt x="2186942" y="254451"/>
                    <a:pt x="2177160" y="254451"/>
                  </a:cubicBezTo>
                  <a:lnTo>
                    <a:pt x="17712" y="254451"/>
                  </a:lnTo>
                  <a:cubicBezTo>
                    <a:pt x="13014" y="254451"/>
                    <a:pt x="8509" y="252585"/>
                    <a:pt x="5188" y="249264"/>
                  </a:cubicBezTo>
                  <a:cubicBezTo>
                    <a:pt x="1866" y="245942"/>
                    <a:pt x="0" y="241437"/>
                    <a:pt x="0" y="236739"/>
                  </a:cubicBezTo>
                  <a:lnTo>
                    <a:pt x="0" y="17712"/>
                  </a:lnTo>
                  <a:cubicBezTo>
                    <a:pt x="0" y="13014"/>
                    <a:pt x="1866" y="8509"/>
                    <a:pt x="5188" y="5188"/>
                  </a:cubicBezTo>
                  <a:cubicBezTo>
                    <a:pt x="8509" y="1866"/>
                    <a:pt x="13014" y="0"/>
                    <a:pt x="17712" y="0"/>
                  </a:cubicBezTo>
                  <a:close/>
                </a:path>
              </a:pathLst>
            </a:custGeom>
            <a:solidFill>
              <a:srgbClr val="8AB7E2"/>
            </a:solidFill>
          </p:spPr>
        </p:sp>
        <p:sp>
          <p:nvSpPr>
            <p:cNvPr name="TextBox 13" id="13"/>
            <p:cNvSpPr txBox="true"/>
            <p:nvPr/>
          </p:nvSpPr>
          <p:spPr>
            <a:xfrm>
              <a:off x="0" y="85725"/>
              <a:ext cx="2194872" cy="168726"/>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2309112" y="3213290"/>
            <a:ext cx="6177342"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Dani Harsalisman Febrian Putra</a:t>
            </a:r>
          </a:p>
        </p:txBody>
      </p:sp>
      <p:grpSp>
        <p:nvGrpSpPr>
          <p:cNvPr name="Group 15" id="15"/>
          <p:cNvGrpSpPr/>
          <p:nvPr/>
        </p:nvGrpSpPr>
        <p:grpSpPr>
          <a:xfrm rot="0">
            <a:off x="2123930" y="4205800"/>
            <a:ext cx="2643987" cy="760104"/>
            <a:chOff x="0" y="0"/>
            <a:chExt cx="885096" cy="254451"/>
          </a:xfrm>
        </p:grpSpPr>
        <p:sp>
          <p:nvSpPr>
            <p:cNvPr name="Freeform 16" id="16"/>
            <p:cNvSpPr/>
            <p:nvPr/>
          </p:nvSpPr>
          <p:spPr>
            <a:xfrm flipH="false" flipV="false" rot="0">
              <a:off x="0" y="0"/>
              <a:ext cx="885096" cy="254451"/>
            </a:xfrm>
            <a:custGeom>
              <a:avLst/>
              <a:gdLst/>
              <a:ahLst/>
              <a:cxnLst/>
              <a:rect r="r" b="b" t="t" l="l"/>
              <a:pathLst>
                <a:path h="254451" w="885096">
                  <a:moveTo>
                    <a:pt x="43922" y="0"/>
                  </a:moveTo>
                  <a:lnTo>
                    <a:pt x="841175" y="0"/>
                  </a:lnTo>
                  <a:cubicBezTo>
                    <a:pt x="865432" y="0"/>
                    <a:pt x="885096" y="19664"/>
                    <a:pt x="885096" y="43922"/>
                  </a:cubicBezTo>
                  <a:lnTo>
                    <a:pt x="885096" y="210529"/>
                  </a:lnTo>
                  <a:cubicBezTo>
                    <a:pt x="885096" y="234787"/>
                    <a:pt x="865432" y="254451"/>
                    <a:pt x="841175" y="254451"/>
                  </a:cubicBezTo>
                  <a:lnTo>
                    <a:pt x="43922" y="254451"/>
                  </a:lnTo>
                  <a:cubicBezTo>
                    <a:pt x="19664" y="254451"/>
                    <a:pt x="0" y="234787"/>
                    <a:pt x="0" y="210529"/>
                  </a:cubicBezTo>
                  <a:lnTo>
                    <a:pt x="0" y="43922"/>
                  </a:lnTo>
                  <a:cubicBezTo>
                    <a:pt x="0" y="19664"/>
                    <a:pt x="19664" y="0"/>
                    <a:pt x="43922" y="0"/>
                  </a:cubicBezTo>
                  <a:close/>
                </a:path>
              </a:pathLst>
            </a:custGeom>
            <a:solidFill>
              <a:srgbClr val="8AB7E2"/>
            </a:solidFill>
          </p:spPr>
        </p:sp>
        <p:sp>
          <p:nvSpPr>
            <p:cNvPr name="TextBox 17" id="17"/>
            <p:cNvSpPr txBox="true"/>
            <p:nvPr/>
          </p:nvSpPr>
          <p:spPr>
            <a:xfrm>
              <a:off x="0" y="85725"/>
              <a:ext cx="885096" cy="168726"/>
            </a:xfrm>
            <a:prstGeom prst="rect">
              <a:avLst/>
            </a:prstGeom>
          </p:spPr>
          <p:txBody>
            <a:bodyPr anchor="ctr" rtlCol="false" tIns="50800" lIns="50800" bIns="50800" rIns="50800"/>
            <a:lstStyle/>
            <a:p>
              <a:pPr algn="ctr">
                <a:lnSpc>
                  <a:spcPts val="1925"/>
                </a:lnSpc>
              </a:pPr>
            </a:p>
          </p:txBody>
        </p:sp>
      </p:grpSp>
      <p:sp>
        <p:nvSpPr>
          <p:cNvPr name="TextBox 18" id="18"/>
          <p:cNvSpPr txBox="true"/>
          <p:nvPr/>
        </p:nvSpPr>
        <p:spPr>
          <a:xfrm rot="0">
            <a:off x="2309112" y="4291525"/>
            <a:ext cx="2458805"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Irfan Rasyid</a:t>
            </a:r>
          </a:p>
        </p:txBody>
      </p:sp>
      <p:grpSp>
        <p:nvGrpSpPr>
          <p:cNvPr name="Group 19" id="19"/>
          <p:cNvGrpSpPr/>
          <p:nvPr/>
        </p:nvGrpSpPr>
        <p:grpSpPr>
          <a:xfrm rot="0">
            <a:off x="2123930" y="5282614"/>
            <a:ext cx="5532921" cy="760104"/>
            <a:chOff x="0" y="0"/>
            <a:chExt cx="1852191" cy="254451"/>
          </a:xfrm>
        </p:grpSpPr>
        <p:sp>
          <p:nvSpPr>
            <p:cNvPr name="Freeform 20" id="20"/>
            <p:cNvSpPr/>
            <p:nvPr/>
          </p:nvSpPr>
          <p:spPr>
            <a:xfrm flipH="false" flipV="false" rot="0">
              <a:off x="0" y="0"/>
              <a:ext cx="1852191" cy="254451"/>
            </a:xfrm>
            <a:custGeom>
              <a:avLst/>
              <a:gdLst/>
              <a:ahLst/>
              <a:cxnLst/>
              <a:rect r="r" b="b" t="t" l="l"/>
              <a:pathLst>
                <a:path h="254451" w="1852191">
                  <a:moveTo>
                    <a:pt x="20989" y="0"/>
                  </a:moveTo>
                  <a:lnTo>
                    <a:pt x="1831202" y="0"/>
                  </a:lnTo>
                  <a:cubicBezTo>
                    <a:pt x="1836769" y="0"/>
                    <a:pt x="1842107" y="2211"/>
                    <a:pt x="1846043" y="6147"/>
                  </a:cubicBezTo>
                  <a:cubicBezTo>
                    <a:pt x="1849980" y="10084"/>
                    <a:pt x="1852191" y="15422"/>
                    <a:pt x="1852191" y="20989"/>
                  </a:cubicBezTo>
                  <a:lnTo>
                    <a:pt x="1852191" y="233463"/>
                  </a:lnTo>
                  <a:cubicBezTo>
                    <a:pt x="1852191" y="239029"/>
                    <a:pt x="1849980" y="244368"/>
                    <a:pt x="1846043" y="248304"/>
                  </a:cubicBezTo>
                  <a:cubicBezTo>
                    <a:pt x="1842107" y="252240"/>
                    <a:pt x="1836769" y="254451"/>
                    <a:pt x="1831202" y="254451"/>
                  </a:cubicBezTo>
                  <a:lnTo>
                    <a:pt x="20989" y="254451"/>
                  </a:lnTo>
                  <a:cubicBezTo>
                    <a:pt x="15422" y="254451"/>
                    <a:pt x="10084" y="252240"/>
                    <a:pt x="6147" y="248304"/>
                  </a:cubicBezTo>
                  <a:cubicBezTo>
                    <a:pt x="2211" y="244368"/>
                    <a:pt x="0" y="239029"/>
                    <a:pt x="0" y="233463"/>
                  </a:cubicBezTo>
                  <a:lnTo>
                    <a:pt x="0" y="20989"/>
                  </a:lnTo>
                  <a:cubicBezTo>
                    <a:pt x="0" y="15422"/>
                    <a:pt x="2211" y="10084"/>
                    <a:pt x="6147" y="6147"/>
                  </a:cubicBezTo>
                  <a:cubicBezTo>
                    <a:pt x="10084" y="2211"/>
                    <a:pt x="15422" y="0"/>
                    <a:pt x="20989" y="0"/>
                  </a:cubicBezTo>
                  <a:close/>
                </a:path>
              </a:pathLst>
            </a:custGeom>
            <a:solidFill>
              <a:srgbClr val="8AB7E2"/>
            </a:solidFill>
          </p:spPr>
        </p:sp>
        <p:sp>
          <p:nvSpPr>
            <p:cNvPr name="TextBox 21" id="21"/>
            <p:cNvSpPr txBox="true"/>
            <p:nvPr/>
          </p:nvSpPr>
          <p:spPr>
            <a:xfrm>
              <a:off x="0" y="85725"/>
              <a:ext cx="1852191" cy="168726"/>
            </a:xfrm>
            <a:prstGeom prst="rect">
              <a:avLst/>
            </a:prstGeom>
          </p:spPr>
          <p:txBody>
            <a:bodyPr anchor="ctr" rtlCol="false" tIns="50800" lIns="50800" bIns="50800" rIns="50800"/>
            <a:lstStyle/>
            <a:p>
              <a:pPr algn="ctr">
                <a:lnSpc>
                  <a:spcPts val="1925"/>
                </a:lnSpc>
              </a:pPr>
            </a:p>
          </p:txBody>
        </p:sp>
      </p:grpSp>
      <p:sp>
        <p:nvSpPr>
          <p:cNvPr name="TextBox 22" id="22"/>
          <p:cNvSpPr txBox="true"/>
          <p:nvPr/>
        </p:nvSpPr>
        <p:spPr>
          <a:xfrm rot="0">
            <a:off x="2309112" y="5363114"/>
            <a:ext cx="5347739"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Muhamad Fatih Praga Ilhaq</a:t>
            </a:r>
          </a:p>
        </p:txBody>
      </p:sp>
      <p:grpSp>
        <p:nvGrpSpPr>
          <p:cNvPr name="Group 23" id="23"/>
          <p:cNvGrpSpPr/>
          <p:nvPr/>
        </p:nvGrpSpPr>
        <p:grpSpPr>
          <a:xfrm rot="0">
            <a:off x="2123930" y="6359429"/>
            <a:ext cx="4300368" cy="752586"/>
            <a:chOff x="0" y="0"/>
            <a:chExt cx="1439584" cy="251934"/>
          </a:xfrm>
        </p:grpSpPr>
        <p:sp>
          <p:nvSpPr>
            <p:cNvPr name="Freeform 24" id="24"/>
            <p:cNvSpPr/>
            <p:nvPr/>
          </p:nvSpPr>
          <p:spPr>
            <a:xfrm flipH="false" flipV="false" rot="0">
              <a:off x="0" y="0"/>
              <a:ext cx="1439584" cy="251934"/>
            </a:xfrm>
            <a:custGeom>
              <a:avLst/>
              <a:gdLst/>
              <a:ahLst/>
              <a:cxnLst/>
              <a:rect r="r" b="b" t="t" l="l"/>
              <a:pathLst>
                <a:path h="251934" w="1439584">
                  <a:moveTo>
                    <a:pt x="27004" y="0"/>
                  </a:moveTo>
                  <a:lnTo>
                    <a:pt x="1412579" y="0"/>
                  </a:lnTo>
                  <a:cubicBezTo>
                    <a:pt x="1419741" y="0"/>
                    <a:pt x="1426610" y="2845"/>
                    <a:pt x="1431674" y="7909"/>
                  </a:cubicBezTo>
                  <a:cubicBezTo>
                    <a:pt x="1436739" y="12974"/>
                    <a:pt x="1439584" y="19842"/>
                    <a:pt x="1439584" y="27004"/>
                  </a:cubicBezTo>
                  <a:lnTo>
                    <a:pt x="1439584" y="224930"/>
                  </a:lnTo>
                  <a:cubicBezTo>
                    <a:pt x="1439584" y="232092"/>
                    <a:pt x="1436739" y="238960"/>
                    <a:pt x="1431674" y="244025"/>
                  </a:cubicBezTo>
                  <a:cubicBezTo>
                    <a:pt x="1426610" y="249089"/>
                    <a:pt x="1419741" y="251934"/>
                    <a:pt x="1412579" y="251934"/>
                  </a:cubicBezTo>
                  <a:lnTo>
                    <a:pt x="27004" y="251934"/>
                  </a:lnTo>
                  <a:cubicBezTo>
                    <a:pt x="19842" y="251934"/>
                    <a:pt x="12974" y="249089"/>
                    <a:pt x="7909" y="244025"/>
                  </a:cubicBezTo>
                  <a:cubicBezTo>
                    <a:pt x="2845" y="238960"/>
                    <a:pt x="0" y="232092"/>
                    <a:pt x="0" y="224930"/>
                  </a:cubicBezTo>
                  <a:lnTo>
                    <a:pt x="0" y="27004"/>
                  </a:lnTo>
                  <a:cubicBezTo>
                    <a:pt x="0" y="19842"/>
                    <a:pt x="2845" y="12974"/>
                    <a:pt x="7909" y="7909"/>
                  </a:cubicBezTo>
                  <a:cubicBezTo>
                    <a:pt x="12974" y="2845"/>
                    <a:pt x="19842" y="0"/>
                    <a:pt x="27004" y="0"/>
                  </a:cubicBezTo>
                  <a:close/>
                </a:path>
              </a:pathLst>
            </a:custGeom>
            <a:solidFill>
              <a:srgbClr val="8AB7E2"/>
            </a:solidFill>
          </p:spPr>
        </p:sp>
        <p:sp>
          <p:nvSpPr>
            <p:cNvPr name="TextBox 25" id="25"/>
            <p:cNvSpPr txBox="true"/>
            <p:nvPr/>
          </p:nvSpPr>
          <p:spPr>
            <a:xfrm>
              <a:off x="0" y="85725"/>
              <a:ext cx="1439584" cy="166209"/>
            </a:xfrm>
            <a:prstGeom prst="rect">
              <a:avLst/>
            </a:prstGeom>
          </p:spPr>
          <p:txBody>
            <a:bodyPr anchor="ctr" rtlCol="false" tIns="50800" lIns="50800" bIns="50800" rIns="50800"/>
            <a:lstStyle/>
            <a:p>
              <a:pPr algn="ctr">
                <a:lnSpc>
                  <a:spcPts val="1925"/>
                </a:lnSpc>
              </a:pPr>
            </a:p>
          </p:txBody>
        </p:sp>
      </p:grpSp>
      <p:sp>
        <p:nvSpPr>
          <p:cNvPr name="TextBox 26" id="26"/>
          <p:cNvSpPr txBox="true"/>
          <p:nvPr/>
        </p:nvSpPr>
        <p:spPr>
          <a:xfrm rot="0">
            <a:off x="2309112" y="6433244"/>
            <a:ext cx="4115186"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Reza Muhamad Ricky</a:t>
            </a:r>
          </a:p>
        </p:txBody>
      </p:sp>
      <p:grpSp>
        <p:nvGrpSpPr>
          <p:cNvPr name="Group 27" id="27"/>
          <p:cNvGrpSpPr/>
          <p:nvPr/>
        </p:nvGrpSpPr>
        <p:grpSpPr>
          <a:xfrm rot="0">
            <a:off x="2123930" y="7433858"/>
            <a:ext cx="4513695" cy="760104"/>
            <a:chOff x="0" y="0"/>
            <a:chExt cx="1510996" cy="254451"/>
          </a:xfrm>
        </p:grpSpPr>
        <p:sp>
          <p:nvSpPr>
            <p:cNvPr name="Freeform 28" id="28"/>
            <p:cNvSpPr/>
            <p:nvPr/>
          </p:nvSpPr>
          <p:spPr>
            <a:xfrm flipH="false" flipV="false" rot="0">
              <a:off x="0" y="0"/>
              <a:ext cx="1510996" cy="254451"/>
            </a:xfrm>
            <a:custGeom>
              <a:avLst/>
              <a:gdLst/>
              <a:ahLst/>
              <a:cxnLst/>
              <a:rect r="r" b="b" t="t" l="l"/>
              <a:pathLst>
                <a:path h="254451" w="1510996">
                  <a:moveTo>
                    <a:pt x="25728" y="0"/>
                  </a:moveTo>
                  <a:lnTo>
                    <a:pt x="1485268" y="0"/>
                  </a:lnTo>
                  <a:cubicBezTo>
                    <a:pt x="1492092" y="0"/>
                    <a:pt x="1498636" y="2711"/>
                    <a:pt x="1503461" y="7536"/>
                  </a:cubicBezTo>
                  <a:cubicBezTo>
                    <a:pt x="1508286" y="12361"/>
                    <a:pt x="1510996" y="18905"/>
                    <a:pt x="1510996" y="25728"/>
                  </a:cubicBezTo>
                  <a:lnTo>
                    <a:pt x="1510996" y="228723"/>
                  </a:lnTo>
                  <a:cubicBezTo>
                    <a:pt x="1510996" y="242932"/>
                    <a:pt x="1499478" y="254451"/>
                    <a:pt x="1485268" y="254451"/>
                  </a:cubicBezTo>
                  <a:lnTo>
                    <a:pt x="25728" y="254451"/>
                  </a:lnTo>
                  <a:cubicBezTo>
                    <a:pt x="11519" y="254451"/>
                    <a:pt x="0" y="242932"/>
                    <a:pt x="0" y="228723"/>
                  </a:cubicBezTo>
                  <a:lnTo>
                    <a:pt x="0" y="25728"/>
                  </a:lnTo>
                  <a:cubicBezTo>
                    <a:pt x="0" y="11519"/>
                    <a:pt x="11519" y="0"/>
                    <a:pt x="25728" y="0"/>
                  </a:cubicBezTo>
                  <a:close/>
                </a:path>
              </a:pathLst>
            </a:custGeom>
            <a:solidFill>
              <a:srgbClr val="8AB7E2"/>
            </a:solidFill>
          </p:spPr>
        </p:sp>
        <p:sp>
          <p:nvSpPr>
            <p:cNvPr name="TextBox 29" id="29"/>
            <p:cNvSpPr txBox="true"/>
            <p:nvPr/>
          </p:nvSpPr>
          <p:spPr>
            <a:xfrm>
              <a:off x="0" y="85725"/>
              <a:ext cx="1510996" cy="168726"/>
            </a:xfrm>
            <a:prstGeom prst="rect">
              <a:avLst/>
            </a:prstGeom>
          </p:spPr>
          <p:txBody>
            <a:bodyPr anchor="ctr" rtlCol="false" tIns="50800" lIns="50800" bIns="50800" rIns="50800"/>
            <a:lstStyle/>
            <a:p>
              <a:pPr algn="ctr">
                <a:lnSpc>
                  <a:spcPts val="1925"/>
                </a:lnSpc>
              </a:pPr>
            </a:p>
          </p:txBody>
        </p:sp>
      </p:grpSp>
      <p:sp>
        <p:nvSpPr>
          <p:cNvPr name="TextBox 30" id="30"/>
          <p:cNvSpPr txBox="true"/>
          <p:nvPr/>
        </p:nvSpPr>
        <p:spPr>
          <a:xfrm rot="0">
            <a:off x="2309112" y="7525957"/>
            <a:ext cx="4328513"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Adinda Aulia Hudianti</a:t>
            </a:r>
          </a:p>
        </p:txBody>
      </p:sp>
      <p:grpSp>
        <p:nvGrpSpPr>
          <p:cNvPr name="Group 31" id="31"/>
          <p:cNvGrpSpPr/>
          <p:nvPr/>
        </p:nvGrpSpPr>
        <p:grpSpPr>
          <a:xfrm rot="0">
            <a:off x="9428224" y="2752986"/>
            <a:ext cx="7360002" cy="760104"/>
            <a:chOff x="0" y="0"/>
            <a:chExt cx="2463821" cy="254451"/>
          </a:xfrm>
        </p:grpSpPr>
        <p:sp>
          <p:nvSpPr>
            <p:cNvPr name="Freeform 32" id="32"/>
            <p:cNvSpPr/>
            <p:nvPr/>
          </p:nvSpPr>
          <p:spPr>
            <a:xfrm flipH="false" flipV="false" rot="0">
              <a:off x="0" y="0"/>
              <a:ext cx="2463821" cy="254451"/>
            </a:xfrm>
            <a:custGeom>
              <a:avLst/>
              <a:gdLst/>
              <a:ahLst/>
              <a:cxnLst/>
              <a:rect r="r" b="b" t="t" l="l"/>
              <a:pathLst>
                <a:path h="254451" w="2463821">
                  <a:moveTo>
                    <a:pt x="15778" y="0"/>
                  </a:moveTo>
                  <a:lnTo>
                    <a:pt x="2448043" y="0"/>
                  </a:lnTo>
                  <a:cubicBezTo>
                    <a:pt x="2452228" y="0"/>
                    <a:pt x="2456241" y="1662"/>
                    <a:pt x="2459200" y="4621"/>
                  </a:cubicBezTo>
                  <a:cubicBezTo>
                    <a:pt x="2462159" y="7580"/>
                    <a:pt x="2463821" y="11594"/>
                    <a:pt x="2463821" y="15778"/>
                  </a:cubicBezTo>
                  <a:lnTo>
                    <a:pt x="2463821" y="238673"/>
                  </a:lnTo>
                  <a:cubicBezTo>
                    <a:pt x="2463821" y="247387"/>
                    <a:pt x="2456757" y="254451"/>
                    <a:pt x="2448043" y="254451"/>
                  </a:cubicBezTo>
                  <a:lnTo>
                    <a:pt x="15778" y="254451"/>
                  </a:lnTo>
                  <a:cubicBezTo>
                    <a:pt x="11594" y="254451"/>
                    <a:pt x="7580" y="252789"/>
                    <a:pt x="4621" y="249830"/>
                  </a:cubicBezTo>
                  <a:cubicBezTo>
                    <a:pt x="1662" y="246871"/>
                    <a:pt x="0" y="242858"/>
                    <a:pt x="0" y="238673"/>
                  </a:cubicBezTo>
                  <a:lnTo>
                    <a:pt x="0" y="15778"/>
                  </a:lnTo>
                  <a:cubicBezTo>
                    <a:pt x="0" y="11594"/>
                    <a:pt x="1662" y="7580"/>
                    <a:pt x="4621" y="4621"/>
                  </a:cubicBezTo>
                  <a:cubicBezTo>
                    <a:pt x="7580" y="1662"/>
                    <a:pt x="11594" y="0"/>
                    <a:pt x="15778" y="0"/>
                  </a:cubicBezTo>
                  <a:close/>
                </a:path>
              </a:pathLst>
            </a:custGeom>
            <a:solidFill>
              <a:srgbClr val="8AB7E2"/>
            </a:solidFill>
          </p:spPr>
        </p:sp>
        <p:sp>
          <p:nvSpPr>
            <p:cNvPr name="TextBox 33" id="33"/>
            <p:cNvSpPr txBox="true"/>
            <p:nvPr/>
          </p:nvSpPr>
          <p:spPr>
            <a:xfrm>
              <a:off x="0" y="85725"/>
              <a:ext cx="2463821" cy="168726"/>
            </a:xfrm>
            <a:prstGeom prst="rect">
              <a:avLst/>
            </a:prstGeom>
          </p:spPr>
          <p:txBody>
            <a:bodyPr anchor="ctr" rtlCol="false" tIns="50800" lIns="50800" bIns="50800" rIns="50800"/>
            <a:lstStyle/>
            <a:p>
              <a:pPr algn="ctr">
                <a:lnSpc>
                  <a:spcPts val="1925"/>
                </a:lnSpc>
              </a:pPr>
            </a:p>
          </p:txBody>
        </p:sp>
      </p:grpSp>
      <p:sp>
        <p:nvSpPr>
          <p:cNvPr name="TextBox 34" id="34"/>
          <p:cNvSpPr txBox="true"/>
          <p:nvPr/>
        </p:nvSpPr>
        <p:spPr>
          <a:xfrm rot="0">
            <a:off x="9615361" y="2834905"/>
            <a:ext cx="7172865"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Dickna Nenden Woro Ramadityawati</a:t>
            </a:r>
          </a:p>
        </p:txBody>
      </p:sp>
      <p:grpSp>
        <p:nvGrpSpPr>
          <p:cNvPr name="Group 35" id="35"/>
          <p:cNvGrpSpPr/>
          <p:nvPr/>
        </p:nvGrpSpPr>
        <p:grpSpPr>
          <a:xfrm rot="0">
            <a:off x="9428224" y="3832185"/>
            <a:ext cx="3472721" cy="760104"/>
            <a:chOff x="0" y="0"/>
            <a:chExt cx="1162522" cy="254451"/>
          </a:xfrm>
        </p:grpSpPr>
        <p:sp>
          <p:nvSpPr>
            <p:cNvPr name="Freeform 36" id="36"/>
            <p:cNvSpPr/>
            <p:nvPr/>
          </p:nvSpPr>
          <p:spPr>
            <a:xfrm flipH="false" flipV="false" rot="0">
              <a:off x="0" y="0"/>
              <a:ext cx="1162522" cy="254451"/>
            </a:xfrm>
            <a:custGeom>
              <a:avLst/>
              <a:gdLst/>
              <a:ahLst/>
              <a:cxnLst/>
              <a:rect r="r" b="b" t="t" l="l"/>
              <a:pathLst>
                <a:path h="254451" w="1162522">
                  <a:moveTo>
                    <a:pt x="33440" y="0"/>
                  </a:moveTo>
                  <a:lnTo>
                    <a:pt x="1129081" y="0"/>
                  </a:lnTo>
                  <a:cubicBezTo>
                    <a:pt x="1137950" y="0"/>
                    <a:pt x="1146456" y="3523"/>
                    <a:pt x="1152727" y="9794"/>
                  </a:cubicBezTo>
                  <a:cubicBezTo>
                    <a:pt x="1158999" y="16066"/>
                    <a:pt x="1162522" y="24571"/>
                    <a:pt x="1162522" y="33440"/>
                  </a:cubicBezTo>
                  <a:lnTo>
                    <a:pt x="1162522" y="221011"/>
                  </a:lnTo>
                  <a:cubicBezTo>
                    <a:pt x="1162522" y="229880"/>
                    <a:pt x="1158999" y="238385"/>
                    <a:pt x="1152727" y="244657"/>
                  </a:cubicBezTo>
                  <a:cubicBezTo>
                    <a:pt x="1146456" y="250928"/>
                    <a:pt x="1137950" y="254451"/>
                    <a:pt x="1129081" y="254451"/>
                  </a:cubicBezTo>
                  <a:lnTo>
                    <a:pt x="33440" y="254451"/>
                  </a:lnTo>
                  <a:cubicBezTo>
                    <a:pt x="24571" y="254451"/>
                    <a:pt x="16066" y="250928"/>
                    <a:pt x="9794" y="244657"/>
                  </a:cubicBezTo>
                  <a:cubicBezTo>
                    <a:pt x="3523" y="238385"/>
                    <a:pt x="0" y="229880"/>
                    <a:pt x="0" y="221011"/>
                  </a:cubicBezTo>
                  <a:lnTo>
                    <a:pt x="0" y="33440"/>
                  </a:lnTo>
                  <a:cubicBezTo>
                    <a:pt x="0" y="24571"/>
                    <a:pt x="3523" y="16066"/>
                    <a:pt x="9794" y="9794"/>
                  </a:cubicBezTo>
                  <a:cubicBezTo>
                    <a:pt x="16066" y="3523"/>
                    <a:pt x="24571" y="0"/>
                    <a:pt x="33440" y="0"/>
                  </a:cubicBezTo>
                  <a:close/>
                </a:path>
              </a:pathLst>
            </a:custGeom>
            <a:solidFill>
              <a:srgbClr val="8AB7E2"/>
            </a:solidFill>
          </p:spPr>
        </p:sp>
        <p:sp>
          <p:nvSpPr>
            <p:cNvPr name="TextBox 37" id="37"/>
            <p:cNvSpPr txBox="true"/>
            <p:nvPr/>
          </p:nvSpPr>
          <p:spPr>
            <a:xfrm>
              <a:off x="0" y="85725"/>
              <a:ext cx="1162522" cy="168726"/>
            </a:xfrm>
            <a:prstGeom prst="rect">
              <a:avLst/>
            </a:prstGeom>
          </p:spPr>
          <p:txBody>
            <a:bodyPr anchor="ctr" rtlCol="false" tIns="50800" lIns="50800" bIns="50800" rIns="50800"/>
            <a:lstStyle/>
            <a:p>
              <a:pPr algn="ctr">
                <a:lnSpc>
                  <a:spcPts val="1925"/>
                </a:lnSpc>
              </a:pPr>
            </a:p>
          </p:txBody>
        </p:sp>
      </p:grpSp>
      <p:sp>
        <p:nvSpPr>
          <p:cNvPr name="TextBox 38" id="38"/>
          <p:cNvSpPr txBox="true"/>
          <p:nvPr/>
        </p:nvSpPr>
        <p:spPr>
          <a:xfrm rot="0">
            <a:off x="9615361" y="3914105"/>
            <a:ext cx="3143366"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Hanif Dwi Satria</a:t>
            </a:r>
          </a:p>
        </p:txBody>
      </p:sp>
      <p:grpSp>
        <p:nvGrpSpPr>
          <p:cNvPr name="Group 39" id="39"/>
          <p:cNvGrpSpPr/>
          <p:nvPr/>
        </p:nvGrpSpPr>
        <p:grpSpPr>
          <a:xfrm rot="0">
            <a:off x="9428224" y="4916140"/>
            <a:ext cx="4088997" cy="760104"/>
            <a:chOff x="0" y="0"/>
            <a:chExt cx="1368825" cy="254451"/>
          </a:xfrm>
        </p:grpSpPr>
        <p:sp>
          <p:nvSpPr>
            <p:cNvPr name="Freeform 40" id="40"/>
            <p:cNvSpPr/>
            <p:nvPr/>
          </p:nvSpPr>
          <p:spPr>
            <a:xfrm flipH="false" flipV="false" rot="0">
              <a:off x="0" y="0"/>
              <a:ext cx="1368825" cy="254451"/>
            </a:xfrm>
            <a:custGeom>
              <a:avLst/>
              <a:gdLst/>
              <a:ahLst/>
              <a:cxnLst/>
              <a:rect r="r" b="b" t="t" l="l"/>
              <a:pathLst>
                <a:path h="254451" w="1368825">
                  <a:moveTo>
                    <a:pt x="28400" y="0"/>
                  </a:moveTo>
                  <a:lnTo>
                    <a:pt x="1340425" y="0"/>
                  </a:lnTo>
                  <a:cubicBezTo>
                    <a:pt x="1356110" y="0"/>
                    <a:pt x="1368825" y="12715"/>
                    <a:pt x="1368825" y="28400"/>
                  </a:cubicBezTo>
                  <a:lnTo>
                    <a:pt x="1368825" y="226051"/>
                  </a:lnTo>
                  <a:cubicBezTo>
                    <a:pt x="1368825" y="241736"/>
                    <a:pt x="1356110" y="254451"/>
                    <a:pt x="1340425" y="254451"/>
                  </a:cubicBezTo>
                  <a:lnTo>
                    <a:pt x="28400" y="254451"/>
                  </a:lnTo>
                  <a:cubicBezTo>
                    <a:pt x="12715" y="254451"/>
                    <a:pt x="0" y="241736"/>
                    <a:pt x="0" y="226051"/>
                  </a:cubicBezTo>
                  <a:lnTo>
                    <a:pt x="0" y="28400"/>
                  </a:lnTo>
                  <a:cubicBezTo>
                    <a:pt x="0" y="12715"/>
                    <a:pt x="12715" y="0"/>
                    <a:pt x="28400" y="0"/>
                  </a:cubicBezTo>
                  <a:close/>
                </a:path>
              </a:pathLst>
            </a:custGeom>
            <a:solidFill>
              <a:srgbClr val="8AB7E2"/>
            </a:solidFill>
          </p:spPr>
        </p:sp>
        <p:sp>
          <p:nvSpPr>
            <p:cNvPr name="TextBox 41" id="41"/>
            <p:cNvSpPr txBox="true"/>
            <p:nvPr/>
          </p:nvSpPr>
          <p:spPr>
            <a:xfrm>
              <a:off x="0" y="85725"/>
              <a:ext cx="1368825" cy="168726"/>
            </a:xfrm>
            <a:prstGeom prst="rect">
              <a:avLst/>
            </a:prstGeom>
          </p:spPr>
          <p:txBody>
            <a:bodyPr anchor="ctr" rtlCol="false" tIns="50800" lIns="50800" bIns="50800" rIns="50800"/>
            <a:lstStyle/>
            <a:p>
              <a:pPr algn="ctr">
                <a:lnSpc>
                  <a:spcPts val="1925"/>
                </a:lnSpc>
              </a:pPr>
            </a:p>
          </p:txBody>
        </p:sp>
      </p:grpSp>
      <p:sp>
        <p:nvSpPr>
          <p:cNvPr name="TextBox 42" id="42"/>
          <p:cNvSpPr txBox="true"/>
          <p:nvPr/>
        </p:nvSpPr>
        <p:spPr>
          <a:xfrm rot="0">
            <a:off x="9615361" y="4998059"/>
            <a:ext cx="3901860"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Marchenko Svesda</a:t>
            </a:r>
          </a:p>
        </p:txBody>
      </p:sp>
      <p:grpSp>
        <p:nvGrpSpPr>
          <p:cNvPr name="Group 43" id="43"/>
          <p:cNvGrpSpPr/>
          <p:nvPr/>
        </p:nvGrpSpPr>
        <p:grpSpPr>
          <a:xfrm rot="0">
            <a:off x="9428224" y="6000094"/>
            <a:ext cx="5045017" cy="760104"/>
            <a:chOff x="0" y="0"/>
            <a:chExt cx="1688861" cy="254451"/>
          </a:xfrm>
        </p:grpSpPr>
        <p:sp>
          <p:nvSpPr>
            <p:cNvPr name="Freeform 44" id="44"/>
            <p:cNvSpPr/>
            <p:nvPr/>
          </p:nvSpPr>
          <p:spPr>
            <a:xfrm flipH="false" flipV="false" rot="0">
              <a:off x="0" y="0"/>
              <a:ext cx="1688861" cy="254451"/>
            </a:xfrm>
            <a:custGeom>
              <a:avLst/>
              <a:gdLst/>
              <a:ahLst/>
              <a:cxnLst/>
              <a:rect r="r" b="b" t="t" l="l"/>
              <a:pathLst>
                <a:path h="254451" w="1688861">
                  <a:moveTo>
                    <a:pt x="23019" y="0"/>
                  </a:moveTo>
                  <a:lnTo>
                    <a:pt x="1665843" y="0"/>
                  </a:lnTo>
                  <a:cubicBezTo>
                    <a:pt x="1671947" y="0"/>
                    <a:pt x="1677802" y="2425"/>
                    <a:pt x="1682119" y="6742"/>
                  </a:cubicBezTo>
                  <a:cubicBezTo>
                    <a:pt x="1686436" y="11059"/>
                    <a:pt x="1688861" y="16914"/>
                    <a:pt x="1688861" y="23019"/>
                  </a:cubicBezTo>
                  <a:lnTo>
                    <a:pt x="1688861" y="231433"/>
                  </a:lnTo>
                  <a:cubicBezTo>
                    <a:pt x="1688861" y="237538"/>
                    <a:pt x="1686436" y="243392"/>
                    <a:pt x="1682119" y="247709"/>
                  </a:cubicBezTo>
                  <a:cubicBezTo>
                    <a:pt x="1677802" y="252026"/>
                    <a:pt x="1671947" y="254451"/>
                    <a:pt x="1665843" y="254451"/>
                  </a:cubicBezTo>
                  <a:lnTo>
                    <a:pt x="23019" y="254451"/>
                  </a:lnTo>
                  <a:cubicBezTo>
                    <a:pt x="16914" y="254451"/>
                    <a:pt x="11059" y="252026"/>
                    <a:pt x="6742" y="247709"/>
                  </a:cubicBezTo>
                  <a:cubicBezTo>
                    <a:pt x="2425" y="243392"/>
                    <a:pt x="0" y="237538"/>
                    <a:pt x="0" y="231433"/>
                  </a:cubicBezTo>
                  <a:lnTo>
                    <a:pt x="0" y="23019"/>
                  </a:lnTo>
                  <a:cubicBezTo>
                    <a:pt x="0" y="16914"/>
                    <a:pt x="2425" y="11059"/>
                    <a:pt x="6742" y="6742"/>
                  </a:cubicBezTo>
                  <a:cubicBezTo>
                    <a:pt x="11059" y="2425"/>
                    <a:pt x="16914" y="0"/>
                    <a:pt x="23019" y="0"/>
                  </a:cubicBezTo>
                  <a:close/>
                </a:path>
              </a:pathLst>
            </a:custGeom>
            <a:solidFill>
              <a:srgbClr val="8AB7E2"/>
            </a:solidFill>
          </p:spPr>
        </p:sp>
        <p:sp>
          <p:nvSpPr>
            <p:cNvPr name="TextBox 45" id="45"/>
            <p:cNvSpPr txBox="true"/>
            <p:nvPr/>
          </p:nvSpPr>
          <p:spPr>
            <a:xfrm>
              <a:off x="0" y="85725"/>
              <a:ext cx="1688861" cy="168726"/>
            </a:xfrm>
            <a:prstGeom prst="rect">
              <a:avLst/>
            </a:prstGeom>
          </p:spPr>
          <p:txBody>
            <a:bodyPr anchor="ctr" rtlCol="false" tIns="50800" lIns="50800" bIns="50800" rIns="50800"/>
            <a:lstStyle/>
            <a:p>
              <a:pPr algn="ctr">
                <a:lnSpc>
                  <a:spcPts val="1925"/>
                </a:lnSpc>
              </a:pPr>
            </a:p>
          </p:txBody>
        </p:sp>
      </p:grpSp>
      <p:sp>
        <p:nvSpPr>
          <p:cNvPr name="TextBox 46" id="46"/>
          <p:cNvSpPr txBox="true"/>
          <p:nvPr/>
        </p:nvSpPr>
        <p:spPr>
          <a:xfrm rot="0">
            <a:off x="9615361" y="6082014"/>
            <a:ext cx="4857880"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Nando Rifki Utama Putra</a:t>
            </a:r>
          </a:p>
        </p:txBody>
      </p:sp>
      <p:grpSp>
        <p:nvGrpSpPr>
          <p:cNvPr name="Group 47" id="47"/>
          <p:cNvGrpSpPr/>
          <p:nvPr/>
        </p:nvGrpSpPr>
        <p:grpSpPr>
          <a:xfrm rot="0">
            <a:off x="9428224" y="7052139"/>
            <a:ext cx="4397135" cy="760104"/>
            <a:chOff x="0" y="0"/>
            <a:chExt cx="1471977" cy="254451"/>
          </a:xfrm>
        </p:grpSpPr>
        <p:sp>
          <p:nvSpPr>
            <p:cNvPr name="Freeform 48" id="48"/>
            <p:cNvSpPr/>
            <p:nvPr/>
          </p:nvSpPr>
          <p:spPr>
            <a:xfrm flipH="false" flipV="false" rot="0">
              <a:off x="0" y="0"/>
              <a:ext cx="1471977" cy="254451"/>
            </a:xfrm>
            <a:custGeom>
              <a:avLst/>
              <a:gdLst/>
              <a:ahLst/>
              <a:cxnLst/>
              <a:rect r="r" b="b" t="t" l="l"/>
              <a:pathLst>
                <a:path h="254451" w="1471977">
                  <a:moveTo>
                    <a:pt x="26410" y="0"/>
                  </a:moveTo>
                  <a:lnTo>
                    <a:pt x="1445567" y="0"/>
                  </a:lnTo>
                  <a:cubicBezTo>
                    <a:pt x="1460153" y="0"/>
                    <a:pt x="1471977" y="11824"/>
                    <a:pt x="1471977" y="26410"/>
                  </a:cubicBezTo>
                  <a:lnTo>
                    <a:pt x="1471977" y="228041"/>
                  </a:lnTo>
                  <a:cubicBezTo>
                    <a:pt x="1471977" y="242627"/>
                    <a:pt x="1460153" y="254451"/>
                    <a:pt x="1445567" y="254451"/>
                  </a:cubicBezTo>
                  <a:lnTo>
                    <a:pt x="26410" y="254451"/>
                  </a:lnTo>
                  <a:cubicBezTo>
                    <a:pt x="19406" y="254451"/>
                    <a:pt x="12688" y="251669"/>
                    <a:pt x="7735" y="246716"/>
                  </a:cubicBezTo>
                  <a:cubicBezTo>
                    <a:pt x="2782" y="241763"/>
                    <a:pt x="0" y="235045"/>
                    <a:pt x="0" y="228041"/>
                  </a:cubicBezTo>
                  <a:lnTo>
                    <a:pt x="0" y="26410"/>
                  </a:lnTo>
                  <a:cubicBezTo>
                    <a:pt x="0" y="11824"/>
                    <a:pt x="11824" y="0"/>
                    <a:pt x="26410" y="0"/>
                  </a:cubicBezTo>
                  <a:close/>
                </a:path>
              </a:pathLst>
            </a:custGeom>
            <a:solidFill>
              <a:srgbClr val="8AB7E2"/>
            </a:solidFill>
          </p:spPr>
        </p:sp>
        <p:sp>
          <p:nvSpPr>
            <p:cNvPr name="TextBox 49" id="49"/>
            <p:cNvSpPr txBox="true"/>
            <p:nvPr/>
          </p:nvSpPr>
          <p:spPr>
            <a:xfrm>
              <a:off x="0" y="85725"/>
              <a:ext cx="1471977" cy="168726"/>
            </a:xfrm>
            <a:prstGeom prst="rect">
              <a:avLst/>
            </a:prstGeom>
          </p:spPr>
          <p:txBody>
            <a:bodyPr anchor="ctr" rtlCol="false" tIns="50800" lIns="50800" bIns="50800" rIns="50800"/>
            <a:lstStyle/>
            <a:p>
              <a:pPr algn="ctr">
                <a:lnSpc>
                  <a:spcPts val="1925"/>
                </a:lnSpc>
              </a:pPr>
            </a:p>
          </p:txBody>
        </p:sp>
      </p:grpSp>
      <p:sp>
        <p:nvSpPr>
          <p:cNvPr name="TextBox 50" id="50"/>
          <p:cNvSpPr txBox="true"/>
          <p:nvPr/>
        </p:nvSpPr>
        <p:spPr>
          <a:xfrm rot="0">
            <a:off x="9615361" y="7134059"/>
            <a:ext cx="4209998" cy="539115"/>
          </a:xfrm>
          <a:prstGeom prst="rect">
            <a:avLst/>
          </a:prstGeom>
        </p:spPr>
        <p:txBody>
          <a:bodyPr anchor="t" rtlCol="false" tIns="0" lIns="0" bIns="0" rIns="0">
            <a:spAutoFit/>
          </a:bodyPr>
          <a:lstStyle/>
          <a:p>
            <a:pPr algn="just" marL="0" indent="0" lvl="0">
              <a:lnSpc>
                <a:spcPts val="4320"/>
              </a:lnSpc>
              <a:spcBef>
                <a:spcPct val="0"/>
              </a:spcBef>
            </a:pPr>
            <a:r>
              <a:rPr lang="en-US" sz="3200" spc="51">
                <a:solidFill>
                  <a:srgbClr val="000000"/>
                </a:solidFill>
                <a:latin typeface="DM Sans"/>
                <a:ea typeface="DM Sans"/>
                <a:cs typeface="DM Sans"/>
                <a:sym typeface="DM Sans"/>
              </a:rPr>
              <a:t>Sharfina Zahra Akbar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3030060" y="9717003"/>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212040" y="1057059"/>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1" id="11"/>
          <p:cNvSpPr txBox="true"/>
          <p:nvPr/>
        </p:nvSpPr>
        <p:spPr>
          <a:xfrm rot="0">
            <a:off x="1212040" y="207267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05</a:t>
            </a:r>
          </a:p>
        </p:txBody>
      </p:sp>
      <p:sp>
        <p:nvSpPr>
          <p:cNvPr name="TextBox 12" id="12"/>
          <p:cNvSpPr txBox="true"/>
          <p:nvPr/>
        </p:nvSpPr>
        <p:spPr>
          <a:xfrm rot="0">
            <a:off x="1452616" y="3080385"/>
            <a:ext cx="7541772" cy="4088130"/>
          </a:xfrm>
          <a:prstGeom prst="rect">
            <a:avLst/>
          </a:prstGeom>
        </p:spPr>
        <p:txBody>
          <a:bodyPr anchor="t" rtlCol="false" tIns="0" lIns="0" bIns="0" rIns="0">
            <a:spAutoFit/>
          </a:bodyPr>
          <a:lstStyle/>
          <a:p>
            <a:pPr algn="just">
              <a:lnSpc>
                <a:spcPts val="3240"/>
              </a:lnSpc>
            </a:pPr>
            <a:r>
              <a:rPr lang="en-US" sz="2400" spc="38">
                <a:solidFill>
                  <a:srgbClr val="000000"/>
                </a:solidFill>
                <a:latin typeface="DM Sans"/>
                <a:ea typeface="DM Sans"/>
                <a:cs typeface="DM Sans"/>
                <a:sym typeface="DM Sans"/>
              </a:rPr>
              <a:t>Urutkan dari ke-5 produk ini berdasarkan nilai transaksinya. </a:t>
            </a:r>
          </a:p>
          <a:p>
            <a:pPr algn="just" marL="518160" indent="-259080" lvl="1">
              <a:lnSpc>
                <a:spcPts val="3240"/>
              </a:lnSpc>
              <a:buAutoNum type="arabicPeriod" startAt="1"/>
            </a:pPr>
            <a:r>
              <a:rPr lang="en-US" sz="2400" spc="38">
                <a:solidFill>
                  <a:srgbClr val="000000"/>
                </a:solidFill>
                <a:latin typeface="DM Sans"/>
                <a:ea typeface="DM Sans"/>
                <a:cs typeface="DM Sans"/>
                <a:sym typeface="DM Sans"/>
              </a:rPr>
              <a:t>Samsung </a:t>
            </a:r>
          </a:p>
          <a:p>
            <a:pPr algn="just" marL="518160" indent="-259080" lvl="1">
              <a:lnSpc>
                <a:spcPts val="3240"/>
              </a:lnSpc>
              <a:buAutoNum type="arabicPeriod" startAt="1"/>
            </a:pPr>
            <a:r>
              <a:rPr lang="en-US" sz="2400" spc="38">
                <a:solidFill>
                  <a:srgbClr val="000000"/>
                </a:solidFill>
                <a:latin typeface="DM Sans"/>
                <a:ea typeface="DM Sans"/>
                <a:cs typeface="DM Sans"/>
                <a:sym typeface="DM Sans"/>
              </a:rPr>
              <a:t>Apple </a:t>
            </a:r>
          </a:p>
          <a:p>
            <a:pPr algn="just" marL="518160" indent="-259080" lvl="1">
              <a:lnSpc>
                <a:spcPts val="3240"/>
              </a:lnSpc>
              <a:buAutoNum type="arabicPeriod" startAt="1"/>
            </a:pPr>
            <a:r>
              <a:rPr lang="en-US" sz="2400" spc="38">
                <a:solidFill>
                  <a:srgbClr val="000000"/>
                </a:solidFill>
                <a:latin typeface="DM Sans"/>
                <a:ea typeface="DM Sans"/>
                <a:cs typeface="DM Sans"/>
                <a:sym typeface="DM Sans"/>
              </a:rPr>
              <a:t>Sony </a:t>
            </a:r>
          </a:p>
          <a:p>
            <a:pPr algn="just" marL="518160" indent="-259080" lvl="1">
              <a:lnSpc>
                <a:spcPts val="3240"/>
              </a:lnSpc>
              <a:buAutoNum type="arabicPeriod" startAt="1"/>
            </a:pPr>
            <a:r>
              <a:rPr lang="en-US" sz="2400" spc="38">
                <a:solidFill>
                  <a:srgbClr val="000000"/>
                </a:solidFill>
                <a:latin typeface="DM Sans"/>
                <a:ea typeface="DM Sans"/>
                <a:cs typeface="DM Sans"/>
                <a:sym typeface="DM Sans"/>
              </a:rPr>
              <a:t>Huawei </a:t>
            </a:r>
          </a:p>
          <a:p>
            <a:pPr algn="just" marL="518160" indent="-259080" lvl="1">
              <a:lnSpc>
                <a:spcPts val="3240"/>
              </a:lnSpc>
              <a:buAutoNum type="arabicPeriod" startAt="1"/>
            </a:pPr>
            <a:r>
              <a:rPr lang="en-US" sz="2400" spc="38">
                <a:solidFill>
                  <a:srgbClr val="000000"/>
                </a:solidFill>
                <a:latin typeface="DM Sans"/>
                <a:ea typeface="DM Sans"/>
                <a:cs typeface="DM Sans"/>
                <a:sym typeface="DM Sans"/>
              </a:rPr>
              <a:t>Lenovo </a:t>
            </a:r>
          </a:p>
          <a:p>
            <a:pPr algn="just">
              <a:lnSpc>
                <a:spcPts val="3240"/>
              </a:lnSpc>
            </a:pPr>
            <a:r>
              <a:rPr lang="en-US" sz="2400" spc="38">
                <a:solidFill>
                  <a:srgbClr val="000000"/>
                </a:solidFill>
                <a:latin typeface="DM Sans"/>
                <a:ea typeface="DM Sans"/>
                <a:cs typeface="DM Sans"/>
                <a:sym typeface="DM Sans"/>
              </a:rPr>
              <a:t>Gunakan is_valid = 1 untuk memfilter data transaksi. </a:t>
            </a:r>
          </a:p>
          <a:p>
            <a:pPr algn="just">
              <a:lnSpc>
                <a:spcPts val="3240"/>
              </a:lnSpc>
            </a:pPr>
          </a:p>
          <a:p>
            <a:pPr algn="just" marL="0" indent="0" lvl="0">
              <a:lnSpc>
                <a:spcPts val="3240"/>
              </a:lnSpc>
              <a:spcBef>
                <a:spcPct val="0"/>
              </a:spcBef>
            </a:pPr>
            <a:r>
              <a:rPr lang="en-US" sz="2400" spc="38">
                <a:solidFill>
                  <a:srgbClr val="000000"/>
                </a:solidFill>
                <a:latin typeface="DM Sans"/>
                <a:ea typeface="DM Sans"/>
                <a:cs typeface="DM Sans"/>
                <a:sym typeface="DM Sans"/>
              </a:rPr>
              <a:t>Source table: order_detail, sku_detail</a:t>
            </a:r>
          </a:p>
        </p:txBody>
      </p:sp>
      <p:sp>
        <p:nvSpPr>
          <p:cNvPr name="Freeform 13" id="13"/>
          <p:cNvSpPr/>
          <p:nvPr/>
        </p:nvSpPr>
        <p:spPr>
          <a:xfrm flipH="false" flipV="false" rot="0">
            <a:off x="9461113" y="1028700"/>
            <a:ext cx="6388012" cy="8278098"/>
          </a:xfrm>
          <a:custGeom>
            <a:avLst/>
            <a:gdLst/>
            <a:ahLst/>
            <a:cxnLst/>
            <a:rect r="r" b="b" t="t" l="l"/>
            <a:pathLst>
              <a:path h="8278098" w="6388012">
                <a:moveTo>
                  <a:pt x="0" y="0"/>
                </a:moveTo>
                <a:lnTo>
                  <a:pt x="6388012" y="0"/>
                </a:lnTo>
                <a:lnTo>
                  <a:pt x="6388012" y="8278098"/>
                </a:lnTo>
                <a:lnTo>
                  <a:pt x="0" y="8278098"/>
                </a:lnTo>
                <a:lnTo>
                  <a:pt x="0" y="0"/>
                </a:lnTo>
                <a:close/>
              </a:path>
            </a:pathLst>
          </a:custGeom>
          <a:blipFill>
            <a:blip r:embed="rId15"/>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3030060" y="9717003"/>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879003" y="7467169"/>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0" id="10"/>
          <p:cNvSpPr txBox="true"/>
          <p:nvPr/>
        </p:nvSpPr>
        <p:spPr>
          <a:xfrm rot="0">
            <a:off x="1212040" y="1057059"/>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grpSp>
        <p:nvGrpSpPr>
          <p:cNvPr name="Group 11" id="11"/>
          <p:cNvGrpSpPr/>
          <p:nvPr/>
        </p:nvGrpSpPr>
        <p:grpSpPr>
          <a:xfrm rot="0">
            <a:off x="1212040" y="2063153"/>
            <a:ext cx="8071544" cy="7497508"/>
            <a:chOff x="0" y="0"/>
            <a:chExt cx="1139051" cy="1058043"/>
          </a:xfrm>
        </p:grpSpPr>
        <p:sp>
          <p:nvSpPr>
            <p:cNvPr name="Freeform 12" id="12"/>
            <p:cNvSpPr/>
            <p:nvPr/>
          </p:nvSpPr>
          <p:spPr>
            <a:xfrm flipH="false" flipV="false" rot="0">
              <a:off x="0" y="0"/>
              <a:ext cx="1139051" cy="1058043"/>
            </a:xfrm>
            <a:custGeom>
              <a:avLst/>
              <a:gdLst/>
              <a:ahLst/>
              <a:cxnLst/>
              <a:rect r="r" b="b" t="t" l="l"/>
              <a:pathLst>
                <a:path h="1058043" w="1139051">
                  <a:moveTo>
                    <a:pt x="32612" y="0"/>
                  </a:moveTo>
                  <a:lnTo>
                    <a:pt x="1106440" y="0"/>
                  </a:lnTo>
                  <a:cubicBezTo>
                    <a:pt x="1115089" y="0"/>
                    <a:pt x="1123383" y="3436"/>
                    <a:pt x="1129499" y="9552"/>
                  </a:cubicBezTo>
                  <a:cubicBezTo>
                    <a:pt x="1135615" y="15668"/>
                    <a:pt x="1139051" y="23962"/>
                    <a:pt x="1139051" y="32612"/>
                  </a:cubicBezTo>
                  <a:lnTo>
                    <a:pt x="1139051" y="1025432"/>
                  </a:lnTo>
                  <a:cubicBezTo>
                    <a:pt x="1139051" y="1043443"/>
                    <a:pt x="1124450" y="1058043"/>
                    <a:pt x="1106440" y="1058043"/>
                  </a:cubicBezTo>
                  <a:lnTo>
                    <a:pt x="32612" y="1058043"/>
                  </a:lnTo>
                  <a:cubicBezTo>
                    <a:pt x="14601" y="1058043"/>
                    <a:pt x="0" y="1043443"/>
                    <a:pt x="0" y="1025432"/>
                  </a:cubicBezTo>
                  <a:lnTo>
                    <a:pt x="0" y="32612"/>
                  </a:lnTo>
                  <a:cubicBezTo>
                    <a:pt x="0" y="14601"/>
                    <a:pt x="14601" y="0"/>
                    <a:pt x="32612" y="0"/>
                  </a:cubicBezTo>
                  <a:close/>
                </a:path>
              </a:pathLst>
            </a:custGeom>
            <a:solidFill>
              <a:srgbClr val="8AB7E2"/>
            </a:solidFill>
            <a:ln w="19050" cap="rnd">
              <a:solidFill>
                <a:srgbClr val="000000"/>
              </a:solidFill>
              <a:prstDash val="solid"/>
              <a:round/>
            </a:ln>
          </p:spPr>
        </p:sp>
        <p:sp>
          <p:nvSpPr>
            <p:cNvPr name="TextBox 13" id="13"/>
            <p:cNvSpPr txBox="true"/>
            <p:nvPr/>
          </p:nvSpPr>
          <p:spPr>
            <a:xfrm>
              <a:off x="0" y="-38100"/>
              <a:ext cx="1139051" cy="109614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12040" y="2063153"/>
            <a:ext cx="8071544" cy="986440"/>
            <a:chOff x="0" y="0"/>
            <a:chExt cx="1139051" cy="139206"/>
          </a:xfrm>
        </p:grpSpPr>
        <p:sp>
          <p:nvSpPr>
            <p:cNvPr name="Freeform 15" id="15"/>
            <p:cNvSpPr/>
            <p:nvPr/>
          </p:nvSpPr>
          <p:spPr>
            <a:xfrm flipH="false" flipV="false" rot="0">
              <a:off x="0" y="0"/>
              <a:ext cx="1139051" cy="139206"/>
            </a:xfrm>
            <a:custGeom>
              <a:avLst/>
              <a:gdLst/>
              <a:ahLst/>
              <a:cxnLst/>
              <a:rect r="r" b="b" t="t" l="l"/>
              <a:pathLst>
                <a:path h="139206" w="1139051">
                  <a:moveTo>
                    <a:pt x="16306" y="0"/>
                  </a:moveTo>
                  <a:lnTo>
                    <a:pt x="1122745" y="0"/>
                  </a:lnTo>
                  <a:cubicBezTo>
                    <a:pt x="1127070" y="0"/>
                    <a:pt x="1131217" y="1718"/>
                    <a:pt x="1134275" y="4776"/>
                  </a:cubicBezTo>
                  <a:cubicBezTo>
                    <a:pt x="1137333" y="7834"/>
                    <a:pt x="1139051" y="11981"/>
                    <a:pt x="1139051" y="16306"/>
                  </a:cubicBezTo>
                  <a:lnTo>
                    <a:pt x="1139051" y="122900"/>
                  </a:lnTo>
                  <a:cubicBezTo>
                    <a:pt x="1139051" y="127225"/>
                    <a:pt x="1137333" y="131372"/>
                    <a:pt x="1134275" y="134430"/>
                  </a:cubicBezTo>
                  <a:cubicBezTo>
                    <a:pt x="1131217" y="137488"/>
                    <a:pt x="1127070" y="139206"/>
                    <a:pt x="1122745" y="139206"/>
                  </a:cubicBezTo>
                  <a:lnTo>
                    <a:pt x="16306" y="139206"/>
                  </a:lnTo>
                  <a:cubicBezTo>
                    <a:pt x="11981" y="139206"/>
                    <a:pt x="7834" y="137488"/>
                    <a:pt x="4776" y="134430"/>
                  </a:cubicBezTo>
                  <a:cubicBezTo>
                    <a:pt x="1718" y="131372"/>
                    <a:pt x="0" y="127225"/>
                    <a:pt x="0" y="122900"/>
                  </a:cubicBezTo>
                  <a:lnTo>
                    <a:pt x="0" y="16306"/>
                  </a:lnTo>
                  <a:cubicBezTo>
                    <a:pt x="0" y="11981"/>
                    <a:pt x="1718" y="7834"/>
                    <a:pt x="4776" y="4776"/>
                  </a:cubicBezTo>
                  <a:cubicBezTo>
                    <a:pt x="7834" y="1718"/>
                    <a:pt x="11981" y="0"/>
                    <a:pt x="16306"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139051" cy="177306"/>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679660" y="2339934"/>
            <a:ext cx="5515951" cy="466965"/>
          </a:xfrm>
          <a:prstGeom prst="rect">
            <a:avLst/>
          </a:prstGeom>
        </p:spPr>
        <p:txBody>
          <a:bodyPr anchor="t" rtlCol="false" tIns="0" lIns="0" bIns="0" rIns="0">
            <a:spAutoFit/>
          </a:bodyPr>
          <a:lstStyle/>
          <a:p>
            <a:pPr algn="l">
              <a:lnSpc>
                <a:spcPts val="3680"/>
              </a:lnSpc>
            </a:pPr>
            <a:r>
              <a:rPr lang="en-US" sz="3145">
                <a:solidFill>
                  <a:srgbClr val="000000"/>
                </a:solidFill>
                <a:latin typeface="DM Sans"/>
                <a:ea typeface="DM Sans"/>
                <a:cs typeface="DM Sans"/>
                <a:sym typeface="DM Sans"/>
              </a:rPr>
              <a:t>Penjelasan Query</a:t>
            </a:r>
          </a:p>
        </p:txBody>
      </p:sp>
      <p:sp>
        <p:nvSpPr>
          <p:cNvPr name="TextBox 18" id="18"/>
          <p:cNvSpPr txBox="true"/>
          <p:nvPr/>
        </p:nvSpPr>
        <p:spPr>
          <a:xfrm rot="0">
            <a:off x="1369855" y="3101641"/>
            <a:ext cx="7755915" cy="6341745"/>
          </a:xfrm>
          <a:prstGeom prst="rect">
            <a:avLst/>
          </a:prstGeom>
        </p:spPr>
        <p:txBody>
          <a:bodyPr anchor="t" rtlCol="false" tIns="0" lIns="0" bIns="0" rIns="0">
            <a:spAutoFit/>
          </a:bodyPr>
          <a:lstStyle/>
          <a:p>
            <a:pPr algn="l">
              <a:lnSpc>
                <a:spcPts val="2835"/>
              </a:lnSpc>
            </a:pPr>
            <a:r>
              <a:rPr lang="en-US" sz="2100" spc="126" b="true">
                <a:solidFill>
                  <a:srgbClr val="000000"/>
                </a:solidFill>
                <a:latin typeface="DM Sans Bold"/>
                <a:ea typeface="DM Sans Bold"/>
                <a:cs typeface="DM Sans Bold"/>
                <a:sym typeface="DM Sans Bold"/>
              </a:rPr>
              <a:t>Fungsi Select dan Agregat: </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select case when s.sku_name like ‘%Samsung%’ then ‘Samsung’:</a:t>
            </a:r>
            <a:r>
              <a:rPr lang="en-US" sz="2100" spc="126">
                <a:solidFill>
                  <a:srgbClr val="000000"/>
                </a:solidFill>
                <a:latin typeface="DM Sans"/>
                <a:ea typeface="DM Sans"/>
                <a:cs typeface="DM Sans"/>
                <a:sym typeface="DM Sans"/>
              </a:rPr>
              <a:t> Mengelompokkan data berdasarkan merek dengan mencocokkan nama produk (sku_name) menggunakan pola LIKE</a:t>
            </a:r>
            <a:r>
              <a:rPr lang="en-US" b="true" sz="2100" spc="126">
                <a:solidFill>
                  <a:srgbClr val="000000"/>
                </a:solidFill>
                <a:latin typeface="DM Sans Bold"/>
                <a:ea typeface="DM Sans Bold"/>
                <a:cs typeface="DM Sans Bold"/>
                <a:sym typeface="DM Sans Bold"/>
              </a:rPr>
              <a:t>. </a:t>
            </a:r>
            <a:r>
              <a:rPr lang="en-US" sz="2100" spc="126">
                <a:solidFill>
                  <a:srgbClr val="000000"/>
                </a:solidFill>
                <a:latin typeface="DM Sans"/>
                <a:ea typeface="DM Sans"/>
                <a:cs typeface="DM Sans"/>
                <a:sym typeface="DM Sans"/>
              </a:rPr>
              <a:t>Contohnya, Jika sku_name mengandung kata Samsung, maka akan dikelompokkan ke "Samsung".</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sum(o.after_discount) as total_transaksi: </a:t>
            </a:r>
            <a:r>
              <a:rPr lang="en-US" sz="2100" spc="126">
                <a:solidFill>
                  <a:srgbClr val="000000"/>
                </a:solidFill>
                <a:latin typeface="DM Sans"/>
                <a:ea typeface="DM Sans"/>
                <a:cs typeface="DM Sans"/>
                <a:sym typeface="DM Sans"/>
              </a:rPr>
              <a:t>Menghitung total nilai transaksi setelah diskon (after_discount) untuk setiap kelompok merek yang dihasilkan oleh pernyataan CASE.</a:t>
            </a:r>
          </a:p>
          <a:p>
            <a:pPr algn="l">
              <a:lnSpc>
                <a:spcPts val="2835"/>
              </a:lnSpc>
            </a:pPr>
            <a:r>
              <a:rPr lang="en-US" sz="2100" spc="126" b="true">
                <a:solidFill>
                  <a:srgbClr val="000000"/>
                </a:solidFill>
                <a:latin typeface="DM Sans Bold"/>
                <a:ea typeface="DM Sans Bold"/>
                <a:cs typeface="DM Sans Bold"/>
                <a:sym typeface="DM Sans Bold"/>
              </a:rPr>
              <a:t>Sumber Data dan Fungsi Join:</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from order_detail  as o: </a:t>
            </a:r>
            <a:r>
              <a:rPr lang="en-US" sz="2100" spc="126">
                <a:solidFill>
                  <a:srgbClr val="000000"/>
                </a:solidFill>
                <a:latin typeface="DM Sans"/>
                <a:ea typeface="DM Sans"/>
                <a:cs typeface="DM Sans"/>
                <a:sym typeface="DM Sans"/>
              </a:rPr>
              <a:t>Data utama diambil dari tabel order_detail, diidentifikasi dengan label o.</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join sku_detail as s on o.sku_id = s.id: </a:t>
            </a:r>
            <a:r>
              <a:rPr lang="en-US" sz="2100" spc="126">
                <a:solidFill>
                  <a:srgbClr val="000000"/>
                </a:solidFill>
                <a:latin typeface="DM Sans"/>
                <a:ea typeface="DM Sans"/>
                <a:cs typeface="DM Sans"/>
                <a:sym typeface="DM Sans"/>
              </a:rPr>
              <a:t>Menggabungkan tabel order_detail dengan sku_detail menggunakan relasi antara sku_id di order_detail dan id di sku_detail.</a:t>
            </a:r>
          </a:p>
        </p:txBody>
      </p:sp>
      <p:grpSp>
        <p:nvGrpSpPr>
          <p:cNvPr name="Group 19" id="19"/>
          <p:cNvGrpSpPr/>
          <p:nvPr/>
        </p:nvGrpSpPr>
        <p:grpSpPr>
          <a:xfrm rot="0">
            <a:off x="9698535" y="3859023"/>
            <a:ext cx="7138031" cy="4853678"/>
            <a:chOff x="0" y="0"/>
            <a:chExt cx="1139051" cy="774525"/>
          </a:xfrm>
        </p:grpSpPr>
        <p:sp>
          <p:nvSpPr>
            <p:cNvPr name="Freeform 20" id="20"/>
            <p:cNvSpPr/>
            <p:nvPr/>
          </p:nvSpPr>
          <p:spPr>
            <a:xfrm flipH="false" flipV="false" rot="0">
              <a:off x="0" y="0"/>
              <a:ext cx="1139051" cy="774525"/>
            </a:xfrm>
            <a:custGeom>
              <a:avLst/>
              <a:gdLst/>
              <a:ahLst/>
              <a:cxnLst/>
              <a:rect r="r" b="b" t="t" l="l"/>
              <a:pathLst>
                <a:path h="774525" w="1139051">
                  <a:moveTo>
                    <a:pt x="36876" y="0"/>
                  </a:moveTo>
                  <a:lnTo>
                    <a:pt x="1102175" y="0"/>
                  </a:lnTo>
                  <a:cubicBezTo>
                    <a:pt x="1111955" y="0"/>
                    <a:pt x="1121334" y="3885"/>
                    <a:pt x="1128250" y="10801"/>
                  </a:cubicBezTo>
                  <a:cubicBezTo>
                    <a:pt x="1135166" y="17717"/>
                    <a:pt x="1139051" y="27096"/>
                    <a:pt x="1139051" y="36876"/>
                  </a:cubicBezTo>
                  <a:lnTo>
                    <a:pt x="1139051" y="737649"/>
                  </a:lnTo>
                  <a:cubicBezTo>
                    <a:pt x="1139051" y="747429"/>
                    <a:pt x="1135166" y="756809"/>
                    <a:pt x="1128250" y="763725"/>
                  </a:cubicBezTo>
                  <a:cubicBezTo>
                    <a:pt x="1121334" y="770640"/>
                    <a:pt x="1111955" y="774525"/>
                    <a:pt x="1102175" y="774525"/>
                  </a:cubicBezTo>
                  <a:lnTo>
                    <a:pt x="36876" y="774525"/>
                  </a:lnTo>
                  <a:cubicBezTo>
                    <a:pt x="27096" y="774525"/>
                    <a:pt x="17717" y="770640"/>
                    <a:pt x="10801" y="763725"/>
                  </a:cubicBezTo>
                  <a:cubicBezTo>
                    <a:pt x="3885" y="756809"/>
                    <a:pt x="0" y="747429"/>
                    <a:pt x="0" y="737649"/>
                  </a:cubicBezTo>
                  <a:lnTo>
                    <a:pt x="0" y="36876"/>
                  </a:lnTo>
                  <a:cubicBezTo>
                    <a:pt x="0" y="27096"/>
                    <a:pt x="3885" y="17717"/>
                    <a:pt x="10801" y="10801"/>
                  </a:cubicBezTo>
                  <a:cubicBezTo>
                    <a:pt x="17717" y="3885"/>
                    <a:pt x="27096" y="0"/>
                    <a:pt x="36876" y="0"/>
                  </a:cubicBezTo>
                  <a:close/>
                </a:path>
              </a:pathLst>
            </a:custGeom>
            <a:solidFill>
              <a:srgbClr val="8AB7E2"/>
            </a:solidFill>
            <a:ln w="19050" cap="rnd">
              <a:solidFill>
                <a:srgbClr val="000000"/>
              </a:solidFill>
              <a:prstDash val="solid"/>
              <a:round/>
            </a:ln>
          </p:spPr>
        </p:sp>
        <p:sp>
          <p:nvSpPr>
            <p:cNvPr name="TextBox 21" id="21"/>
            <p:cNvSpPr txBox="true"/>
            <p:nvPr/>
          </p:nvSpPr>
          <p:spPr>
            <a:xfrm>
              <a:off x="0" y="-38100"/>
              <a:ext cx="1139051" cy="812625"/>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698535" y="3859023"/>
            <a:ext cx="7138031" cy="872354"/>
            <a:chOff x="0" y="0"/>
            <a:chExt cx="1139051" cy="139206"/>
          </a:xfrm>
        </p:grpSpPr>
        <p:sp>
          <p:nvSpPr>
            <p:cNvPr name="Freeform 23" id="23"/>
            <p:cNvSpPr/>
            <p:nvPr/>
          </p:nvSpPr>
          <p:spPr>
            <a:xfrm flipH="false" flipV="false" rot="0">
              <a:off x="0" y="0"/>
              <a:ext cx="1139051" cy="139206"/>
            </a:xfrm>
            <a:custGeom>
              <a:avLst/>
              <a:gdLst/>
              <a:ahLst/>
              <a:cxnLst/>
              <a:rect r="r" b="b" t="t" l="l"/>
              <a:pathLst>
                <a:path h="139206" w="1139051">
                  <a:moveTo>
                    <a:pt x="18438" y="0"/>
                  </a:moveTo>
                  <a:lnTo>
                    <a:pt x="1120613" y="0"/>
                  </a:lnTo>
                  <a:cubicBezTo>
                    <a:pt x="1125503" y="0"/>
                    <a:pt x="1130193" y="1943"/>
                    <a:pt x="1133651" y="5400"/>
                  </a:cubicBezTo>
                  <a:cubicBezTo>
                    <a:pt x="1137108" y="8858"/>
                    <a:pt x="1139051" y="13548"/>
                    <a:pt x="1139051" y="18438"/>
                  </a:cubicBezTo>
                  <a:lnTo>
                    <a:pt x="1139051" y="120768"/>
                  </a:lnTo>
                  <a:cubicBezTo>
                    <a:pt x="1139051" y="130951"/>
                    <a:pt x="1130796" y="139206"/>
                    <a:pt x="1120613" y="139206"/>
                  </a:cubicBezTo>
                  <a:lnTo>
                    <a:pt x="18438" y="139206"/>
                  </a:lnTo>
                  <a:cubicBezTo>
                    <a:pt x="13548" y="139206"/>
                    <a:pt x="8858" y="137263"/>
                    <a:pt x="5400" y="133805"/>
                  </a:cubicBezTo>
                  <a:cubicBezTo>
                    <a:pt x="1943" y="130348"/>
                    <a:pt x="0" y="125658"/>
                    <a:pt x="0" y="120768"/>
                  </a:cubicBezTo>
                  <a:lnTo>
                    <a:pt x="0" y="18438"/>
                  </a:lnTo>
                  <a:cubicBezTo>
                    <a:pt x="0" y="13548"/>
                    <a:pt x="1943" y="8858"/>
                    <a:pt x="5400" y="5400"/>
                  </a:cubicBezTo>
                  <a:cubicBezTo>
                    <a:pt x="8858" y="1943"/>
                    <a:pt x="13548" y="0"/>
                    <a:pt x="18438" y="0"/>
                  </a:cubicBezTo>
                  <a:close/>
                </a:path>
              </a:pathLst>
            </a:custGeom>
            <a:solidFill>
              <a:srgbClr val="FFFFFF"/>
            </a:solidFill>
            <a:ln w="19050" cap="sq">
              <a:solidFill>
                <a:srgbClr val="000000"/>
              </a:solidFill>
              <a:prstDash val="solid"/>
              <a:miter/>
            </a:ln>
          </p:spPr>
        </p:sp>
        <p:sp>
          <p:nvSpPr>
            <p:cNvPr name="TextBox 24" id="24"/>
            <p:cNvSpPr txBox="true"/>
            <p:nvPr/>
          </p:nvSpPr>
          <p:spPr>
            <a:xfrm>
              <a:off x="0" y="-38100"/>
              <a:ext cx="1139051" cy="177306"/>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0112072" y="4104895"/>
            <a:ext cx="4878005" cy="411857"/>
          </a:xfrm>
          <a:prstGeom prst="rect">
            <a:avLst/>
          </a:prstGeom>
        </p:spPr>
        <p:txBody>
          <a:bodyPr anchor="t" rtlCol="false" tIns="0" lIns="0" bIns="0" rIns="0">
            <a:spAutoFit/>
          </a:bodyPr>
          <a:lstStyle/>
          <a:p>
            <a:pPr algn="l">
              <a:lnSpc>
                <a:spcPts val="3254"/>
              </a:lnSpc>
            </a:pPr>
            <a:r>
              <a:rPr lang="en-US" sz="2781">
                <a:solidFill>
                  <a:srgbClr val="000000"/>
                </a:solidFill>
                <a:latin typeface="DM Sans"/>
                <a:ea typeface="DM Sans"/>
                <a:cs typeface="DM Sans"/>
                <a:sym typeface="DM Sans"/>
              </a:rPr>
              <a:t>Penjelasan Query</a:t>
            </a:r>
          </a:p>
        </p:txBody>
      </p:sp>
      <p:sp>
        <p:nvSpPr>
          <p:cNvPr name="TextBox 26" id="26"/>
          <p:cNvSpPr txBox="true"/>
          <p:nvPr/>
        </p:nvSpPr>
        <p:spPr>
          <a:xfrm rot="0">
            <a:off x="9838098" y="4782524"/>
            <a:ext cx="6858906" cy="3804264"/>
          </a:xfrm>
          <a:prstGeom prst="rect">
            <a:avLst/>
          </a:prstGeom>
        </p:spPr>
        <p:txBody>
          <a:bodyPr anchor="t" rtlCol="false" tIns="0" lIns="0" bIns="0" rIns="0">
            <a:spAutoFit/>
          </a:bodyPr>
          <a:lstStyle/>
          <a:p>
            <a:pPr algn="l">
              <a:lnSpc>
                <a:spcPts val="2507"/>
              </a:lnSpc>
            </a:pPr>
            <a:r>
              <a:rPr lang="en-US" sz="1857" spc="111" b="true">
                <a:solidFill>
                  <a:srgbClr val="000000"/>
                </a:solidFill>
                <a:latin typeface="DM Sans Bold"/>
                <a:ea typeface="DM Sans Bold"/>
                <a:cs typeface="DM Sans Bold"/>
                <a:sym typeface="DM Sans Bold"/>
              </a:rPr>
              <a:t>Klausa Where: </a:t>
            </a:r>
          </a:p>
          <a:p>
            <a:pPr algn="l" marL="400953" indent="-200477" lvl="1">
              <a:lnSpc>
                <a:spcPts val="2507"/>
              </a:lnSpc>
              <a:buFont typeface="Arial"/>
              <a:buChar char="•"/>
            </a:pPr>
            <a:r>
              <a:rPr lang="en-US" b="true" sz="1857" spc="111">
                <a:solidFill>
                  <a:srgbClr val="000000"/>
                </a:solidFill>
                <a:latin typeface="DM Sans Bold"/>
                <a:ea typeface="DM Sans Bold"/>
                <a:cs typeface="DM Sans Bold"/>
                <a:sym typeface="DM Sans Bold"/>
              </a:rPr>
              <a:t>where o.is_valid = 1: </a:t>
            </a:r>
            <a:r>
              <a:rPr lang="en-US" sz="1857" spc="111">
                <a:solidFill>
                  <a:srgbClr val="000000"/>
                </a:solidFill>
                <a:latin typeface="DM Sans"/>
                <a:ea typeface="DM Sans"/>
                <a:cs typeface="DM Sans"/>
                <a:sym typeface="DM Sans"/>
              </a:rPr>
              <a:t>Hanya memilih data dari tabel order_detail di mana transaksi valid (is_valid = 1)</a:t>
            </a:r>
          </a:p>
          <a:p>
            <a:pPr algn="l" marL="400953" indent="-200477" lvl="1">
              <a:lnSpc>
                <a:spcPts val="2507"/>
              </a:lnSpc>
              <a:buFont typeface="Arial"/>
              <a:buChar char="•"/>
            </a:pPr>
            <a:r>
              <a:rPr lang="en-US" b="true" sz="1857" spc="111">
                <a:solidFill>
                  <a:srgbClr val="000000"/>
                </a:solidFill>
                <a:latin typeface="DM Sans Bold"/>
                <a:ea typeface="DM Sans Bold"/>
                <a:cs typeface="DM Sans Bold"/>
                <a:sym typeface="DM Sans Bold"/>
              </a:rPr>
              <a:t>and s.sku_name like: </a:t>
            </a:r>
            <a:r>
              <a:rPr lang="en-US" sz="1857" spc="111">
                <a:solidFill>
                  <a:srgbClr val="000000"/>
                </a:solidFill>
                <a:latin typeface="DM Sans"/>
                <a:ea typeface="DM Sans"/>
                <a:cs typeface="DM Sans"/>
                <a:sym typeface="DM Sans"/>
              </a:rPr>
              <a:t>Memfilter data berdasarkan kata kunci di nama SKU. Hanya nama SKU yang mengandung salah satu kata kunci seperti "Samsung", "Apple", dll., yang akan diproses.</a:t>
            </a:r>
          </a:p>
          <a:p>
            <a:pPr algn="l">
              <a:lnSpc>
                <a:spcPts val="2507"/>
              </a:lnSpc>
            </a:pPr>
            <a:r>
              <a:rPr lang="en-US" sz="1857" spc="111" b="true">
                <a:solidFill>
                  <a:srgbClr val="000000"/>
                </a:solidFill>
                <a:latin typeface="DM Sans Bold"/>
                <a:ea typeface="DM Sans Bold"/>
                <a:cs typeface="DM Sans Bold"/>
                <a:sym typeface="DM Sans Bold"/>
              </a:rPr>
              <a:t>Fungsi G</a:t>
            </a:r>
            <a:r>
              <a:rPr lang="en-US" sz="1857" spc="111" b="true">
                <a:solidFill>
                  <a:srgbClr val="000000"/>
                </a:solidFill>
                <a:latin typeface="DM Sans Bold"/>
                <a:ea typeface="DM Sans Bold"/>
                <a:cs typeface="DM Sans Bold"/>
                <a:sym typeface="DM Sans Bold"/>
              </a:rPr>
              <a:t>roup By dan Filter:</a:t>
            </a:r>
          </a:p>
          <a:p>
            <a:pPr algn="l" marL="400953" indent="-200477" lvl="1">
              <a:lnSpc>
                <a:spcPts val="2507"/>
              </a:lnSpc>
              <a:buFont typeface="Arial"/>
              <a:buChar char="•"/>
            </a:pPr>
            <a:r>
              <a:rPr lang="en-US" b="true" sz="1857" spc="111">
                <a:solidFill>
                  <a:srgbClr val="000000"/>
                </a:solidFill>
                <a:latin typeface="DM Sans Bold"/>
                <a:ea typeface="DM Sans Bold"/>
                <a:cs typeface="DM Sans Bold"/>
                <a:sym typeface="DM Sans Bold"/>
              </a:rPr>
              <a:t>group by 1: </a:t>
            </a:r>
            <a:r>
              <a:rPr lang="en-US" sz="1857" spc="111">
                <a:solidFill>
                  <a:srgbClr val="000000"/>
                </a:solidFill>
                <a:latin typeface="DM Sans"/>
                <a:ea typeface="DM Sans"/>
                <a:cs typeface="DM Sans"/>
                <a:sym typeface="DM Sans"/>
              </a:rPr>
              <a:t>Mengelompokkan hasil berdasarkan produk</a:t>
            </a:r>
          </a:p>
          <a:p>
            <a:pPr algn="l" marL="400953" indent="-200477" lvl="1">
              <a:lnSpc>
                <a:spcPts val="2507"/>
              </a:lnSpc>
              <a:buFont typeface="Arial"/>
              <a:buChar char="•"/>
            </a:pPr>
            <a:r>
              <a:rPr lang="en-US" b="true" sz="1857" spc="111">
                <a:solidFill>
                  <a:srgbClr val="000000"/>
                </a:solidFill>
                <a:latin typeface="DM Sans Bold"/>
                <a:ea typeface="DM Sans Bold"/>
                <a:cs typeface="DM Sans Bold"/>
                <a:sym typeface="DM Sans Bold"/>
              </a:rPr>
              <a:t>order by 2 desc</a:t>
            </a:r>
            <a:r>
              <a:rPr lang="en-US" sz="1857" spc="111">
                <a:solidFill>
                  <a:srgbClr val="000000"/>
                </a:solidFill>
                <a:latin typeface="DM Sans"/>
                <a:ea typeface="DM Sans"/>
                <a:cs typeface="DM Sans"/>
                <a:sym typeface="DM Sans"/>
              </a:rPr>
              <a:t>: Mengurutkan hasil berdasarkan nilai transaksi terbesar</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200506" y="9896570"/>
            <a:ext cx="3169280" cy="2226419"/>
          </a:xfrm>
          <a:custGeom>
            <a:avLst/>
            <a:gdLst/>
            <a:ahLst/>
            <a:cxnLst/>
            <a:rect r="r" b="b" t="t" l="l"/>
            <a:pathLst>
              <a:path h="2226419" w="3169280">
                <a:moveTo>
                  <a:pt x="0" y="0"/>
                </a:moveTo>
                <a:lnTo>
                  <a:pt x="3169279" y="0"/>
                </a:lnTo>
                <a:lnTo>
                  <a:pt x="3169279"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4353269" y="9673750"/>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906280" y="6220340"/>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1212040" y="4825959"/>
            <a:ext cx="5002068" cy="3433763"/>
          </a:xfrm>
          <a:custGeom>
            <a:avLst/>
            <a:gdLst/>
            <a:ahLst/>
            <a:cxnLst/>
            <a:rect r="r" b="b" t="t" l="l"/>
            <a:pathLst>
              <a:path h="3433763" w="5002068">
                <a:moveTo>
                  <a:pt x="0" y="0"/>
                </a:moveTo>
                <a:lnTo>
                  <a:pt x="5002068" y="0"/>
                </a:lnTo>
                <a:lnTo>
                  <a:pt x="5002068" y="3433763"/>
                </a:lnTo>
                <a:lnTo>
                  <a:pt x="0" y="3433763"/>
                </a:lnTo>
                <a:lnTo>
                  <a:pt x="0" y="0"/>
                </a:lnTo>
                <a:close/>
              </a:path>
            </a:pathLst>
          </a:custGeom>
          <a:blipFill>
            <a:blip r:embed="rId15"/>
            <a:stretch>
              <a:fillRect l="0" t="0" r="0" b="0"/>
            </a:stretch>
          </a:blipFill>
        </p:spPr>
      </p:sp>
      <p:sp>
        <p:nvSpPr>
          <p:cNvPr name="TextBox 11" id="11"/>
          <p:cNvSpPr txBox="true"/>
          <p:nvPr/>
        </p:nvSpPr>
        <p:spPr>
          <a:xfrm rot="0">
            <a:off x="1212040" y="1057059"/>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2" id="12"/>
          <p:cNvSpPr txBox="true"/>
          <p:nvPr/>
        </p:nvSpPr>
        <p:spPr>
          <a:xfrm rot="0">
            <a:off x="1212040" y="2072678"/>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05</a:t>
            </a:r>
          </a:p>
        </p:txBody>
      </p:sp>
      <p:sp>
        <p:nvSpPr>
          <p:cNvPr name="TextBox 13" id="13"/>
          <p:cNvSpPr txBox="true"/>
          <p:nvPr/>
        </p:nvSpPr>
        <p:spPr>
          <a:xfrm rot="0">
            <a:off x="2790993" y="2068872"/>
            <a:ext cx="2132411"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Insight</a:t>
            </a:r>
          </a:p>
        </p:txBody>
      </p:sp>
      <p:sp>
        <p:nvSpPr>
          <p:cNvPr name="TextBox 14" id="14"/>
          <p:cNvSpPr txBox="true"/>
          <p:nvPr/>
        </p:nvSpPr>
        <p:spPr>
          <a:xfrm rot="0">
            <a:off x="5390129" y="1844078"/>
            <a:ext cx="10138857" cy="1944370"/>
          </a:xfrm>
          <a:prstGeom prst="rect">
            <a:avLst/>
          </a:prstGeom>
        </p:spPr>
        <p:txBody>
          <a:bodyPr anchor="t" rtlCol="false" tIns="0" lIns="0" bIns="0" rIns="0">
            <a:spAutoFit/>
          </a:bodyPr>
          <a:lstStyle/>
          <a:p>
            <a:pPr algn="just">
              <a:lnSpc>
                <a:spcPts val="3080"/>
              </a:lnSpc>
              <a:spcBef>
                <a:spcPct val="0"/>
              </a:spcBef>
            </a:pPr>
            <a:r>
              <a:rPr lang="en-US" sz="2200">
                <a:solidFill>
                  <a:srgbClr val="000000"/>
                </a:solidFill>
                <a:latin typeface="DM Sans"/>
                <a:ea typeface="DM Sans"/>
                <a:cs typeface="DM Sans"/>
                <a:sym typeface="DM Sans"/>
              </a:rPr>
              <a:t>Samsung mencatat nilai transaksi tertinggi sebesar 380,8 juta, diikuti oleh Apple dengan total 232,3 juta, yang mencakup produk MacBook dan iPhone. Sementara itu, Sony mencatat nilai transaksi sebesar 43 juta, Huawei sebesar 31,1 juta, dan Lenovo sekitar 8,2 juta. Dominasi Samsung dan Apple ini mencerminkan popularitas produk mereka, sementara merek lain tertinggal.</a:t>
            </a:r>
          </a:p>
        </p:txBody>
      </p:sp>
      <p:sp>
        <p:nvSpPr>
          <p:cNvPr name="TextBox 15" id="15"/>
          <p:cNvSpPr txBox="true"/>
          <p:nvPr/>
        </p:nvSpPr>
        <p:spPr>
          <a:xfrm rot="0">
            <a:off x="6870104" y="3891945"/>
            <a:ext cx="5190090" cy="794385"/>
          </a:xfrm>
          <a:prstGeom prst="rect">
            <a:avLst/>
          </a:prstGeom>
        </p:spPr>
        <p:txBody>
          <a:bodyPr anchor="t" rtlCol="false" tIns="0" lIns="0" bIns="0" rIns="0">
            <a:spAutoFit/>
          </a:bodyPr>
          <a:lstStyle/>
          <a:p>
            <a:pPr algn="just" marL="0" indent="0" lvl="0">
              <a:lnSpc>
                <a:spcPts val="6480"/>
              </a:lnSpc>
              <a:spcBef>
                <a:spcPct val="0"/>
              </a:spcBef>
            </a:pPr>
            <a:r>
              <a:rPr lang="en-US" b="true" sz="4800" spc="76">
                <a:solidFill>
                  <a:srgbClr val="000000"/>
                </a:solidFill>
                <a:latin typeface="DM Sans Bold"/>
                <a:ea typeface="DM Sans Bold"/>
                <a:cs typeface="DM Sans Bold"/>
                <a:sym typeface="DM Sans Bold"/>
              </a:rPr>
              <a:t>Analisis Lanjutan</a:t>
            </a:r>
          </a:p>
        </p:txBody>
      </p:sp>
      <p:sp>
        <p:nvSpPr>
          <p:cNvPr name="TextBox 16" id="16"/>
          <p:cNvSpPr txBox="true"/>
          <p:nvPr/>
        </p:nvSpPr>
        <p:spPr>
          <a:xfrm rot="0">
            <a:off x="6395083" y="4754942"/>
            <a:ext cx="11330221" cy="4825365"/>
          </a:xfrm>
          <a:prstGeom prst="rect">
            <a:avLst/>
          </a:prstGeom>
        </p:spPr>
        <p:txBody>
          <a:bodyPr anchor="t" rtlCol="false" tIns="0" lIns="0" bIns="0" rIns="0">
            <a:spAutoFit/>
          </a:bodyPr>
          <a:lstStyle/>
          <a:p>
            <a:pPr algn="just" marL="474979" indent="-237490" lvl="1">
              <a:lnSpc>
                <a:spcPts val="2969"/>
              </a:lnSpc>
              <a:buFont typeface="Arial"/>
              <a:buChar char="•"/>
            </a:pPr>
            <a:r>
              <a:rPr lang="en-US" sz="2199" spc="35">
                <a:solidFill>
                  <a:srgbClr val="000000"/>
                </a:solidFill>
                <a:latin typeface="DM Sans"/>
                <a:ea typeface="DM Sans"/>
                <a:cs typeface="DM Sans"/>
                <a:sym typeface="DM Sans"/>
              </a:rPr>
              <a:t>Untuk itu, perusahaan melalui strategi yang bisa ditingkatkan antara lain promosi pada produk Sony, Huawei, dan Lenovo untuk meningkatkan nilai transaksi. Selanjutnya, perusahaan juga melakukan peningkatan stock produk Samsung dan Apple yang memiliki popularitas tinggi untuk meraih maksimal keuntungan memenuhi permintaan konsumen yang meningkat. Dengan analisis ulasan dan umpan balik pelanggan, kekuatan dan kelemahan dari suatu produk dapat terdeteksi dan memberikan rekomendasi terkait pada tim pemasaran atau pengembangan produk mengenai peningkatan fitur atau penyelesaian masalah yang sering dikeluhkan. </a:t>
            </a:r>
          </a:p>
          <a:p>
            <a:pPr algn="just" marL="474979" indent="-237490" lvl="1">
              <a:lnSpc>
                <a:spcPts val="2969"/>
              </a:lnSpc>
              <a:buFont typeface="Arial"/>
              <a:buChar char="•"/>
            </a:pPr>
            <a:r>
              <a:rPr lang="en-US" sz="2199" spc="35">
                <a:solidFill>
                  <a:srgbClr val="000000"/>
                </a:solidFill>
                <a:latin typeface="DM Sans"/>
                <a:ea typeface="DM Sans"/>
                <a:cs typeface="DM Sans"/>
                <a:sym typeface="DM Sans"/>
              </a:rPr>
              <a:t>Strategi promosi juga perlu disesuaikan berdasarkan performa dan demografi konsumen, dengan menggunakan data penjualan sebelumnya untuk mengidentifikasi produk mana yang membutuhkan dorongan lebih dengan kampanye atau diskon khusus.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2242327" y="1906747"/>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1551097" y="2934922"/>
            <a:ext cx="6239442" cy="5445331"/>
          </a:xfrm>
          <a:custGeom>
            <a:avLst/>
            <a:gdLst/>
            <a:ahLst/>
            <a:cxnLst/>
            <a:rect r="r" b="b" t="t" l="l"/>
            <a:pathLst>
              <a:path h="5445331" w="6239442">
                <a:moveTo>
                  <a:pt x="0" y="0"/>
                </a:moveTo>
                <a:lnTo>
                  <a:pt x="6239442" y="0"/>
                </a:lnTo>
                <a:lnTo>
                  <a:pt x="6239442" y="5445331"/>
                </a:lnTo>
                <a:lnTo>
                  <a:pt x="0" y="54453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373872" y="955319"/>
            <a:ext cx="7639817"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Kesimpulan</a:t>
            </a:r>
          </a:p>
        </p:txBody>
      </p:sp>
      <p:sp>
        <p:nvSpPr>
          <p:cNvPr name="TextBox 6" id="6"/>
          <p:cNvSpPr txBox="true"/>
          <p:nvPr/>
        </p:nvSpPr>
        <p:spPr>
          <a:xfrm rot="0">
            <a:off x="1373872" y="2147625"/>
            <a:ext cx="10047835" cy="6991350"/>
          </a:xfrm>
          <a:prstGeom prst="rect">
            <a:avLst/>
          </a:prstGeom>
        </p:spPr>
        <p:txBody>
          <a:bodyPr anchor="t" rtlCol="false" tIns="0" lIns="0" bIns="0" rIns="0">
            <a:spAutoFit/>
          </a:bodyPr>
          <a:lstStyle/>
          <a:p>
            <a:pPr algn="just">
              <a:lnSpc>
                <a:spcPts val="2699"/>
              </a:lnSpc>
            </a:pPr>
            <a:r>
              <a:rPr lang="en-US" sz="1999" spc="119">
                <a:solidFill>
                  <a:srgbClr val="000000"/>
                </a:solidFill>
                <a:latin typeface="DM Sans"/>
                <a:ea typeface="DM Sans"/>
                <a:cs typeface="DM Sans"/>
                <a:sym typeface="DM Sans"/>
              </a:rPr>
              <a:t>Proyek Tokopedia ini berhasil memberikan pemahaman mendalam terkait transaksi penjualan selama tahun 2021 dan 2022. Berdasarkan temuan proyek ini, Agustus 2021 tercatat sebagai bulan dengan transaksi tertinggi pada tahun tersebut, yang dapat dijadikan acuan untuk perencanaan promosi musiman. Selain itu, kategori Mobile &amp; Tablets terus mendominasi nilai transaksi tertinggi sepanjang tahun 2022, mencerminkan meningkatnya minat terhadap produk teknologi.</a:t>
            </a:r>
          </a:p>
          <a:p>
            <a:pPr algn="just">
              <a:lnSpc>
                <a:spcPts val="2699"/>
              </a:lnSpc>
            </a:pPr>
          </a:p>
          <a:p>
            <a:pPr algn="just">
              <a:lnSpc>
                <a:spcPts val="2699"/>
              </a:lnSpc>
            </a:pPr>
            <a:r>
              <a:rPr lang="en-US" sz="1999" spc="119">
                <a:solidFill>
                  <a:srgbClr val="000000"/>
                </a:solidFill>
                <a:latin typeface="DM Sans"/>
                <a:ea typeface="DM Sans"/>
                <a:cs typeface="DM Sans"/>
                <a:sym typeface="DM Sans"/>
              </a:rPr>
              <a:t>Dari sisi metode pembayaran, COD tetap menjadi pilihan utama pelanggan, menunjukkan pentingnya mempertahankan opsi ini untuk mengoptimalkan tingkat konversi penjualan. Di sisi lain, evaluasi performa produk juga menjadi perhatian, di mana Samsung sebagai produk dengan nilai transaksi tertinggi perlu dijaga performanya, sedangkan Lenovo, yang memiliki nilai transaksi terendah, memerlukan strategi evaluasi untuk meningkatkan daya saing di pasar.</a:t>
            </a:r>
          </a:p>
          <a:p>
            <a:pPr algn="just">
              <a:lnSpc>
                <a:spcPts val="2699"/>
              </a:lnSpc>
            </a:pPr>
          </a:p>
          <a:p>
            <a:pPr algn="just" marL="0" indent="0" lvl="0">
              <a:lnSpc>
                <a:spcPts val="2699"/>
              </a:lnSpc>
              <a:spcBef>
                <a:spcPct val="0"/>
              </a:spcBef>
            </a:pPr>
            <a:r>
              <a:rPr lang="en-US" sz="1999" spc="119">
                <a:solidFill>
                  <a:srgbClr val="000000"/>
                </a:solidFill>
                <a:latin typeface="DM Sans"/>
                <a:ea typeface="DM Sans"/>
                <a:cs typeface="DM Sans"/>
                <a:sym typeface="DM Sans"/>
              </a:rPr>
              <a:t>Hasil proyek ini memberikan arahan strategis yang jelas terkait pengelolaan produk, pemasaran, dan metode pembayaran ke depan. Selain itu, temuan ini membuka peluang untuk pengoptimalan lebih lanjut melalui data yang lebih kaya dan analisis lanjutan, meskipun diperlukan data yang lebih banyak dan beragam untuk hasil yang lebih komprehensif.</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4033866"/>
            <a:ext cx="10910396" cy="1754786"/>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a:t>
            </a:r>
          </a:p>
        </p:txBody>
      </p:sp>
      <p:sp>
        <p:nvSpPr>
          <p:cNvPr name="TextBox 17" id="17"/>
          <p:cNvSpPr txBox="true"/>
          <p:nvPr/>
        </p:nvSpPr>
        <p:spPr>
          <a:xfrm rot="0">
            <a:off x="4523004" y="6141833"/>
            <a:ext cx="9241992"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MySkill Data Analyst - Kelompok B4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555606"/>
            <a:ext cx="6264366" cy="6104909"/>
          </a:xfrm>
          <a:custGeom>
            <a:avLst/>
            <a:gdLst/>
            <a:ahLst/>
            <a:cxnLst/>
            <a:rect r="r" b="b" t="t" l="l"/>
            <a:pathLst>
              <a:path h="6104909" w="6264366">
                <a:moveTo>
                  <a:pt x="0" y="0"/>
                </a:moveTo>
                <a:lnTo>
                  <a:pt x="6264366" y="0"/>
                </a:lnTo>
                <a:lnTo>
                  <a:pt x="6264366" y="6104909"/>
                </a:lnTo>
                <a:lnTo>
                  <a:pt x="0" y="610490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04950" y="1950581"/>
            <a:ext cx="3498998"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Data Set</a:t>
            </a:r>
          </a:p>
        </p:txBody>
      </p:sp>
      <p:sp>
        <p:nvSpPr>
          <p:cNvPr name="TextBox 5" id="5"/>
          <p:cNvSpPr txBox="true"/>
          <p:nvPr/>
        </p:nvSpPr>
        <p:spPr>
          <a:xfrm rot="0">
            <a:off x="1504950" y="5912861"/>
            <a:ext cx="8513471" cy="3268980"/>
          </a:xfrm>
          <a:prstGeom prst="rect">
            <a:avLst/>
          </a:prstGeom>
        </p:spPr>
        <p:txBody>
          <a:bodyPr anchor="t" rtlCol="false" tIns="0" lIns="0" bIns="0" rIns="0">
            <a:spAutoFit/>
          </a:bodyPr>
          <a:lstStyle/>
          <a:p>
            <a:pPr algn="l">
              <a:lnSpc>
                <a:spcPts val="3240"/>
              </a:lnSpc>
            </a:pPr>
            <a:r>
              <a:rPr lang="en-US" sz="2400" spc="144">
                <a:solidFill>
                  <a:srgbClr val="000000"/>
                </a:solidFill>
                <a:latin typeface="DM Sans"/>
                <a:ea typeface="DM Sans"/>
                <a:cs typeface="DM Sans"/>
                <a:sym typeface="DM Sans"/>
              </a:rPr>
              <a:t>Dataset yang digunakan:</a:t>
            </a:r>
          </a:p>
          <a:p>
            <a:pPr algn="l" marL="518160" indent="-259080" lvl="1">
              <a:lnSpc>
                <a:spcPts val="3240"/>
              </a:lnSpc>
              <a:buAutoNum type="arabicPeriod" startAt="1"/>
            </a:pPr>
            <a:r>
              <a:rPr lang="en-US" sz="2400" spc="144">
                <a:solidFill>
                  <a:srgbClr val="000000"/>
                </a:solidFill>
                <a:latin typeface="DM Sans"/>
                <a:ea typeface="DM Sans"/>
                <a:cs typeface="DM Sans"/>
                <a:sym typeface="DM Sans"/>
              </a:rPr>
              <a:t> order_detail</a:t>
            </a:r>
          </a:p>
          <a:p>
            <a:pPr algn="l" marL="518160" indent="-259080" lvl="1">
              <a:lnSpc>
                <a:spcPts val="3240"/>
              </a:lnSpc>
              <a:buAutoNum type="arabicPeriod" startAt="1"/>
            </a:pPr>
            <a:r>
              <a:rPr lang="en-US" sz="2400" spc="144">
                <a:solidFill>
                  <a:srgbClr val="000000"/>
                </a:solidFill>
                <a:latin typeface="DM Sans"/>
                <a:ea typeface="DM Sans"/>
                <a:cs typeface="DM Sans"/>
                <a:sym typeface="DM Sans"/>
              </a:rPr>
              <a:t> sku_detail</a:t>
            </a:r>
          </a:p>
          <a:p>
            <a:pPr algn="l" marL="518160" indent="-259080" lvl="1">
              <a:lnSpc>
                <a:spcPts val="3240"/>
              </a:lnSpc>
              <a:buAutoNum type="arabicPeriod" startAt="1"/>
            </a:pPr>
            <a:r>
              <a:rPr lang="en-US" sz="2400" spc="144">
                <a:solidFill>
                  <a:srgbClr val="000000"/>
                </a:solidFill>
                <a:latin typeface="DM Sans"/>
                <a:ea typeface="DM Sans"/>
                <a:cs typeface="DM Sans"/>
                <a:sym typeface="DM Sans"/>
              </a:rPr>
              <a:t> customer_detail</a:t>
            </a:r>
          </a:p>
          <a:p>
            <a:pPr algn="l" marL="518160" indent="-259080" lvl="1">
              <a:lnSpc>
                <a:spcPts val="3240"/>
              </a:lnSpc>
              <a:buAutoNum type="arabicPeriod" startAt="1"/>
            </a:pPr>
            <a:r>
              <a:rPr lang="en-US" sz="2400" spc="144">
                <a:solidFill>
                  <a:srgbClr val="000000"/>
                </a:solidFill>
                <a:latin typeface="DM Sans"/>
                <a:ea typeface="DM Sans"/>
                <a:cs typeface="DM Sans"/>
                <a:sym typeface="DM Sans"/>
              </a:rPr>
              <a:t> payment_detail</a:t>
            </a:r>
          </a:p>
          <a:p>
            <a:pPr algn="l">
              <a:lnSpc>
                <a:spcPts val="3240"/>
              </a:lnSpc>
            </a:pPr>
          </a:p>
          <a:p>
            <a:pPr algn="l">
              <a:lnSpc>
                <a:spcPts val="3240"/>
              </a:lnSpc>
              <a:spcBef>
                <a:spcPct val="0"/>
              </a:spcBef>
            </a:pPr>
            <a:r>
              <a:rPr lang="en-US" sz="2400" spc="144">
                <a:solidFill>
                  <a:srgbClr val="000000"/>
                </a:solidFill>
                <a:latin typeface="DM Sans"/>
                <a:ea typeface="DM Sans"/>
                <a:cs typeface="DM Sans"/>
                <a:sym typeface="DM Sans"/>
              </a:rPr>
              <a:t>Data yang digunakan adalah data yang berasal dari Tokopedia (</a:t>
            </a:r>
            <a:r>
              <a:rPr lang="en-US" b="true" sz="2400" spc="144">
                <a:solidFill>
                  <a:srgbClr val="000000"/>
                </a:solidFill>
                <a:latin typeface="DM Sans Bold"/>
                <a:ea typeface="DM Sans Bold"/>
                <a:cs typeface="DM Sans Bold"/>
                <a:sym typeface="DM Sans Bold"/>
              </a:rPr>
              <a:t>bukan data sesungguhnya</a:t>
            </a:r>
            <a:r>
              <a:rPr lang="en-US" sz="2400" spc="144">
                <a:solidFill>
                  <a:srgbClr val="000000"/>
                </a:solidFill>
                <a:latin typeface="DM Sans"/>
                <a:ea typeface="DM Sans"/>
                <a:cs typeface="DM Sans"/>
                <a:sym typeface="DM Sans"/>
              </a:rPr>
              <a:t>).</a:t>
            </a: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1" id="11"/>
          <p:cNvSpPr txBox="true"/>
          <p:nvPr/>
        </p:nvSpPr>
        <p:spPr>
          <a:xfrm rot="0">
            <a:off x="1504950" y="3214425"/>
            <a:ext cx="2147931" cy="457581"/>
          </a:xfrm>
          <a:prstGeom prst="rect">
            <a:avLst/>
          </a:prstGeom>
        </p:spPr>
        <p:txBody>
          <a:bodyPr anchor="t" rtlCol="false" tIns="0" lIns="0" bIns="0" rIns="0">
            <a:spAutoFit/>
          </a:bodyPr>
          <a:lstStyle/>
          <a:p>
            <a:pPr algn="l">
              <a:lnSpc>
                <a:spcPts val="3492"/>
              </a:lnSpc>
            </a:pPr>
            <a:r>
              <a:rPr lang="en-US" sz="3600" b="true">
                <a:solidFill>
                  <a:srgbClr val="000000"/>
                </a:solidFill>
                <a:latin typeface="DM Sans Bold"/>
                <a:ea typeface="DM Sans Bold"/>
                <a:cs typeface="DM Sans Bold"/>
                <a:sym typeface="DM Sans Bold"/>
              </a:rPr>
              <a:t>Overview</a:t>
            </a:r>
          </a:p>
        </p:txBody>
      </p:sp>
      <p:sp>
        <p:nvSpPr>
          <p:cNvPr name="TextBox 12" id="12"/>
          <p:cNvSpPr txBox="true"/>
          <p:nvPr/>
        </p:nvSpPr>
        <p:spPr>
          <a:xfrm rot="0">
            <a:off x="1504950" y="3977381"/>
            <a:ext cx="8134224" cy="1630680"/>
          </a:xfrm>
          <a:prstGeom prst="rect">
            <a:avLst/>
          </a:prstGeom>
        </p:spPr>
        <p:txBody>
          <a:bodyPr anchor="t" rtlCol="false" tIns="0" lIns="0" bIns="0" rIns="0">
            <a:spAutoFit/>
          </a:bodyPr>
          <a:lstStyle/>
          <a:p>
            <a:pPr algn="l">
              <a:lnSpc>
                <a:spcPts val="3240"/>
              </a:lnSpc>
              <a:spcBef>
                <a:spcPct val="0"/>
              </a:spcBef>
            </a:pPr>
            <a:r>
              <a:rPr lang="en-US" sz="2400" spc="144">
                <a:solidFill>
                  <a:srgbClr val="000000"/>
                </a:solidFill>
                <a:latin typeface="DM Sans"/>
                <a:ea typeface="DM Sans"/>
                <a:cs typeface="DM Sans"/>
                <a:sym typeface="DM Sans"/>
              </a:rPr>
              <a:t>Dataset ini bermanfaat untuk memperoleh wawasan mendalam tentang pola perilaku pelanggan, efisiensi pelanggan, serta mengoptimalkan strategi penjualan produk.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886442" y="1084160"/>
            <a:ext cx="8515115"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Data Set Information</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2378384" y="2652437"/>
            <a:ext cx="13531233" cy="5949389"/>
          </a:xfrm>
          <a:custGeom>
            <a:avLst/>
            <a:gdLst/>
            <a:ahLst/>
            <a:cxnLst/>
            <a:rect r="r" b="b" t="t" l="l"/>
            <a:pathLst>
              <a:path h="5949389" w="13531233">
                <a:moveTo>
                  <a:pt x="0" y="0"/>
                </a:moveTo>
                <a:lnTo>
                  <a:pt x="13531232" y="0"/>
                </a:lnTo>
                <a:lnTo>
                  <a:pt x="13531232" y="5949389"/>
                </a:lnTo>
                <a:lnTo>
                  <a:pt x="0" y="5949389"/>
                </a:lnTo>
                <a:lnTo>
                  <a:pt x="0" y="0"/>
                </a:lnTo>
                <a:close/>
              </a:path>
            </a:pathLst>
          </a:custGeom>
          <a:blipFill>
            <a:blip r:embed="rId1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2750593" y="2837435"/>
            <a:ext cx="12786814" cy="5579392"/>
          </a:xfrm>
          <a:custGeom>
            <a:avLst/>
            <a:gdLst/>
            <a:ahLst/>
            <a:cxnLst/>
            <a:rect r="r" b="b" t="t" l="l"/>
            <a:pathLst>
              <a:path h="5579392" w="12786814">
                <a:moveTo>
                  <a:pt x="0" y="0"/>
                </a:moveTo>
                <a:lnTo>
                  <a:pt x="12786814" y="0"/>
                </a:lnTo>
                <a:lnTo>
                  <a:pt x="12786814" y="5579392"/>
                </a:lnTo>
                <a:lnTo>
                  <a:pt x="0" y="5579392"/>
                </a:lnTo>
                <a:lnTo>
                  <a:pt x="0" y="0"/>
                </a:lnTo>
                <a:close/>
              </a:path>
            </a:pathLst>
          </a:custGeom>
          <a:blipFill>
            <a:blip r:embed="rId13"/>
            <a:stretch>
              <a:fillRect l="0" t="0" r="0" b="0"/>
            </a:stretch>
          </a:blipFill>
        </p:spPr>
      </p:sp>
      <p:sp>
        <p:nvSpPr>
          <p:cNvPr name="TextBox 9" id="9"/>
          <p:cNvSpPr txBox="true"/>
          <p:nvPr/>
        </p:nvSpPr>
        <p:spPr>
          <a:xfrm rot="0">
            <a:off x="4886442" y="1084160"/>
            <a:ext cx="8515115"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Data Set Information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706355" y="2490545"/>
            <a:ext cx="6914806" cy="6202988"/>
          </a:xfrm>
          <a:custGeom>
            <a:avLst/>
            <a:gdLst/>
            <a:ahLst/>
            <a:cxnLst/>
            <a:rect r="r" b="b" t="t" l="l"/>
            <a:pathLst>
              <a:path h="6202988" w="6914806">
                <a:moveTo>
                  <a:pt x="0" y="0"/>
                </a:moveTo>
                <a:lnTo>
                  <a:pt x="6914805" y="0"/>
                </a:lnTo>
                <a:lnTo>
                  <a:pt x="6914805" y="6202988"/>
                </a:lnTo>
                <a:lnTo>
                  <a:pt x="0" y="6202988"/>
                </a:lnTo>
                <a:lnTo>
                  <a:pt x="0" y="0"/>
                </a:lnTo>
                <a:close/>
              </a:path>
            </a:pathLst>
          </a:custGeom>
          <a:blipFill>
            <a:blip r:embed="rId19"/>
            <a:stretch>
              <a:fillRect l="0" t="0" r="0" b="0"/>
            </a:stretch>
          </a:blipFill>
        </p:spPr>
      </p:sp>
      <p:sp>
        <p:nvSpPr>
          <p:cNvPr name="TextBox 12" id="12"/>
          <p:cNvSpPr txBox="true"/>
          <p:nvPr/>
        </p:nvSpPr>
        <p:spPr>
          <a:xfrm rot="0">
            <a:off x="4732501" y="1456137"/>
            <a:ext cx="8822997" cy="834644"/>
          </a:xfrm>
          <a:prstGeom prst="rect">
            <a:avLst/>
          </a:prstGeom>
        </p:spPr>
        <p:txBody>
          <a:bodyPr anchor="t" rtlCol="false" tIns="0" lIns="0" bIns="0" rIns="0">
            <a:spAutoFit/>
          </a:bodyPr>
          <a:lstStyle/>
          <a:p>
            <a:pPr algn="ctr" marL="0" indent="0" lvl="1">
              <a:lnSpc>
                <a:spcPts val="6207"/>
              </a:lnSpc>
              <a:spcBef>
                <a:spcPct val="0"/>
              </a:spcBef>
            </a:pPr>
            <a:r>
              <a:rPr lang="en-US" b="true" sz="6399">
                <a:solidFill>
                  <a:srgbClr val="000000"/>
                </a:solidFill>
                <a:latin typeface="DM Sans Bold"/>
                <a:ea typeface="DM Sans Bold"/>
                <a:cs typeface="DM Sans Bold"/>
                <a:sym typeface="DM Sans Bold"/>
              </a:rPr>
              <a:t>Skema Tabel</a:t>
            </a:r>
          </a:p>
        </p:txBody>
      </p:sp>
      <p:sp>
        <p:nvSpPr>
          <p:cNvPr name="TextBox 13" id="13"/>
          <p:cNvSpPr txBox="true"/>
          <p:nvPr/>
        </p:nvSpPr>
        <p:spPr>
          <a:xfrm rot="0">
            <a:off x="9144000" y="3311807"/>
            <a:ext cx="6622015" cy="1413510"/>
          </a:xfrm>
          <a:prstGeom prst="rect">
            <a:avLst/>
          </a:prstGeom>
        </p:spPr>
        <p:txBody>
          <a:bodyPr anchor="t" rtlCol="false" tIns="0" lIns="0" bIns="0" rIns="0">
            <a:spAutoFit/>
          </a:bodyPr>
          <a:lstStyle/>
          <a:p>
            <a:pPr algn="just">
              <a:lnSpc>
                <a:spcPts val="3779"/>
              </a:lnSpc>
              <a:spcBef>
                <a:spcPct val="0"/>
              </a:spcBef>
            </a:pPr>
            <a:r>
              <a:rPr lang="en-US" sz="2799" spc="167">
                <a:solidFill>
                  <a:srgbClr val="000000"/>
                </a:solidFill>
                <a:latin typeface="DM Sans"/>
                <a:ea typeface="DM Sans"/>
                <a:cs typeface="DM Sans"/>
                <a:sym typeface="DM Sans"/>
              </a:rPr>
              <a:t>Beberapa data saling </a:t>
            </a:r>
            <a:r>
              <a:rPr lang="en-US" sz="2799" spc="167">
                <a:solidFill>
                  <a:srgbClr val="000000"/>
                </a:solidFill>
                <a:latin typeface="DM Sans"/>
                <a:ea typeface="DM Sans"/>
                <a:cs typeface="DM Sans"/>
                <a:sym typeface="DM Sans"/>
              </a:rPr>
              <a:t>berhubungan, yang dijelaskan melalui skema tabel di samping.</a:t>
            </a:r>
          </a:p>
        </p:txBody>
      </p:sp>
      <p:sp>
        <p:nvSpPr>
          <p:cNvPr name="TextBox 14" id="14"/>
          <p:cNvSpPr txBox="true"/>
          <p:nvPr/>
        </p:nvSpPr>
        <p:spPr>
          <a:xfrm rot="0">
            <a:off x="9089149" y="5553939"/>
            <a:ext cx="6622015" cy="2366010"/>
          </a:xfrm>
          <a:prstGeom prst="rect">
            <a:avLst/>
          </a:prstGeom>
        </p:spPr>
        <p:txBody>
          <a:bodyPr anchor="t" rtlCol="false" tIns="0" lIns="0" bIns="0" rIns="0">
            <a:spAutoFit/>
          </a:bodyPr>
          <a:lstStyle/>
          <a:p>
            <a:pPr algn="just">
              <a:lnSpc>
                <a:spcPts val="3779"/>
              </a:lnSpc>
              <a:spcBef>
                <a:spcPct val="0"/>
              </a:spcBef>
            </a:pPr>
            <a:r>
              <a:rPr lang="en-US" sz="2799" spc="167">
                <a:solidFill>
                  <a:srgbClr val="000000"/>
                </a:solidFill>
                <a:latin typeface="DM Sans"/>
                <a:ea typeface="DM Sans"/>
                <a:cs typeface="DM Sans"/>
                <a:sym typeface="DM Sans"/>
              </a:rPr>
              <a:t>Data dari order_detail berfungsi sebagai </a:t>
            </a:r>
            <a:r>
              <a:rPr lang="en-US" sz="2799" spc="167">
                <a:solidFill>
                  <a:srgbClr val="000000"/>
                </a:solidFill>
                <a:latin typeface="DM Sans"/>
                <a:ea typeface="DM Sans"/>
                <a:cs typeface="DM Sans"/>
                <a:sym typeface="DM Sans"/>
              </a:rPr>
              <a:t>data utama (primary key) yang terhubung dengan data lainnya, seperti customer_detail, sku_detail, dan payment_detail.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1976676"/>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Pertanyaan:</a:t>
            </a:r>
          </a:p>
        </p:txBody>
      </p:sp>
      <p:grpSp>
        <p:nvGrpSpPr>
          <p:cNvPr name="Group 4" id="4"/>
          <p:cNvGrpSpPr/>
          <p:nvPr/>
        </p:nvGrpSpPr>
        <p:grpSpPr>
          <a:xfrm rot="0">
            <a:off x="9975489" y="476406"/>
            <a:ext cx="6998061" cy="3255383"/>
            <a:chOff x="0" y="0"/>
            <a:chExt cx="2342659" cy="1089766"/>
          </a:xfrm>
        </p:grpSpPr>
        <p:sp>
          <p:nvSpPr>
            <p:cNvPr name="Freeform 5" id="5"/>
            <p:cNvSpPr/>
            <p:nvPr/>
          </p:nvSpPr>
          <p:spPr>
            <a:xfrm flipH="false" flipV="false" rot="0">
              <a:off x="0" y="0"/>
              <a:ext cx="2342659" cy="1089766"/>
            </a:xfrm>
            <a:custGeom>
              <a:avLst/>
              <a:gdLst/>
              <a:ahLst/>
              <a:cxnLst/>
              <a:rect r="r" b="b" t="t" l="l"/>
              <a:pathLst>
                <a:path h="1089766" w="2342659">
                  <a:moveTo>
                    <a:pt x="16594" y="0"/>
                  </a:moveTo>
                  <a:lnTo>
                    <a:pt x="2326064" y="0"/>
                  </a:lnTo>
                  <a:cubicBezTo>
                    <a:pt x="2335229" y="0"/>
                    <a:pt x="2342659" y="7430"/>
                    <a:pt x="2342659" y="16594"/>
                  </a:cubicBezTo>
                  <a:lnTo>
                    <a:pt x="2342659" y="1073172"/>
                  </a:lnTo>
                  <a:cubicBezTo>
                    <a:pt x="2342659" y="1082336"/>
                    <a:pt x="2335229" y="1089766"/>
                    <a:pt x="2326064" y="1089766"/>
                  </a:cubicBezTo>
                  <a:lnTo>
                    <a:pt x="16594" y="1089766"/>
                  </a:lnTo>
                  <a:cubicBezTo>
                    <a:pt x="7430" y="1089766"/>
                    <a:pt x="0" y="1082336"/>
                    <a:pt x="0" y="1073172"/>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1004041"/>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1798210"/>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3441648"/>
            <a:chOff x="0" y="0"/>
            <a:chExt cx="2342659" cy="1152120"/>
          </a:xfrm>
        </p:grpSpPr>
        <p:sp>
          <p:nvSpPr>
            <p:cNvPr name="Freeform 12" id="12"/>
            <p:cNvSpPr/>
            <p:nvPr/>
          </p:nvSpPr>
          <p:spPr>
            <a:xfrm flipH="false" flipV="false" rot="0">
              <a:off x="0" y="0"/>
              <a:ext cx="2342659" cy="1152120"/>
            </a:xfrm>
            <a:custGeom>
              <a:avLst/>
              <a:gdLst/>
              <a:ahLst/>
              <a:cxnLst/>
              <a:rect r="r" b="b" t="t" l="l"/>
              <a:pathLst>
                <a:path h="1152120" w="2342659">
                  <a:moveTo>
                    <a:pt x="16594" y="0"/>
                  </a:moveTo>
                  <a:lnTo>
                    <a:pt x="2326064" y="0"/>
                  </a:lnTo>
                  <a:cubicBezTo>
                    <a:pt x="2335229" y="0"/>
                    <a:pt x="2342659" y="7430"/>
                    <a:pt x="2342659" y="16594"/>
                  </a:cubicBezTo>
                  <a:lnTo>
                    <a:pt x="2342659" y="1135526"/>
                  </a:lnTo>
                  <a:cubicBezTo>
                    <a:pt x="2342659" y="1144690"/>
                    <a:pt x="2335229" y="1152120"/>
                    <a:pt x="2326064" y="1152120"/>
                  </a:cubicBezTo>
                  <a:lnTo>
                    <a:pt x="16594" y="1152120"/>
                  </a:lnTo>
                  <a:cubicBezTo>
                    <a:pt x="7430" y="1152120"/>
                    <a:pt x="0" y="1144690"/>
                    <a:pt x="0" y="1135526"/>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1066395"/>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04.</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05.</a:t>
            </a:r>
          </a:p>
        </p:txBody>
      </p:sp>
      <p:sp>
        <p:nvSpPr>
          <p:cNvPr name="TextBox 16" id="16"/>
          <p:cNvSpPr txBox="true"/>
          <p:nvPr/>
        </p:nvSpPr>
        <p:spPr>
          <a:xfrm rot="0">
            <a:off x="12223025" y="568667"/>
            <a:ext cx="4132127" cy="3042285"/>
          </a:xfrm>
          <a:prstGeom prst="rect">
            <a:avLst/>
          </a:prstGeom>
        </p:spPr>
        <p:txBody>
          <a:bodyPr anchor="t" rtlCol="false" tIns="0" lIns="0" bIns="0" rIns="0">
            <a:spAutoFit/>
          </a:bodyPr>
          <a:lstStyle/>
          <a:p>
            <a:pPr algn="just">
              <a:lnSpc>
                <a:spcPts val="2429"/>
              </a:lnSpc>
            </a:pPr>
            <a:r>
              <a:rPr lang="en-US" sz="1799" spc="28">
                <a:solidFill>
                  <a:srgbClr val="000000"/>
                </a:solidFill>
                <a:latin typeface="DM Sans"/>
                <a:ea typeface="DM Sans"/>
                <a:cs typeface="DM Sans"/>
                <a:sym typeface="DM Sans"/>
              </a:rPr>
              <a:t>Bandingkan nilai transaksi dari masing-masing kategori pada tahun 2021 dengan 2022. </a:t>
            </a:r>
            <a:r>
              <a:rPr lang="en-US" sz="1799" spc="28">
                <a:solidFill>
                  <a:srgbClr val="000000"/>
                </a:solidFill>
                <a:latin typeface="DM Sans"/>
                <a:ea typeface="DM Sans"/>
                <a:cs typeface="DM Sans"/>
                <a:sym typeface="DM Sans"/>
              </a:rPr>
              <a:t>Sebutkan kategori apa saja yang mengalami peningkatan dan kategori apa yang mengalami penurunan nilai transaksi dari tahun 2021 ke 2022. Gunakan is_valid = 1 untuk memfilter data transaksi.</a:t>
            </a:r>
          </a:p>
          <a:p>
            <a:pPr algn="just">
              <a:lnSpc>
                <a:spcPts val="2429"/>
              </a:lnSpc>
            </a:pPr>
          </a:p>
          <a:p>
            <a:pPr algn="just" marL="0" indent="0" lvl="0">
              <a:lnSpc>
                <a:spcPts val="2429"/>
              </a:lnSpc>
              <a:spcBef>
                <a:spcPct val="0"/>
              </a:spcBef>
            </a:pPr>
            <a:r>
              <a:rPr lang="en-US" sz="1799" spc="28">
                <a:solidFill>
                  <a:srgbClr val="000000"/>
                </a:solidFill>
                <a:latin typeface="DM Sans"/>
                <a:ea typeface="DM Sans"/>
                <a:cs typeface="DM Sans"/>
                <a:sym typeface="DM Sans"/>
              </a:rPr>
              <a:t>Source table: order_detail, sku_detail</a:t>
            </a:r>
          </a:p>
        </p:txBody>
      </p:sp>
      <p:sp>
        <p:nvSpPr>
          <p:cNvPr name="TextBox 17" id="17"/>
          <p:cNvSpPr txBox="true"/>
          <p:nvPr/>
        </p:nvSpPr>
        <p:spPr>
          <a:xfrm rot="0">
            <a:off x="12223025" y="3912482"/>
            <a:ext cx="4132127" cy="2432685"/>
          </a:xfrm>
          <a:prstGeom prst="rect">
            <a:avLst/>
          </a:prstGeom>
        </p:spPr>
        <p:txBody>
          <a:bodyPr anchor="t" rtlCol="false" tIns="0" lIns="0" bIns="0" rIns="0">
            <a:spAutoFit/>
          </a:bodyPr>
          <a:lstStyle/>
          <a:p>
            <a:pPr algn="just">
              <a:lnSpc>
                <a:spcPts val="2429"/>
              </a:lnSpc>
            </a:pPr>
            <a:r>
              <a:rPr lang="en-US" sz="1799" spc="28">
                <a:solidFill>
                  <a:srgbClr val="000000"/>
                </a:solidFill>
                <a:latin typeface="DM Sans"/>
                <a:ea typeface="DM Sans"/>
                <a:cs typeface="DM Sans"/>
                <a:sym typeface="DM Sans"/>
              </a:rPr>
              <a:t>Tampilkan top 5 metode pembayaran yang paling populer digunakan selama 2022 </a:t>
            </a:r>
            <a:r>
              <a:rPr lang="en-US" sz="1799" spc="28">
                <a:solidFill>
                  <a:srgbClr val="000000"/>
                </a:solidFill>
                <a:latin typeface="DM Sans"/>
                <a:ea typeface="DM Sans"/>
                <a:cs typeface="DM Sans"/>
                <a:sym typeface="DM Sans"/>
              </a:rPr>
              <a:t>(berdasarkan total unique order). Gunakan is_valid = 1 untuk memfilter data transaksi.</a:t>
            </a:r>
          </a:p>
          <a:p>
            <a:pPr algn="just">
              <a:lnSpc>
                <a:spcPts val="2429"/>
              </a:lnSpc>
            </a:pPr>
          </a:p>
          <a:p>
            <a:pPr algn="just" marL="0" indent="0" lvl="0">
              <a:lnSpc>
                <a:spcPts val="2429"/>
              </a:lnSpc>
              <a:spcBef>
                <a:spcPct val="0"/>
              </a:spcBef>
            </a:pPr>
            <a:r>
              <a:rPr lang="en-US" sz="1799" spc="28">
                <a:solidFill>
                  <a:srgbClr val="000000"/>
                </a:solidFill>
                <a:latin typeface="DM Sans"/>
                <a:ea typeface="DM Sans"/>
                <a:cs typeface="DM Sans"/>
                <a:sym typeface="DM Sans"/>
              </a:rPr>
              <a:t>Source table: order_detail, payment_method</a:t>
            </a:r>
          </a:p>
        </p:txBody>
      </p:sp>
      <p:sp>
        <p:nvSpPr>
          <p:cNvPr name="TextBox 18" id="18"/>
          <p:cNvSpPr txBox="true"/>
          <p:nvPr/>
        </p:nvSpPr>
        <p:spPr>
          <a:xfrm rot="0">
            <a:off x="12223025" y="6624508"/>
            <a:ext cx="4305484" cy="3347085"/>
          </a:xfrm>
          <a:prstGeom prst="rect">
            <a:avLst/>
          </a:prstGeom>
        </p:spPr>
        <p:txBody>
          <a:bodyPr anchor="t" rtlCol="false" tIns="0" lIns="0" bIns="0" rIns="0">
            <a:spAutoFit/>
          </a:bodyPr>
          <a:lstStyle/>
          <a:p>
            <a:pPr algn="just">
              <a:lnSpc>
                <a:spcPts val="2430"/>
              </a:lnSpc>
            </a:pPr>
            <a:r>
              <a:rPr lang="en-US" sz="1800" spc="28">
                <a:solidFill>
                  <a:srgbClr val="000000"/>
                </a:solidFill>
                <a:latin typeface="DM Sans"/>
                <a:ea typeface="DM Sans"/>
                <a:cs typeface="DM Sans"/>
                <a:sym typeface="DM Sans"/>
              </a:rPr>
              <a:t>Urutkan dari ke-5 produk ini berdasarkan nilai transaksinya.</a:t>
            </a:r>
          </a:p>
          <a:p>
            <a:pPr algn="just" marL="388620" indent="-194310" lvl="1">
              <a:lnSpc>
                <a:spcPts val="2430"/>
              </a:lnSpc>
              <a:buAutoNum type="arabicPeriod" startAt="1"/>
            </a:pPr>
            <a:r>
              <a:rPr lang="en-US" sz="1800" spc="28">
                <a:solidFill>
                  <a:srgbClr val="000000"/>
                </a:solidFill>
                <a:latin typeface="DM Sans"/>
                <a:ea typeface="DM Sans"/>
                <a:cs typeface="DM Sans"/>
                <a:sym typeface="DM Sans"/>
              </a:rPr>
              <a:t> </a:t>
            </a:r>
            <a:r>
              <a:rPr lang="en-US" sz="1800" spc="28">
                <a:solidFill>
                  <a:srgbClr val="000000"/>
                </a:solidFill>
                <a:latin typeface="DM Sans"/>
                <a:ea typeface="DM Sans"/>
                <a:cs typeface="DM Sans"/>
                <a:sym typeface="DM Sans"/>
              </a:rPr>
              <a:t>Samsung</a:t>
            </a:r>
          </a:p>
          <a:p>
            <a:pPr algn="just" marL="388620" indent="-194310" lvl="1">
              <a:lnSpc>
                <a:spcPts val="2430"/>
              </a:lnSpc>
              <a:buAutoNum type="arabicPeriod" startAt="1"/>
            </a:pPr>
            <a:r>
              <a:rPr lang="en-US" sz="1800" spc="28">
                <a:solidFill>
                  <a:srgbClr val="000000"/>
                </a:solidFill>
                <a:latin typeface="DM Sans"/>
                <a:ea typeface="DM Sans"/>
                <a:cs typeface="DM Sans"/>
                <a:sym typeface="DM Sans"/>
              </a:rPr>
              <a:t>Apple</a:t>
            </a:r>
          </a:p>
          <a:p>
            <a:pPr algn="just" marL="388620" indent="-194310" lvl="1">
              <a:lnSpc>
                <a:spcPts val="2430"/>
              </a:lnSpc>
              <a:buAutoNum type="arabicPeriod" startAt="1"/>
            </a:pPr>
            <a:r>
              <a:rPr lang="en-US" sz="1800" spc="28">
                <a:solidFill>
                  <a:srgbClr val="000000"/>
                </a:solidFill>
                <a:latin typeface="DM Sans"/>
                <a:ea typeface="DM Sans"/>
                <a:cs typeface="DM Sans"/>
                <a:sym typeface="DM Sans"/>
              </a:rPr>
              <a:t>Sony</a:t>
            </a:r>
          </a:p>
          <a:p>
            <a:pPr algn="just" marL="388620" indent="-194310" lvl="1">
              <a:lnSpc>
                <a:spcPts val="2430"/>
              </a:lnSpc>
              <a:buAutoNum type="arabicPeriod" startAt="1"/>
            </a:pPr>
            <a:r>
              <a:rPr lang="en-US" sz="1800" spc="28">
                <a:solidFill>
                  <a:srgbClr val="000000"/>
                </a:solidFill>
                <a:latin typeface="DM Sans"/>
                <a:ea typeface="DM Sans"/>
                <a:cs typeface="DM Sans"/>
                <a:sym typeface="DM Sans"/>
              </a:rPr>
              <a:t>Huawei </a:t>
            </a:r>
          </a:p>
          <a:p>
            <a:pPr algn="just" marL="388620" indent="-194310" lvl="1">
              <a:lnSpc>
                <a:spcPts val="2430"/>
              </a:lnSpc>
              <a:buAutoNum type="arabicPeriod" startAt="1"/>
            </a:pPr>
            <a:r>
              <a:rPr lang="en-US" sz="1800" spc="28">
                <a:solidFill>
                  <a:srgbClr val="000000"/>
                </a:solidFill>
                <a:latin typeface="DM Sans"/>
                <a:ea typeface="DM Sans"/>
                <a:cs typeface="DM Sans"/>
                <a:sym typeface="DM Sans"/>
              </a:rPr>
              <a:t>Lenovo</a:t>
            </a:r>
          </a:p>
          <a:p>
            <a:pPr algn="just">
              <a:lnSpc>
                <a:spcPts val="2430"/>
              </a:lnSpc>
            </a:pPr>
            <a:r>
              <a:rPr lang="en-US" sz="1800" spc="28">
                <a:solidFill>
                  <a:srgbClr val="000000"/>
                </a:solidFill>
                <a:latin typeface="DM Sans"/>
                <a:ea typeface="DM Sans"/>
                <a:cs typeface="DM Sans"/>
                <a:sym typeface="DM Sans"/>
              </a:rPr>
              <a:t>Gunakan is_valid = 1 untuk memfilter data transaksi.</a:t>
            </a:r>
          </a:p>
          <a:p>
            <a:pPr algn="just">
              <a:lnSpc>
                <a:spcPts val="2430"/>
              </a:lnSpc>
            </a:pPr>
          </a:p>
          <a:p>
            <a:pPr algn="just" marL="0" indent="0" lvl="0">
              <a:lnSpc>
                <a:spcPts val="2430"/>
              </a:lnSpc>
              <a:spcBef>
                <a:spcPct val="0"/>
              </a:spcBef>
            </a:pPr>
            <a:r>
              <a:rPr lang="en-US" sz="1800" spc="28">
                <a:solidFill>
                  <a:srgbClr val="000000"/>
                </a:solidFill>
                <a:latin typeface="DM Sans"/>
                <a:ea typeface="DM Sans"/>
                <a:cs typeface="DM Sans"/>
                <a:sym typeface="DM Sans"/>
              </a:rPr>
              <a:t>Source table: order_detail, sku_detail</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23" id="23"/>
          <p:cNvGrpSpPr/>
          <p:nvPr/>
        </p:nvGrpSpPr>
        <p:grpSpPr>
          <a:xfrm rot="0">
            <a:off x="1504950" y="3058724"/>
            <a:ext cx="6998061" cy="2561528"/>
            <a:chOff x="0" y="0"/>
            <a:chExt cx="2342659" cy="857492"/>
          </a:xfrm>
        </p:grpSpPr>
        <p:sp>
          <p:nvSpPr>
            <p:cNvPr name="Freeform 24" id="2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25" id="2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26" id="26"/>
          <p:cNvSpPr txBox="true"/>
          <p:nvPr/>
        </p:nvSpPr>
        <p:spPr>
          <a:xfrm rot="0">
            <a:off x="2021134" y="3912764"/>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27" id="27"/>
          <p:cNvGrpSpPr/>
          <p:nvPr/>
        </p:nvGrpSpPr>
        <p:grpSpPr>
          <a:xfrm rot="0">
            <a:off x="1504950" y="5750811"/>
            <a:ext cx="6998061" cy="2561528"/>
            <a:chOff x="0" y="0"/>
            <a:chExt cx="2342659" cy="857492"/>
          </a:xfrm>
        </p:grpSpPr>
        <p:sp>
          <p:nvSpPr>
            <p:cNvPr name="Freeform 28" id="28"/>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29" id="29"/>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30" id="30"/>
          <p:cNvSpPr txBox="true"/>
          <p:nvPr/>
        </p:nvSpPr>
        <p:spPr>
          <a:xfrm rot="0">
            <a:off x="2021134" y="660624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31" id="31"/>
          <p:cNvSpPr txBox="true"/>
          <p:nvPr/>
        </p:nvSpPr>
        <p:spPr>
          <a:xfrm rot="0">
            <a:off x="3748370" y="3261258"/>
            <a:ext cx="4206269" cy="2127885"/>
          </a:xfrm>
          <a:prstGeom prst="rect">
            <a:avLst/>
          </a:prstGeom>
        </p:spPr>
        <p:txBody>
          <a:bodyPr anchor="t" rtlCol="false" tIns="0" lIns="0" bIns="0" rIns="0">
            <a:spAutoFit/>
          </a:bodyPr>
          <a:lstStyle/>
          <a:p>
            <a:pPr algn="just">
              <a:lnSpc>
                <a:spcPts val="2430"/>
              </a:lnSpc>
            </a:pPr>
            <a:r>
              <a:rPr lang="en-US" sz="1800" spc="28">
                <a:solidFill>
                  <a:srgbClr val="000000"/>
                </a:solidFill>
                <a:latin typeface="DM Sans"/>
                <a:ea typeface="DM Sans"/>
                <a:cs typeface="DM Sans"/>
                <a:sym typeface="DM Sans"/>
              </a:rPr>
              <a:t>Selama transaksi yang terjadi selama 2021, pada bulan apa total nilai transaksi </a:t>
            </a:r>
            <a:r>
              <a:rPr lang="en-US" sz="1800" spc="28">
                <a:solidFill>
                  <a:srgbClr val="000000"/>
                </a:solidFill>
                <a:latin typeface="DM Sans"/>
                <a:ea typeface="DM Sans"/>
                <a:cs typeface="DM Sans"/>
                <a:sym typeface="DM Sans"/>
              </a:rPr>
              <a:t>(after_discount) paling besar? Gunakan is_valid = 1 untuk memfilter data transaksi.</a:t>
            </a:r>
          </a:p>
          <a:p>
            <a:pPr algn="just">
              <a:lnSpc>
                <a:spcPts val="2430"/>
              </a:lnSpc>
            </a:pPr>
          </a:p>
          <a:p>
            <a:pPr algn="just" marL="0" indent="0" lvl="0">
              <a:lnSpc>
                <a:spcPts val="2430"/>
              </a:lnSpc>
              <a:spcBef>
                <a:spcPct val="0"/>
              </a:spcBef>
            </a:pPr>
            <a:r>
              <a:rPr lang="en-US" sz="1800" spc="28">
                <a:solidFill>
                  <a:srgbClr val="000000"/>
                </a:solidFill>
                <a:latin typeface="DM Sans"/>
                <a:ea typeface="DM Sans"/>
                <a:cs typeface="DM Sans"/>
                <a:sym typeface="DM Sans"/>
              </a:rPr>
              <a:t>Source table: order_detail</a:t>
            </a:r>
          </a:p>
        </p:txBody>
      </p:sp>
      <p:sp>
        <p:nvSpPr>
          <p:cNvPr name="TextBox 32" id="32"/>
          <p:cNvSpPr txBox="true"/>
          <p:nvPr/>
        </p:nvSpPr>
        <p:spPr>
          <a:xfrm rot="0">
            <a:off x="3748370" y="5953344"/>
            <a:ext cx="4206269" cy="2127885"/>
          </a:xfrm>
          <a:prstGeom prst="rect">
            <a:avLst/>
          </a:prstGeom>
        </p:spPr>
        <p:txBody>
          <a:bodyPr anchor="t" rtlCol="false" tIns="0" lIns="0" bIns="0" rIns="0">
            <a:spAutoFit/>
          </a:bodyPr>
          <a:lstStyle/>
          <a:p>
            <a:pPr algn="just">
              <a:lnSpc>
                <a:spcPts val="2430"/>
              </a:lnSpc>
            </a:pPr>
            <a:r>
              <a:rPr lang="en-US" sz="1800" spc="28">
                <a:solidFill>
                  <a:srgbClr val="000000"/>
                </a:solidFill>
                <a:latin typeface="DM Sans"/>
                <a:ea typeface="DM Sans"/>
                <a:cs typeface="DM Sans"/>
                <a:sym typeface="DM Sans"/>
              </a:rPr>
              <a:t>Selama transaksi pada tahun 2022, kategori apa yang menghasilkan nilai transaksi paling </a:t>
            </a:r>
            <a:r>
              <a:rPr lang="en-US" sz="1800" spc="28">
                <a:solidFill>
                  <a:srgbClr val="000000"/>
                </a:solidFill>
                <a:latin typeface="DM Sans"/>
                <a:ea typeface="DM Sans"/>
                <a:cs typeface="DM Sans"/>
                <a:sym typeface="DM Sans"/>
              </a:rPr>
              <a:t>besar? Gunakan is_valid = 1 untuk memfilter data transaksi.</a:t>
            </a:r>
          </a:p>
          <a:p>
            <a:pPr algn="just">
              <a:lnSpc>
                <a:spcPts val="2430"/>
              </a:lnSpc>
            </a:pPr>
          </a:p>
          <a:p>
            <a:pPr algn="just" marL="0" indent="0" lvl="0">
              <a:lnSpc>
                <a:spcPts val="2430"/>
              </a:lnSpc>
              <a:spcBef>
                <a:spcPct val="0"/>
              </a:spcBef>
            </a:pPr>
            <a:r>
              <a:rPr lang="en-US" sz="1800" spc="28">
                <a:solidFill>
                  <a:srgbClr val="000000"/>
                </a:solidFill>
                <a:latin typeface="DM Sans"/>
                <a:ea typeface="DM Sans"/>
                <a:cs typeface="DM Sans"/>
                <a:sym typeface="DM Sans"/>
              </a:rPr>
              <a:t>Source table: order_detail, sku_detail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4580296" y="4110220"/>
            <a:ext cx="8391846" cy="5294855"/>
          </a:xfrm>
          <a:custGeom>
            <a:avLst/>
            <a:gdLst/>
            <a:ahLst/>
            <a:cxnLst/>
            <a:rect r="r" b="b" t="t" l="l"/>
            <a:pathLst>
              <a:path h="5294855" w="8391846">
                <a:moveTo>
                  <a:pt x="0" y="0"/>
                </a:moveTo>
                <a:lnTo>
                  <a:pt x="8391847" y="0"/>
                </a:lnTo>
                <a:lnTo>
                  <a:pt x="8391847" y="5294856"/>
                </a:lnTo>
                <a:lnTo>
                  <a:pt x="0" y="5294856"/>
                </a:lnTo>
                <a:lnTo>
                  <a:pt x="0" y="0"/>
                </a:lnTo>
                <a:close/>
              </a:path>
            </a:pathLst>
          </a:custGeom>
          <a:blipFill>
            <a:blip r:embed="rId15"/>
            <a:stretch>
              <a:fillRect l="0" t="0" r="0" b="0"/>
            </a:stretch>
          </a:blipFill>
        </p:spPr>
      </p:sp>
      <p:sp>
        <p:nvSpPr>
          <p:cNvPr name="TextBox 11" id="11"/>
          <p:cNvSpPr txBox="true"/>
          <p:nvPr/>
        </p:nvSpPr>
        <p:spPr>
          <a:xfrm rot="0">
            <a:off x="1212040" y="1291530"/>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sp>
        <p:nvSpPr>
          <p:cNvPr name="TextBox 12" id="12"/>
          <p:cNvSpPr txBox="true"/>
          <p:nvPr/>
        </p:nvSpPr>
        <p:spPr>
          <a:xfrm rot="0">
            <a:off x="2447885" y="2323955"/>
            <a:ext cx="13392230" cy="1630680"/>
          </a:xfrm>
          <a:prstGeom prst="rect">
            <a:avLst/>
          </a:prstGeom>
        </p:spPr>
        <p:txBody>
          <a:bodyPr anchor="t" rtlCol="false" tIns="0" lIns="0" bIns="0" rIns="0">
            <a:spAutoFit/>
          </a:bodyPr>
          <a:lstStyle/>
          <a:p>
            <a:pPr algn="just">
              <a:lnSpc>
                <a:spcPts val="3240"/>
              </a:lnSpc>
            </a:pPr>
            <a:r>
              <a:rPr lang="en-US" sz="2400" spc="38">
                <a:solidFill>
                  <a:srgbClr val="000000"/>
                </a:solidFill>
                <a:latin typeface="DM Sans"/>
                <a:ea typeface="DM Sans"/>
                <a:cs typeface="DM Sans"/>
                <a:sym typeface="DM Sans"/>
              </a:rPr>
              <a:t>Selama transaksi yang terjadi selama 2021, pada bulan apa total nilai transaksi </a:t>
            </a:r>
            <a:r>
              <a:rPr lang="en-US" sz="2400" spc="38">
                <a:solidFill>
                  <a:srgbClr val="000000"/>
                </a:solidFill>
                <a:latin typeface="DM Sans"/>
                <a:ea typeface="DM Sans"/>
                <a:cs typeface="DM Sans"/>
                <a:sym typeface="DM Sans"/>
              </a:rPr>
              <a:t>(after_discount) paling besar? Gunakan is_valid = 1 untuk memfilter data transaksi.</a:t>
            </a:r>
          </a:p>
          <a:p>
            <a:pPr algn="just">
              <a:lnSpc>
                <a:spcPts val="3240"/>
              </a:lnSpc>
            </a:pPr>
          </a:p>
          <a:p>
            <a:pPr algn="just" marL="0" indent="0" lvl="0">
              <a:lnSpc>
                <a:spcPts val="3240"/>
              </a:lnSpc>
              <a:spcBef>
                <a:spcPct val="0"/>
              </a:spcBef>
            </a:pPr>
            <a:r>
              <a:rPr lang="en-US" sz="2400" spc="38">
                <a:solidFill>
                  <a:srgbClr val="000000"/>
                </a:solidFill>
                <a:latin typeface="DM Sans"/>
                <a:ea typeface="DM Sans"/>
                <a:cs typeface="DM Sans"/>
                <a:sym typeface="DM Sans"/>
              </a:rPr>
              <a:t>Source table: order_detail</a:t>
            </a:r>
          </a:p>
        </p:txBody>
      </p:sp>
      <p:sp>
        <p:nvSpPr>
          <p:cNvPr name="TextBox 13" id="13"/>
          <p:cNvSpPr txBox="true"/>
          <p:nvPr/>
        </p:nvSpPr>
        <p:spPr>
          <a:xfrm rot="0">
            <a:off x="1212040" y="2480010"/>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120370" y="2507077"/>
            <a:ext cx="7913729" cy="5731675"/>
            <a:chOff x="0" y="0"/>
            <a:chExt cx="1116780" cy="808850"/>
          </a:xfrm>
        </p:grpSpPr>
        <p:sp>
          <p:nvSpPr>
            <p:cNvPr name="Freeform 4" id="4"/>
            <p:cNvSpPr/>
            <p:nvPr/>
          </p:nvSpPr>
          <p:spPr>
            <a:xfrm flipH="false" flipV="false" rot="0">
              <a:off x="0" y="0"/>
              <a:ext cx="1116780" cy="808850"/>
            </a:xfrm>
            <a:custGeom>
              <a:avLst/>
              <a:gdLst/>
              <a:ahLst/>
              <a:cxnLst/>
              <a:rect r="r" b="b" t="t" l="l"/>
              <a:pathLst>
                <a:path h="808850" w="1116780">
                  <a:moveTo>
                    <a:pt x="33262" y="0"/>
                  </a:moveTo>
                  <a:lnTo>
                    <a:pt x="1083519" y="0"/>
                  </a:lnTo>
                  <a:cubicBezTo>
                    <a:pt x="1092340" y="0"/>
                    <a:pt x="1100800" y="3504"/>
                    <a:pt x="1107038" y="9742"/>
                  </a:cubicBezTo>
                  <a:cubicBezTo>
                    <a:pt x="1113276" y="15980"/>
                    <a:pt x="1116780" y="24440"/>
                    <a:pt x="1116780" y="33262"/>
                  </a:cubicBezTo>
                  <a:lnTo>
                    <a:pt x="1116780" y="775589"/>
                  </a:lnTo>
                  <a:cubicBezTo>
                    <a:pt x="1116780" y="784410"/>
                    <a:pt x="1113276" y="792870"/>
                    <a:pt x="1107038" y="799108"/>
                  </a:cubicBezTo>
                  <a:cubicBezTo>
                    <a:pt x="1100800" y="805346"/>
                    <a:pt x="1092340" y="808850"/>
                    <a:pt x="1083519" y="808850"/>
                  </a:cubicBezTo>
                  <a:lnTo>
                    <a:pt x="33262" y="808850"/>
                  </a:lnTo>
                  <a:cubicBezTo>
                    <a:pt x="24440" y="808850"/>
                    <a:pt x="15980" y="805346"/>
                    <a:pt x="9742" y="799108"/>
                  </a:cubicBezTo>
                  <a:cubicBezTo>
                    <a:pt x="3504" y="792870"/>
                    <a:pt x="0" y="784410"/>
                    <a:pt x="0" y="775589"/>
                  </a:cubicBezTo>
                  <a:lnTo>
                    <a:pt x="0" y="33262"/>
                  </a:lnTo>
                  <a:cubicBezTo>
                    <a:pt x="0" y="24440"/>
                    <a:pt x="3504" y="15980"/>
                    <a:pt x="9742" y="9742"/>
                  </a:cubicBezTo>
                  <a:cubicBezTo>
                    <a:pt x="15980" y="3504"/>
                    <a:pt x="24440" y="0"/>
                    <a:pt x="33262" y="0"/>
                  </a:cubicBezTo>
                  <a:close/>
                </a:path>
              </a:pathLst>
            </a:custGeom>
            <a:solidFill>
              <a:srgbClr val="8AB7E2"/>
            </a:solidFill>
            <a:ln w="19050" cap="rnd">
              <a:solidFill>
                <a:srgbClr val="000000"/>
              </a:solidFill>
              <a:prstDash val="solid"/>
              <a:round/>
            </a:ln>
          </p:spPr>
        </p:sp>
        <p:sp>
          <p:nvSpPr>
            <p:cNvPr name="TextBox 5" id="5"/>
            <p:cNvSpPr txBox="true"/>
            <p:nvPr/>
          </p:nvSpPr>
          <p:spPr>
            <a:xfrm>
              <a:off x="0" y="-38100"/>
              <a:ext cx="1116780" cy="84695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20370" y="2507077"/>
            <a:ext cx="7913729" cy="986440"/>
            <a:chOff x="0" y="0"/>
            <a:chExt cx="1116780" cy="139206"/>
          </a:xfrm>
        </p:grpSpPr>
        <p:sp>
          <p:nvSpPr>
            <p:cNvPr name="Freeform 7" id="7"/>
            <p:cNvSpPr/>
            <p:nvPr/>
          </p:nvSpPr>
          <p:spPr>
            <a:xfrm flipH="false" flipV="false" rot="0">
              <a:off x="0" y="0"/>
              <a:ext cx="1116780" cy="139206"/>
            </a:xfrm>
            <a:custGeom>
              <a:avLst/>
              <a:gdLst/>
              <a:ahLst/>
              <a:cxnLst/>
              <a:rect r="r" b="b" t="t" l="l"/>
              <a:pathLst>
                <a:path h="139206" w="1116780">
                  <a:moveTo>
                    <a:pt x="16631" y="0"/>
                  </a:moveTo>
                  <a:lnTo>
                    <a:pt x="1100149" y="0"/>
                  </a:lnTo>
                  <a:cubicBezTo>
                    <a:pt x="1109334" y="0"/>
                    <a:pt x="1116780" y="7446"/>
                    <a:pt x="1116780" y="16631"/>
                  </a:cubicBezTo>
                  <a:lnTo>
                    <a:pt x="1116780" y="122575"/>
                  </a:lnTo>
                  <a:cubicBezTo>
                    <a:pt x="1116780" y="126986"/>
                    <a:pt x="1115028" y="131216"/>
                    <a:pt x="1111909" y="134335"/>
                  </a:cubicBezTo>
                  <a:cubicBezTo>
                    <a:pt x="1108790" y="137454"/>
                    <a:pt x="1104560" y="139206"/>
                    <a:pt x="1100149" y="139206"/>
                  </a:cubicBezTo>
                  <a:lnTo>
                    <a:pt x="16631" y="139206"/>
                  </a:lnTo>
                  <a:cubicBezTo>
                    <a:pt x="12220" y="139206"/>
                    <a:pt x="7990" y="137454"/>
                    <a:pt x="4871" y="134335"/>
                  </a:cubicBezTo>
                  <a:cubicBezTo>
                    <a:pt x="1752" y="131216"/>
                    <a:pt x="0" y="126986"/>
                    <a:pt x="0" y="122575"/>
                  </a:cubicBezTo>
                  <a:lnTo>
                    <a:pt x="0" y="16631"/>
                  </a:lnTo>
                  <a:cubicBezTo>
                    <a:pt x="0" y="12220"/>
                    <a:pt x="1752" y="7990"/>
                    <a:pt x="4871" y="4871"/>
                  </a:cubicBezTo>
                  <a:cubicBezTo>
                    <a:pt x="7990" y="1752"/>
                    <a:pt x="12220" y="0"/>
                    <a:pt x="16631" y="0"/>
                  </a:cubicBezTo>
                  <a:close/>
                </a:path>
              </a:pathLst>
            </a:custGeom>
            <a:solidFill>
              <a:srgbClr val="FFFFFF"/>
            </a:solidFill>
            <a:ln w="19050" cap="sq">
              <a:solidFill>
                <a:srgbClr val="000000"/>
              </a:solidFill>
              <a:prstDash val="solid"/>
              <a:miter/>
            </a:ln>
          </p:spPr>
        </p:sp>
        <p:sp>
          <p:nvSpPr>
            <p:cNvPr name="TextBox 8" id="8"/>
            <p:cNvSpPr txBox="true"/>
            <p:nvPr/>
          </p:nvSpPr>
          <p:spPr>
            <a:xfrm>
              <a:off x="0" y="-38100"/>
              <a:ext cx="1116780" cy="17730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0" id="10"/>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1" id="11"/>
          <p:cNvSpPr/>
          <p:nvPr/>
        </p:nvSpPr>
        <p:spPr>
          <a:xfrm flipH="false" flipV="false" rot="0">
            <a:off x="7103940" y="9173790"/>
            <a:ext cx="3169280" cy="2226419"/>
          </a:xfrm>
          <a:custGeom>
            <a:avLst/>
            <a:gdLst/>
            <a:ahLst/>
            <a:cxnLst/>
            <a:rect r="r" b="b" t="t" l="l"/>
            <a:pathLst>
              <a:path h="2226419" w="3169280">
                <a:moveTo>
                  <a:pt x="0" y="0"/>
                </a:moveTo>
                <a:lnTo>
                  <a:pt x="3169280" y="0"/>
                </a:lnTo>
                <a:lnTo>
                  <a:pt x="3169280" y="2226420"/>
                </a:lnTo>
                <a:lnTo>
                  <a:pt x="0" y="22264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5400000">
            <a:off x="12173625" y="8827350"/>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3" id="13"/>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4" id="14"/>
          <p:cNvSpPr/>
          <p:nvPr/>
        </p:nvSpPr>
        <p:spPr>
          <a:xfrm flipH="false" flipV="false" rot="0">
            <a:off x="17415280" y="7500114"/>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5" id="15"/>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6" id="16"/>
          <p:cNvSpPr txBox="true"/>
          <p:nvPr/>
        </p:nvSpPr>
        <p:spPr>
          <a:xfrm rot="0">
            <a:off x="1587989" y="2783858"/>
            <a:ext cx="5515951" cy="466965"/>
          </a:xfrm>
          <a:prstGeom prst="rect">
            <a:avLst/>
          </a:prstGeom>
        </p:spPr>
        <p:txBody>
          <a:bodyPr anchor="t" rtlCol="false" tIns="0" lIns="0" bIns="0" rIns="0">
            <a:spAutoFit/>
          </a:bodyPr>
          <a:lstStyle/>
          <a:p>
            <a:pPr algn="l">
              <a:lnSpc>
                <a:spcPts val="3680"/>
              </a:lnSpc>
            </a:pPr>
            <a:r>
              <a:rPr lang="en-US" sz="3145">
                <a:solidFill>
                  <a:srgbClr val="000000"/>
                </a:solidFill>
                <a:latin typeface="DM Sans"/>
                <a:ea typeface="DM Sans"/>
                <a:cs typeface="DM Sans"/>
                <a:sym typeface="DM Sans"/>
              </a:rPr>
              <a:t>Penjelasan Query</a:t>
            </a:r>
          </a:p>
        </p:txBody>
      </p:sp>
      <p:sp>
        <p:nvSpPr>
          <p:cNvPr name="TextBox 17" id="17"/>
          <p:cNvSpPr txBox="true"/>
          <p:nvPr/>
        </p:nvSpPr>
        <p:spPr>
          <a:xfrm rot="0">
            <a:off x="1278185" y="3545565"/>
            <a:ext cx="7755915" cy="4579620"/>
          </a:xfrm>
          <a:prstGeom prst="rect">
            <a:avLst/>
          </a:prstGeom>
        </p:spPr>
        <p:txBody>
          <a:bodyPr anchor="t" rtlCol="false" tIns="0" lIns="0" bIns="0" rIns="0">
            <a:spAutoFit/>
          </a:bodyPr>
          <a:lstStyle/>
          <a:p>
            <a:pPr algn="l">
              <a:lnSpc>
                <a:spcPts val="2835"/>
              </a:lnSpc>
            </a:pPr>
            <a:r>
              <a:rPr lang="en-US" sz="2100" spc="126" b="true">
                <a:solidFill>
                  <a:srgbClr val="000000"/>
                </a:solidFill>
                <a:latin typeface="DM Sans Bold"/>
                <a:ea typeface="DM Sans Bold"/>
                <a:cs typeface="DM Sans Bold"/>
                <a:sym typeface="DM Sans Bold"/>
              </a:rPr>
              <a:t>Fungsi Select dan Agregat</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select</a:t>
            </a:r>
            <a:r>
              <a:rPr lang="en-US" sz="2100" spc="126">
                <a:solidFill>
                  <a:srgbClr val="000000"/>
                </a:solidFill>
                <a:latin typeface="DM Sans"/>
                <a:ea typeface="DM Sans"/>
                <a:cs typeface="DM Sans"/>
                <a:sym typeface="DM Sans"/>
              </a:rPr>
              <a:t>: Memilih kolom atau nilai yang akan ditampilkan</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extract(month from order_date) as month</a:t>
            </a:r>
            <a:r>
              <a:rPr lang="en-US" sz="2100" spc="126">
                <a:solidFill>
                  <a:srgbClr val="000000"/>
                </a:solidFill>
                <a:latin typeface="DM Sans"/>
                <a:ea typeface="DM Sans"/>
                <a:cs typeface="DM Sans"/>
                <a:sym typeface="DM Sans"/>
              </a:rPr>
              <a:t>: Mengambil nilai bulan dari kolom order_date dan memberi label "month"</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sum(after_discount) as total_transaction</a:t>
            </a:r>
            <a:r>
              <a:rPr lang="en-US" sz="2100" spc="126">
                <a:solidFill>
                  <a:srgbClr val="000000"/>
                </a:solidFill>
                <a:latin typeface="DM Sans"/>
                <a:ea typeface="DM Sans"/>
                <a:cs typeface="DM Sans"/>
                <a:sym typeface="DM Sans"/>
              </a:rPr>
              <a:t>: Menjumlahkan nilai dari kolom after_discount untuk setiap bulan dan diberi label “total_transaction”</a:t>
            </a:r>
          </a:p>
          <a:p>
            <a:pPr algn="l">
              <a:lnSpc>
                <a:spcPts val="2835"/>
              </a:lnSpc>
            </a:pPr>
            <a:r>
              <a:rPr lang="en-US" sz="2100" spc="126" b="true">
                <a:solidFill>
                  <a:srgbClr val="000000"/>
                </a:solidFill>
                <a:latin typeface="DM Sans Bold"/>
                <a:ea typeface="DM Sans Bold"/>
                <a:cs typeface="DM Sans Bold"/>
                <a:sym typeface="DM Sans Bold"/>
              </a:rPr>
              <a:t>Sumber Data:</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from order_detail</a:t>
            </a:r>
            <a:r>
              <a:rPr lang="en-US" sz="2100" spc="126">
                <a:solidFill>
                  <a:srgbClr val="000000"/>
                </a:solidFill>
                <a:latin typeface="DM Sans"/>
                <a:ea typeface="DM Sans"/>
                <a:cs typeface="DM Sans"/>
                <a:sym typeface="DM Sans"/>
              </a:rPr>
              <a:t>: Mengambil data dari tabel order-detail yang berisi rincian pesanan atau transaksi</a:t>
            </a:r>
          </a:p>
        </p:txBody>
      </p:sp>
      <p:sp>
        <p:nvSpPr>
          <p:cNvPr name="TextBox 18" id="18"/>
          <p:cNvSpPr txBox="true"/>
          <p:nvPr/>
        </p:nvSpPr>
        <p:spPr>
          <a:xfrm rot="0">
            <a:off x="1212040" y="1291530"/>
            <a:ext cx="7025086" cy="834644"/>
          </a:xfrm>
          <a:prstGeom prst="rect">
            <a:avLst/>
          </a:prstGeom>
        </p:spPr>
        <p:txBody>
          <a:bodyPr anchor="t" rtlCol="false" tIns="0" lIns="0" bIns="0" rIns="0">
            <a:spAutoFit/>
          </a:bodyPr>
          <a:lstStyle/>
          <a:p>
            <a:pPr algn="l">
              <a:lnSpc>
                <a:spcPts val="6207"/>
              </a:lnSpc>
            </a:pPr>
            <a:r>
              <a:rPr lang="en-US" sz="6399" b="true">
                <a:solidFill>
                  <a:srgbClr val="000000"/>
                </a:solidFill>
                <a:latin typeface="DM Sans Bold"/>
                <a:ea typeface="DM Sans Bold"/>
                <a:cs typeface="DM Sans Bold"/>
                <a:sym typeface="DM Sans Bold"/>
              </a:rPr>
              <a:t>Jawaban </a:t>
            </a:r>
          </a:p>
        </p:txBody>
      </p:sp>
      <p:grpSp>
        <p:nvGrpSpPr>
          <p:cNvPr name="Group 19" id="19"/>
          <p:cNvGrpSpPr/>
          <p:nvPr/>
        </p:nvGrpSpPr>
        <p:grpSpPr>
          <a:xfrm rot="0">
            <a:off x="9096086" y="2507077"/>
            <a:ext cx="8071544" cy="5731675"/>
            <a:chOff x="0" y="0"/>
            <a:chExt cx="1139051" cy="808850"/>
          </a:xfrm>
        </p:grpSpPr>
        <p:sp>
          <p:nvSpPr>
            <p:cNvPr name="Freeform 20" id="20"/>
            <p:cNvSpPr/>
            <p:nvPr/>
          </p:nvSpPr>
          <p:spPr>
            <a:xfrm flipH="false" flipV="false" rot="0">
              <a:off x="0" y="0"/>
              <a:ext cx="1139051" cy="808850"/>
            </a:xfrm>
            <a:custGeom>
              <a:avLst/>
              <a:gdLst/>
              <a:ahLst/>
              <a:cxnLst/>
              <a:rect r="r" b="b" t="t" l="l"/>
              <a:pathLst>
                <a:path h="808850" w="1139051">
                  <a:moveTo>
                    <a:pt x="32612" y="0"/>
                  </a:moveTo>
                  <a:lnTo>
                    <a:pt x="1106440" y="0"/>
                  </a:lnTo>
                  <a:cubicBezTo>
                    <a:pt x="1115089" y="0"/>
                    <a:pt x="1123383" y="3436"/>
                    <a:pt x="1129499" y="9552"/>
                  </a:cubicBezTo>
                  <a:cubicBezTo>
                    <a:pt x="1135615" y="15668"/>
                    <a:pt x="1139051" y="23962"/>
                    <a:pt x="1139051" y="32612"/>
                  </a:cubicBezTo>
                  <a:lnTo>
                    <a:pt x="1139051" y="776239"/>
                  </a:lnTo>
                  <a:cubicBezTo>
                    <a:pt x="1139051" y="794250"/>
                    <a:pt x="1124450" y="808850"/>
                    <a:pt x="1106440" y="808850"/>
                  </a:cubicBezTo>
                  <a:lnTo>
                    <a:pt x="32612" y="808850"/>
                  </a:lnTo>
                  <a:cubicBezTo>
                    <a:pt x="14601" y="808850"/>
                    <a:pt x="0" y="794250"/>
                    <a:pt x="0" y="776239"/>
                  </a:cubicBezTo>
                  <a:lnTo>
                    <a:pt x="0" y="32612"/>
                  </a:lnTo>
                  <a:cubicBezTo>
                    <a:pt x="0" y="14601"/>
                    <a:pt x="14601" y="0"/>
                    <a:pt x="32612" y="0"/>
                  </a:cubicBezTo>
                  <a:close/>
                </a:path>
              </a:pathLst>
            </a:custGeom>
            <a:solidFill>
              <a:srgbClr val="8AB7E2"/>
            </a:solidFill>
            <a:ln w="19050" cap="rnd">
              <a:solidFill>
                <a:srgbClr val="000000"/>
              </a:solidFill>
              <a:prstDash val="solid"/>
              <a:round/>
            </a:ln>
          </p:spPr>
        </p:sp>
        <p:sp>
          <p:nvSpPr>
            <p:cNvPr name="TextBox 21" id="21"/>
            <p:cNvSpPr txBox="true"/>
            <p:nvPr/>
          </p:nvSpPr>
          <p:spPr>
            <a:xfrm>
              <a:off x="0" y="-38100"/>
              <a:ext cx="1139051" cy="84695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096086" y="2507077"/>
            <a:ext cx="8071544" cy="986440"/>
            <a:chOff x="0" y="0"/>
            <a:chExt cx="1139051" cy="139206"/>
          </a:xfrm>
        </p:grpSpPr>
        <p:sp>
          <p:nvSpPr>
            <p:cNvPr name="Freeform 23" id="23"/>
            <p:cNvSpPr/>
            <p:nvPr/>
          </p:nvSpPr>
          <p:spPr>
            <a:xfrm flipH="false" flipV="false" rot="0">
              <a:off x="0" y="0"/>
              <a:ext cx="1139051" cy="139206"/>
            </a:xfrm>
            <a:custGeom>
              <a:avLst/>
              <a:gdLst/>
              <a:ahLst/>
              <a:cxnLst/>
              <a:rect r="r" b="b" t="t" l="l"/>
              <a:pathLst>
                <a:path h="139206" w="1139051">
                  <a:moveTo>
                    <a:pt x="16306" y="0"/>
                  </a:moveTo>
                  <a:lnTo>
                    <a:pt x="1122745" y="0"/>
                  </a:lnTo>
                  <a:cubicBezTo>
                    <a:pt x="1127070" y="0"/>
                    <a:pt x="1131217" y="1718"/>
                    <a:pt x="1134275" y="4776"/>
                  </a:cubicBezTo>
                  <a:cubicBezTo>
                    <a:pt x="1137333" y="7834"/>
                    <a:pt x="1139051" y="11981"/>
                    <a:pt x="1139051" y="16306"/>
                  </a:cubicBezTo>
                  <a:lnTo>
                    <a:pt x="1139051" y="122900"/>
                  </a:lnTo>
                  <a:cubicBezTo>
                    <a:pt x="1139051" y="127225"/>
                    <a:pt x="1137333" y="131372"/>
                    <a:pt x="1134275" y="134430"/>
                  </a:cubicBezTo>
                  <a:cubicBezTo>
                    <a:pt x="1131217" y="137488"/>
                    <a:pt x="1127070" y="139206"/>
                    <a:pt x="1122745" y="139206"/>
                  </a:cubicBezTo>
                  <a:lnTo>
                    <a:pt x="16306" y="139206"/>
                  </a:lnTo>
                  <a:cubicBezTo>
                    <a:pt x="11981" y="139206"/>
                    <a:pt x="7834" y="137488"/>
                    <a:pt x="4776" y="134430"/>
                  </a:cubicBezTo>
                  <a:cubicBezTo>
                    <a:pt x="1718" y="131372"/>
                    <a:pt x="0" y="127225"/>
                    <a:pt x="0" y="122900"/>
                  </a:cubicBezTo>
                  <a:lnTo>
                    <a:pt x="0" y="16306"/>
                  </a:lnTo>
                  <a:cubicBezTo>
                    <a:pt x="0" y="11981"/>
                    <a:pt x="1718" y="7834"/>
                    <a:pt x="4776" y="4776"/>
                  </a:cubicBezTo>
                  <a:cubicBezTo>
                    <a:pt x="7834" y="1718"/>
                    <a:pt x="11981" y="0"/>
                    <a:pt x="16306" y="0"/>
                  </a:cubicBezTo>
                  <a:close/>
                </a:path>
              </a:pathLst>
            </a:custGeom>
            <a:solidFill>
              <a:srgbClr val="FFFFFF"/>
            </a:solidFill>
            <a:ln w="19050" cap="sq">
              <a:solidFill>
                <a:srgbClr val="000000"/>
              </a:solidFill>
              <a:prstDash val="solid"/>
              <a:miter/>
            </a:ln>
          </p:spPr>
        </p:sp>
        <p:sp>
          <p:nvSpPr>
            <p:cNvPr name="TextBox 24" id="24"/>
            <p:cNvSpPr txBox="true"/>
            <p:nvPr/>
          </p:nvSpPr>
          <p:spPr>
            <a:xfrm>
              <a:off x="0" y="-38100"/>
              <a:ext cx="1139051" cy="177306"/>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9563705" y="2783858"/>
            <a:ext cx="5515951" cy="466965"/>
          </a:xfrm>
          <a:prstGeom prst="rect">
            <a:avLst/>
          </a:prstGeom>
        </p:spPr>
        <p:txBody>
          <a:bodyPr anchor="t" rtlCol="false" tIns="0" lIns="0" bIns="0" rIns="0">
            <a:spAutoFit/>
          </a:bodyPr>
          <a:lstStyle/>
          <a:p>
            <a:pPr algn="l">
              <a:lnSpc>
                <a:spcPts val="3680"/>
              </a:lnSpc>
            </a:pPr>
            <a:r>
              <a:rPr lang="en-US" sz="3145">
                <a:solidFill>
                  <a:srgbClr val="000000"/>
                </a:solidFill>
                <a:latin typeface="DM Sans"/>
                <a:ea typeface="DM Sans"/>
                <a:cs typeface="DM Sans"/>
                <a:sym typeface="DM Sans"/>
              </a:rPr>
              <a:t>Penjelasan Query</a:t>
            </a:r>
          </a:p>
        </p:txBody>
      </p:sp>
      <p:sp>
        <p:nvSpPr>
          <p:cNvPr name="TextBox 26" id="26"/>
          <p:cNvSpPr txBox="true"/>
          <p:nvPr/>
        </p:nvSpPr>
        <p:spPr>
          <a:xfrm rot="0">
            <a:off x="9265752" y="3721777"/>
            <a:ext cx="7732212" cy="4227195"/>
          </a:xfrm>
          <a:prstGeom prst="rect">
            <a:avLst/>
          </a:prstGeom>
        </p:spPr>
        <p:txBody>
          <a:bodyPr anchor="t" rtlCol="false" tIns="0" lIns="0" bIns="0" rIns="0">
            <a:spAutoFit/>
          </a:bodyPr>
          <a:lstStyle/>
          <a:p>
            <a:pPr algn="l">
              <a:lnSpc>
                <a:spcPts val="2835"/>
              </a:lnSpc>
            </a:pPr>
            <a:r>
              <a:rPr lang="en-US" sz="2100" spc="126" b="true">
                <a:solidFill>
                  <a:srgbClr val="000000"/>
                </a:solidFill>
                <a:latin typeface="DM Sans Bold"/>
                <a:ea typeface="DM Sans Bold"/>
                <a:cs typeface="DM Sans Bold"/>
                <a:sym typeface="DM Sans Bold"/>
              </a:rPr>
              <a:t>Klausa Where:</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where extract</a:t>
            </a:r>
            <a:r>
              <a:rPr lang="en-US" b="true" sz="2100" spc="126">
                <a:solidFill>
                  <a:srgbClr val="000000"/>
                </a:solidFill>
                <a:latin typeface="DM Sans Bold"/>
                <a:ea typeface="DM Sans Bold"/>
                <a:cs typeface="DM Sans Bold"/>
                <a:sym typeface="DM Sans Bold"/>
              </a:rPr>
              <a:t> (year from order_date) = 2021 and is_valid=1: </a:t>
            </a:r>
            <a:r>
              <a:rPr lang="en-US" sz="2100" spc="126">
                <a:solidFill>
                  <a:srgbClr val="000000"/>
                </a:solidFill>
                <a:latin typeface="DM Sans"/>
                <a:ea typeface="DM Sans"/>
                <a:cs typeface="DM Sans"/>
                <a:sym typeface="DM Sans"/>
              </a:rPr>
              <a:t>Membatasi hasil hanya pada transaksi yang terjadi di tahun 2021 dan telah divalidasi (dengan is_valid = 1 menunjukkan pembayaran telah dilakukan).</a:t>
            </a:r>
          </a:p>
          <a:p>
            <a:pPr algn="l">
              <a:lnSpc>
                <a:spcPts val="2835"/>
              </a:lnSpc>
            </a:pPr>
            <a:r>
              <a:rPr lang="en-US" sz="2100" spc="126" b="true">
                <a:solidFill>
                  <a:srgbClr val="000000"/>
                </a:solidFill>
                <a:latin typeface="DM Sans Bold"/>
                <a:ea typeface="DM Sans Bold"/>
                <a:cs typeface="DM Sans Bold"/>
                <a:sym typeface="DM Sans Bold"/>
              </a:rPr>
              <a:t>Fungsi Group By, Filter, dan Limit:</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group by</a:t>
            </a:r>
            <a:r>
              <a:rPr lang="en-US" b="true" sz="2100" spc="126">
                <a:solidFill>
                  <a:srgbClr val="000000"/>
                </a:solidFill>
                <a:latin typeface="DM Sans Bold"/>
                <a:ea typeface="DM Sans Bold"/>
                <a:cs typeface="DM Sans Bold"/>
                <a:sym typeface="DM Sans Bold"/>
              </a:rPr>
              <a:t> 1: </a:t>
            </a:r>
            <a:r>
              <a:rPr lang="en-US" sz="2100" spc="126">
                <a:solidFill>
                  <a:srgbClr val="000000"/>
                </a:solidFill>
                <a:latin typeface="DM Sans"/>
                <a:ea typeface="DM Sans"/>
                <a:cs typeface="DM Sans"/>
                <a:sym typeface="DM Sans"/>
              </a:rPr>
              <a:t>Mengelompokkan data berdasarkan bulan (month) yang diambil dari kolom order_date.</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order by 2 desc</a:t>
            </a:r>
            <a:r>
              <a:rPr lang="en-US" b="true" sz="2100" spc="126">
                <a:solidFill>
                  <a:srgbClr val="000000"/>
                </a:solidFill>
                <a:latin typeface="DM Sans Bold"/>
                <a:ea typeface="DM Sans Bold"/>
                <a:cs typeface="DM Sans Bold"/>
                <a:sym typeface="DM Sans Bold"/>
              </a:rPr>
              <a:t>: </a:t>
            </a:r>
            <a:r>
              <a:rPr lang="en-US" sz="2100" spc="126">
                <a:solidFill>
                  <a:srgbClr val="000000"/>
                </a:solidFill>
                <a:latin typeface="DM Sans"/>
                <a:ea typeface="DM Sans"/>
                <a:cs typeface="DM Sans"/>
                <a:sym typeface="DM Sans"/>
              </a:rPr>
              <a:t>Mengurutkan hasil berdasarkan total nilai transaksi terbesar</a:t>
            </a:r>
          </a:p>
          <a:p>
            <a:pPr algn="l" marL="453390" indent="-226695" lvl="1">
              <a:lnSpc>
                <a:spcPts val="2835"/>
              </a:lnSpc>
              <a:buFont typeface="Arial"/>
              <a:buChar char="•"/>
            </a:pPr>
            <a:r>
              <a:rPr lang="en-US" b="true" sz="2100" spc="126">
                <a:solidFill>
                  <a:srgbClr val="000000"/>
                </a:solidFill>
                <a:latin typeface="DM Sans Bold"/>
                <a:ea typeface="DM Sans Bold"/>
                <a:cs typeface="DM Sans Bold"/>
                <a:sym typeface="DM Sans Bold"/>
              </a:rPr>
              <a:t>limit 5:</a:t>
            </a:r>
            <a:r>
              <a:rPr lang="en-US" b="true" sz="2100" spc="126">
                <a:solidFill>
                  <a:srgbClr val="000000"/>
                </a:solidFill>
                <a:latin typeface="DM Sans Bold"/>
                <a:ea typeface="DM Sans Bold"/>
                <a:cs typeface="DM Sans Bold"/>
                <a:sym typeface="DM Sans Bold"/>
              </a:rPr>
              <a:t> </a:t>
            </a:r>
            <a:r>
              <a:rPr lang="en-US" sz="2100" spc="126">
                <a:solidFill>
                  <a:srgbClr val="000000"/>
                </a:solidFill>
                <a:latin typeface="DM Sans"/>
                <a:ea typeface="DM Sans"/>
                <a:cs typeface="DM Sans"/>
                <a:sym typeface="DM Sans"/>
              </a:rPr>
              <a:t>Menampilkan hanya 5 hasil teratas.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DAGX15p9114</dc:identifier>
  <dcterms:modified xsi:type="dcterms:W3CDTF">2011-08-01T06:04:30Z</dcterms:modified>
  <cp:revision>1</cp:revision>
  <dc:title>Final Project MySkill - </dc:title>
</cp:coreProperties>
</file>