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5" r:id="rId2"/>
    <p:sldId id="256" r:id="rId3"/>
    <p:sldId id="257" r:id="rId4"/>
    <p:sldId id="258" r:id="rId5"/>
    <p:sldId id="259" r:id="rId6"/>
    <p:sldId id="260" r:id="rId7"/>
    <p:sldId id="261" r:id="rId8"/>
    <p:sldId id="263" r:id="rId9"/>
    <p:sldId id="262"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fan" initials="i" lastIdx="1" clrIdx="0">
    <p:extLst>
      <p:ext uri="{19B8F6BF-5375-455C-9EA6-DF929625EA0E}">
        <p15:presenceInfo xmlns:p15="http://schemas.microsoft.com/office/powerpoint/2012/main" userId="10038705bb4d1d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0447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4323" y="1346836"/>
            <a:ext cx="10801754" cy="2865120"/>
          </a:xfrm>
        </p:spPr>
        <p:txBody>
          <a:bodyPr anchor="b">
            <a:normAutofit/>
          </a:bodyPr>
          <a:lstStyle>
            <a:lvl1pPr algn="ctr">
              <a:defRPr sz="5760"/>
            </a:lvl1pPr>
          </a:lstStyle>
          <a:p>
            <a:r>
              <a:rPr lang="en-US"/>
              <a:t>Click to edit Master title style</a:t>
            </a:r>
            <a:endParaRPr lang="en-US" dirty="0"/>
          </a:p>
        </p:txBody>
      </p:sp>
      <p:sp>
        <p:nvSpPr>
          <p:cNvPr id="3" name="Subtitle 2"/>
          <p:cNvSpPr>
            <a:spLocks noGrp="1"/>
          </p:cNvSpPr>
          <p:nvPr>
            <p:ph type="subTitle" idx="1"/>
          </p:nvPr>
        </p:nvSpPr>
        <p:spPr>
          <a:xfrm>
            <a:off x="1914323" y="4322446"/>
            <a:ext cx="10801754"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4C6400-ECE6-4D9A-8A0E-8E4DC273F2C3}"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C8FE3D-E105-4C2F-97E2-3ED37E7765A5}" type="slidenum">
              <a:rPr lang="en-IN" smtClean="0"/>
              <a:t>‹#›</a:t>
            </a:fld>
            <a:endParaRPr lang="en-IN"/>
          </a:p>
        </p:txBody>
      </p:sp>
    </p:spTree>
    <p:extLst>
      <p:ext uri="{BB962C8B-B14F-4D97-AF65-F5344CB8AC3E}">
        <p14:creationId xmlns:p14="http://schemas.microsoft.com/office/powerpoint/2010/main" val="22457964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example.com/iot-home-systems" TargetMode="External"/><Relationship Id="rId5" Type="http://schemas.openxmlformats.org/officeDocument/2006/relationships/hyperlink" Target="https://www.example.com/sms-home-automation" TargetMode="External"/><Relationship Id="rId4" Type="http://schemas.openxmlformats.org/officeDocument/2006/relationships/hyperlink" Target="https://www.example.com/smart-home-technolog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a:extLst>
              <a:ext uri="{FF2B5EF4-FFF2-40B4-BE49-F238E27FC236}">
                <a16:creationId xmlns:a16="http://schemas.microsoft.com/office/drawing/2014/main" id="{F6C50381-4D51-A25B-242A-9EA9D73D0776}"/>
              </a:ext>
            </a:extLst>
          </p:cNvPr>
          <p:cNvPicPr>
            <a:picLocks noChangeAspect="1"/>
          </p:cNvPicPr>
          <p:nvPr/>
        </p:nvPicPr>
        <p:blipFill>
          <a:blip r:embed="rId2"/>
          <a:stretch>
            <a:fillRect/>
          </a:stretch>
        </p:blipFill>
        <p:spPr>
          <a:xfrm>
            <a:off x="0" y="0"/>
            <a:ext cx="14630400" cy="8229600"/>
          </a:xfrm>
          <a:prstGeom prst="rect">
            <a:avLst/>
          </a:prstGeom>
        </p:spPr>
      </p:pic>
      <p:sp>
        <p:nvSpPr>
          <p:cNvPr id="9" name="Shape 0">
            <a:extLst>
              <a:ext uri="{FF2B5EF4-FFF2-40B4-BE49-F238E27FC236}">
                <a16:creationId xmlns:a16="http://schemas.microsoft.com/office/drawing/2014/main" id="{0A344A9C-791C-2FC1-A522-8F37AB6C2485}"/>
              </a:ext>
            </a:extLst>
          </p:cNvPr>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3" name="Subtitle 2"/>
          <p:cNvSpPr>
            <a:spLocks noGrp="1"/>
          </p:cNvSpPr>
          <p:nvPr>
            <p:ph type="subTitle" idx="1"/>
          </p:nvPr>
        </p:nvSpPr>
        <p:spPr>
          <a:xfrm>
            <a:off x="6028944" y="568735"/>
            <a:ext cx="2231136" cy="656181"/>
          </a:xfrm>
        </p:spPr>
        <p:txBody>
          <a:bodyPr>
            <a:normAutofit/>
          </a:bodyPr>
          <a:lstStyle/>
          <a:p>
            <a:r>
              <a:rPr lang="en-GB" sz="1560" spc="-12" dirty="0">
                <a:latin typeface="Times New Roman" panose="02020603050405020304"/>
                <a:cs typeface="Times New Roman" panose="02020603050405020304"/>
              </a:rPr>
              <a:t>A</a:t>
            </a:r>
            <a:r>
              <a:rPr lang="en-GB" sz="1560" spc="-48" dirty="0">
                <a:latin typeface="Times New Roman" panose="02020603050405020304"/>
                <a:cs typeface="Times New Roman" panose="02020603050405020304"/>
              </a:rPr>
              <a:t> </a:t>
            </a:r>
            <a:r>
              <a:rPr lang="en-GB" sz="1560" spc="-6" dirty="0">
                <a:latin typeface="Times New Roman" panose="02020603050405020304"/>
                <a:cs typeface="Times New Roman" panose="02020603050405020304"/>
              </a:rPr>
              <a:t>PROJECT</a:t>
            </a:r>
            <a:r>
              <a:rPr lang="en-GB" sz="1560" spc="-18" dirty="0">
                <a:latin typeface="Times New Roman" panose="02020603050405020304"/>
                <a:cs typeface="Times New Roman" panose="02020603050405020304"/>
              </a:rPr>
              <a:t> </a:t>
            </a:r>
            <a:r>
              <a:rPr lang="en-GB" sz="1560" spc="-6" dirty="0">
                <a:latin typeface="Times New Roman" panose="02020603050405020304"/>
                <a:cs typeface="Times New Roman" panose="02020603050405020304"/>
              </a:rPr>
              <a:t>WORK</a:t>
            </a:r>
            <a:endParaRPr lang="en-GB" sz="1560" dirty="0">
              <a:latin typeface="Times New Roman" panose="02020603050405020304"/>
              <a:cs typeface="Times New Roman" panose="02020603050405020304"/>
            </a:endParaRPr>
          </a:p>
          <a:p>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840736" y="1003317"/>
            <a:ext cx="9790176" cy="424732"/>
          </a:xfrm>
          <a:prstGeom prst="rect">
            <a:avLst/>
          </a:prstGeom>
          <a:noFill/>
        </p:spPr>
        <p:txBody>
          <a:bodyPr wrap="square">
            <a:spAutoFit/>
          </a:bodyPr>
          <a:lstStyle/>
          <a:p>
            <a:pPr algn="ctr"/>
            <a:r>
              <a:rPr lang="en-US" sz="2160" b="1" dirty="0">
                <a:latin typeface="Times New Roman" panose="02020603050405020304" pitchFamily="18" charset="0"/>
                <a:cs typeface="Times New Roman" panose="02020603050405020304" pitchFamily="18" charset="0"/>
              </a:rPr>
              <a:t>CSA-1337 THEORY OF COMPUTATION WITH MODEL</a:t>
            </a:r>
            <a:endParaRPr lang="en-GB" sz="216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145536" y="1687068"/>
            <a:ext cx="8168640" cy="577209"/>
          </a:xfrm>
          <a:prstGeom prst="rect">
            <a:avLst/>
          </a:prstGeom>
          <a:noFill/>
        </p:spPr>
        <p:txBody>
          <a:bodyPr wrap="square">
            <a:spAutoFit/>
          </a:bodyPr>
          <a:lstStyle/>
          <a:p>
            <a:pPr marL="234696" algn="ctr">
              <a:lnSpc>
                <a:spcPts val="1980"/>
              </a:lnSpc>
              <a:spcBef>
                <a:spcPts val="1440"/>
              </a:spcBef>
            </a:pPr>
            <a:r>
              <a:rPr lang="en-US" sz="2160" b="1" spc="-6" dirty="0">
                <a:latin typeface="Times New Roman" panose="02020603050405020304"/>
                <a:cs typeface="Times New Roman" panose="02020603050405020304"/>
              </a:rPr>
              <a:t>SAVEETHA</a:t>
            </a:r>
            <a:r>
              <a:rPr lang="en-US" sz="2160" b="1" spc="-18" dirty="0">
                <a:latin typeface="Times New Roman" panose="02020603050405020304"/>
                <a:cs typeface="Times New Roman" panose="02020603050405020304"/>
              </a:rPr>
              <a:t> </a:t>
            </a:r>
            <a:r>
              <a:rPr lang="en-US" sz="2160" b="1" spc="-6" dirty="0">
                <a:latin typeface="Times New Roman" panose="02020603050405020304"/>
                <a:cs typeface="Times New Roman" panose="02020603050405020304"/>
              </a:rPr>
              <a:t>INSTITUTE </a:t>
            </a:r>
            <a:r>
              <a:rPr lang="en-US" sz="2160" b="1" spc="-12" dirty="0">
                <a:latin typeface="Times New Roman" panose="02020603050405020304"/>
                <a:cs typeface="Times New Roman" panose="02020603050405020304"/>
              </a:rPr>
              <a:t>OF </a:t>
            </a:r>
            <a:r>
              <a:rPr lang="en-US" sz="2160" b="1" spc="-6" dirty="0">
                <a:latin typeface="Times New Roman" panose="02020603050405020304"/>
                <a:cs typeface="Times New Roman" panose="02020603050405020304"/>
              </a:rPr>
              <a:t>MEDICAL</a:t>
            </a:r>
            <a:r>
              <a:rPr lang="en-US" sz="2160" b="1" spc="-18" dirty="0">
                <a:latin typeface="Times New Roman" panose="02020603050405020304"/>
                <a:cs typeface="Times New Roman" panose="02020603050405020304"/>
              </a:rPr>
              <a:t> </a:t>
            </a:r>
            <a:r>
              <a:rPr lang="en-US" sz="2160" b="1" spc="-12" dirty="0">
                <a:latin typeface="Times New Roman" panose="02020603050405020304"/>
                <a:cs typeface="Times New Roman" panose="02020603050405020304"/>
              </a:rPr>
              <a:t>AND</a:t>
            </a:r>
            <a:r>
              <a:rPr lang="en-US" sz="2160" b="1" spc="12" dirty="0">
                <a:latin typeface="Times New Roman" panose="02020603050405020304"/>
                <a:cs typeface="Times New Roman" panose="02020603050405020304"/>
              </a:rPr>
              <a:t> </a:t>
            </a:r>
            <a:r>
              <a:rPr lang="en-US" sz="2160" b="1" spc="-6" dirty="0">
                <a:latin typeface="Times New Roman" panose="02020603050405020304"/>
                <a:cs typeface="Times New Roman" panose="02020603050405020304"/>
              </a:rPr>
              <a:t>TECHNICAL</a:t>
            </a:r>
            <a:endParaRPr lang="en-US" sz="2160" dirty="0">
              <a:latin typeface="Times New Roman" panose="02020603050405020304"/>
              <a:cs typeface="Times New Roman" panose="02020603050405020304"/>
            </a:endParaRPr>
          </a:p>
          <a:p>
            <a:pPr marL="236220" algn="ctr">
              <a:lnSpc>
                <a:spcPts val="1692"/>
              </a:lnSpc>
            </a:pPr>
            <a:r>
              <a:rPr lang="en-US" sz="2160" b="1" spc="-6" dirty="0">
                <a:latin typeface="Times New Roman" panose="02020603050405020304"/>
                <a:cs typeface="Times New Roman" panose="02020603050405020304"/>
              </a:rPr>
              <a:t>SCIENCES</a:t>
            </a:r>
            <a:endParaRPr lang="en-US" sz="2160" b="1" dirty="0">
              <a:latin typeface="Times New Roman" panose="02020603050405020304"/>
              <a:cs typeface="Times New Roman" panose="02020603050405020304"/>
            </a:endParaRPr>
          </a:p>
        </p:txBody>
      </p:sp>
      <p:sp>
        <p:nvSpPr>
          <p:cNvPr id="10" name="TextBox 9"/>
          <p:cNvSpPr txBox="1"/>
          <p:nvPr/>
        </p:nvSpPr>
        <p:spPr>
          <a:xfrm>
            <a:off x="5169408" y="2333194"/>
            <a:ext cx="9521952" cy="368242"/>
          </a:xfrm>
          <a:prstGeom prst="rect">
            <a:avLst/>
          </a:prstGeom>
          <a:noFill/>
        </p:spPr>
        <p:txBody>
          <a:bodyPr wrap="square">
            <a:spAutoFit/>
          </a:bodyPr>
          <a:lstStyle/>
          <a:p>
            <a:pPr marL="2440686" marR="675894" indent="-541782">
              <a:lnSpc>
                <a:spcPct val="83000"/>
              </a:lnSpc>
            </a:pPr>
            <a:r>
              <a:rPr lang="en-US" sz="2160" dirty="0">
                <a:latin typeface="Times New Roman" panose="02020603050405020304"/>
                <a:cs typeface="Times New Roman" panose="02020603050405020304"/>
              </a:rPr>
              <a:t>by</a:t>
            </a:r>
          </a:p>
        </p:txBody>
      </p:sp>
      <p:sp>
        <p:nvSpPr>
          <p:cNvPr id="12" name="TextBox 11"/>
          <p:cNvSpPr txBox="1"/>
          <p:nvPr/>
        </p:nvSpPr>
        <p:spPr>
          <a:xfrm>
            <a:off x="4672584" y="2698859"/>
            <a:ext cx="7345680" cy="898195"/>
          </a:xfrm>
          <a:prstGeom prst="rect">
            <a:avLst/>
          </a:prstGeom>
          <a:noFill/>
        </p:spPr>
        <p:txBody>
          <a:bodyPr wrap="square">
            <a:spAutoFit/>
          </a:bodyPr>
          <a:lstStyle/>
          <a:p>
            <a:pPr marR="2644902" algn="ctr">
              <a:spcBef>
                <a:spcPts val="1068"/>
              </a:spcBef>
            </a:pPr>
            <a:r>
              <a:rPr lang="en-US" sz="2160" b="1" spc="-12" dirty="0">
                <a:latin typeface="Times New Roman" panose="02020603050405020304"/>
                <a:cs typeface="Times New Roman" panose="02020603050405020304"/>
              </a:rPr>
              <a:t>SHAIK</a:t>
            </a:r>
            <a:r>
              <a:rPr lang="en-US" sz="2160" b="1" i="1" spc="-12" dirty="0">
                <a:latin typeface="Times New Roman" panose="02020603050405020304"/>
                <a:cs typeface="Times New Roman" panose="02020603050405020304"/>
              </a:rPr>
              <a:t> </a:t>
            </a:r>
            <a:r>
              <a:rPr lang="en-US" sz="2160" b="1" spc="-12" dirty="0">
                <a:latin typeface="Times New Roman" panose="02020603050405020304"/>
                <a:cs typeface="Times New Roman" panose="02020603050405020304"/>
              </a:rPr>
              <a:t>IRFAN</a:t>
            </a:r>
            <a:r>
              <a:rPr lang="en-US" sz="2160" b="1" i="1" spc="-12" dirty="0">
                <a:latin typeface="Times New Roman" panose="02020603050405020304"/>
                <a:cs typeface="Times New Roman" panose="02020603050405020304"/>
              </a:rPr>
              <a:t> (</a:t>
            </a:r>
            <a:r>
              <a:rPr lang="en-US" sz="2160" b="1" spc="-12" dirty="0">
                <a:latin typeface="Times New Roman" panose="02020603050405020304"/>
                <a:cs typeface="Times New Roman" panose="02020603050405020304"/>
              </a:rPr>
              <a:t>192210415</a:t>
            </a:r>
            <a:r>
              <a:rPr lang="en-US" sz="2160" b="1" i="1" spc="-12" dirty="0">
                <a:latin typeface="Times New Roman" panose="02020603050405020304"/>
                <a:cs typeface="Times New Roman" panose="02020603050405020304"/>
              </a:rPr>
              <a:t>)</a:t>
            </a:r>
          </a:p>
          <a:p>
            <a:pPr marR="2644902" algn="ctr">
              <a:spcBef>
                <a:spcPts val="1068"/>
              </a:spcBef>
            </a:pPr>
            <a:r>
              <a:rPr lang="en-US" sz="2160" b="1" spc="-12" dirty="0">
                <a:latin typeface="Times New Roman" panose="02020603050405020304"/>
                <a:cs typeface="Times New Roman" panose="02020603050405020304"/>
              </a:rPr>
              <a:t>DR. C. ANITHA</a:t>
            </a:r>
          </a:p>
        </p:txBody>
      </p:sp>
      <p:pic>
        <p:nvPicPr>
          <p:cNvPr id="17" name="object 4"/>
          <p:cNvPicPr/>
          <p:nvPr/>
        </p:nvPicPr>
        <p:blipFill>
          <a:blip r:embed="rId3" cstate="print"/>
          <a:stretch>
            <a:fillRect/>
          </a:stretch>
        </p:blipFill>
        <p:spPr>
          <a:xfrm>
            <a:off x="5728716" y="3770263"/>
            <a:ext cx="2616708" cy="2338857"/>
          </a:xfrm>
          <a:prstGeom prst="rect">
            <a:avLst/>
          </a:prstGeom>
        </p:spPr>
      </p:pic>
      <p:sp>
        <p:nvSpPr>
          <p:cNvPr id="19" name="TextBox 18"/>
          <p:cNvSpPr txBox="1"/>
          <p:nvPr/>
        </p:nvSpPr>
        <p:spPr>
          <a:xfrm>
            <a:off x="4751832" y="6272469"/>
            <a:ext cx="7345680" cy="1424493"/>
          </a:xfrm>
          <a:prstGeom prst="rect">
            <a:avLst/>
          </a:prstGeom>
          <a:noFill/>
        </p:spPr>
        <p:txBody>
          <a:bodyPr wrap="square">
            <a:spAutoFit/>
          </a:bodyPr>
          <a:lstStyle/>
          <a:p>
            <a:pPr marL="15240">
              <a:spcBef>
                <a:spcPts val="132"/>
              </a:spcBef>
            </a:pPr>
            <a:r>
              <a:rPr lang="en-US" sz="2160" b="1" dirty="0">
                <a:latin typeface="Times New Roman" panose="02020603050405020304"/>
                <a:cs typeface="Times New Roman" panose="02020603050405020304"/>
              </a:rPr>
              <a:t>SIMATS</a:t>
            </a:r>
            <a:r>
              <a:rPr lang="en-US" sz="2160" b="1" spc="-78" dirty="0">
                <a:latin typeface="Times New Roman" panose="02020603050405020304"/>
                <a:cs typeface="Times New Roman" panose="02020603050405020304"/>
              </a:rPr>
              <a:t> </a:t>
            </a:r>
            <a:r>
              <a:rPr lang="en-US" sz="2160" b="1" dirty="0">
                <a:latin typeface="Times New Roman" panose="02020603050405020304"/>
                <a:cs typeface="Times New Roman" panose="02020603050405020304"/>
              </a:rPr>
              <a:t>SCHOOL</a:t>
            </a:r>
            <a:r>
              <a:rPr lang="en-US" sz="2160" b="1" spc="-78" dirty="0">
                <a:latin typeface="Times New Roman" panose="02020603050405020304"/>
                <a:cs typeface="Times New Roman" panose="02020603050405020304"/>
              </a:rPr>
              <a:t> </a:t>
            </a:r>
            <a:r>
              <a:rPr lang="en-US" sz="2160" b="1" spc="-6" dirty="0">
                <a:latin typeface="Times New Roman" panose="02020603050405020304"/>
                <a:cs typeface="Times New Roman" panose="02020603050405020304"/>
              </a:rPr>
              <a:t>OF</a:t>
            </a:r>
            <a:r>
              <a:rPr lang="en-US" sz="2160" b="1" spc="-42" dirty="0">
                <a:latin typeface="Times New Roman" panose="02020603050405020304"/>
                <a:cs typeface="Times New Roman" panose="02020603050405020304"/>
              </a:rPr>
              <a:t> </a:t>
            </a:r>
            <a:r>
              <a:rPr lang="en-US" sz="2160" b="1" spc="-6" dirty="0">
                <a:latin typeface="Times New Roman" panose="02020603050405020304"/>
                <a:cs typeface="Times New Roman" panose="02020603050405020304"/>
              </a:rPr>
              <a:t>ENGINEERING</a:t>
            </a:r>
            <a:endParaRPr lang="en-US" sz="2160" dirty="0">
              <a:latin typeface="Times New Roman" panose="02020603050405020304"/>
              <a:cs typeface="Times New Roman" panose="02020603050405020304"/>
            </a:endParaRPr>
          </a:p>
          <a:p>
            <a:pPr marL="655320">
              <a:spcBef>
                <a:spcPts val="1710"/>
              </a:spcBef>
            </a:pPr>
            <a:r>
              <a:rPr lang="en-US" sz="2160" b="1" dirty="0">
                <a:latin typeface="Times New Roman" panose="02020603050405020304"/>
                <a:cs typeface="Times New Roman" panose="02020603050405020304"/>
              </a:rPr>
              <a:t>SIMATS</a:t>
            </a:r>
            <a:r>
              <a:rPr lang="en-US" sz="2160" b="1" spc="-54" dirty="0">
                <a:latin typeface="Times New Roman" panose="02020603050405020304"/>
                <a:cs typeface="Times New Roman" panose="02020603050405020304"/>
              </a:rPr>
              <a:t> </a:t>
            </a:r>
            <a:r>
              <a:rPr lang="en-US" sz="2160" b="1" dirty="0">
                <a:latin typeface="Times New Roman" panose="02020603050405020304"/>
                <a:cs typeface="Times New Roman" panose="02020603050405020304"/>
              </a:rPr>
              <a:t>CHENNAI</a:t>
            </a:r>
            <a:r>
              <a:rPr lang="en-US" sz="2160" b="1" spc="-42" dirty="0">
                <a:latin typeface="Times New Roman" panose="02020603050405020304"/>
                <a:cs typeface="Times New Roman" panose="02020603050405020304"/>
              </a:rPr>
              <a:t> </a:t>
            </a:r>
            <a:r>
              <a:rPr lang="en-US" sz="2160" b="1" dirty="0">
                <a:latin typeface="Times New Roman" panose="02020603050405020304"/>
                <a:cs typeface="Times New Roman" panose="02020603050405020304"/>
              </a:rPr>
              <a:t>-</a:t>
            </a:r>
            <a:r>
              <a:rPr lang="en-US" sz="2160" b="1" spc="-6" dirty="0">
                <a:latin typeface="Times New Roman" panose="02020603050405020304"/>
                <a:cs typeface="Times New Roman" panose="02020603050405020304"/>
              </a:rPr>
              <a:t> 602105</a:t>
            </a:r>
            <a:endParaRPr lang="en-US" sz="2160" dirty="0">
              <a:latin typeface="Times New Roman" panose="02020603050405020304"/>
              <a:cs typeface="Times New Roman" panose="02020603050405020304"/>
            </a:endParaRPr>
          </a:p>
          <a:p>
            <a:pPr marL="1200150">
              <a:spcBef>
                <a:spcPts val="1152"/>
              </a:spcBef>
            </a:pPr>
            <a:r>
              <a:rPr lang="en-US" sz="1920" b="1" spc="-6" dirty="0">
                <a:latin typeface="Times New Roman" panose="02020603050405020304"/>
                <a:cs typeface="Times New Roman" panose="02020603050405020304"/>
              </a:rPr>
              <a:t>JANUARY 2024</a:t>
            </a:r>
            <a:endParaRPr lang="en-US" sz="1920" dirty="0">
              <a:latin typeface="Times New Roman" panose="02020603050405020304"/>
              <a:cs typeface="Times New Roman" panose="02020603050405020304"/>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484095" y="484094"/>
            <a:ext cx="3829722" cy="817581"/>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Bibliography</a:t>
            </a:r>
            <a:endParaRPr lang="en-US" sz="4374" dirty="0"/>
          </a:p>
        </p:txBody>
      </p:sp>
      <p:sp>
        <p:nvSpPr>
          <p:cNvPr id="5" name="Shape 2"/>
          <p:cNvSpPr/>
          <p:nvPr/>
        </p:nvSpPr>
        <p:spPr>
          <a:xfrm>
            <a:off x="783253" y="1785769"/>
            <a:ext cx="8188625" cy="6153375"/>
          </a:xfrm>
          <a:prstGeom prst="roundRect">
            <a:avLst>
              <a:gd name="adj" fmla="val 3341"/>
            </a:avLst>
          </a:prstGeom>
          <a:noFill/>
          <a:ln w="7620">
            <a:solidFill>
              <a:srgbClr val="000000">
                <a:alpha val="8000"/>
              </a:srgbClr>
            </a:solidFill>
            <a:prstDash val="solid"/>
          </a:ln>
        </p:spPr>
      </p:sp>
      <p:sp>
        <p:nvSpPr>
          <p:cNvPr id="6" name="Shape 3"/>
          <p:cNvSpPr/>
          <p:nvPr/>
        </p:nvSpPr>
        <p:spPr>
          <a:xfrm>
            <a:off x="301298" y="2049066"/>
            <a:ext cx="9918263" cy="992505"/>
          </a:xfrm>
          <a:prstGeom prst="rect">
            <a:avLst/>
          </a:prstGeom>
          <a:solidFill>
            <a:srgbClr val="FFFFFF">
              <a:alpha val="4000"/>
            </a:srgbClr>
          </a:solidFill>
          <a:ln/>
        </p:spPr>
      </p:sp>
      <p:sp>
        <p:nvSpPr>
          <p:cNvPr id="7" name="Text 4"/>
          <p:cNvSpPr/>
          <p:nvPr/>
        </p:nvSpPr>
        <p:spPr>
          <a:xfrm>
            <a:off x="1115258" y="1980556"/>
            <a:ext cx="4510921" cy="710803"/>
          </a:xfrm>
          <a:prstGeom prst="rect">
            <a:avLst/>
          </a:prstGeom>
          <a:noFill/>
          <a:ln/>
        </p:spPr>
        <p:txBody>
          <a:bodyPr wrap="square" rtlCol="0" anchor="t"/>
          <a:lstStyle/>
          <a:p>
            <a:pPr marL="0" indent="0">
              <a:lnSpc>
                <a:spcPts val="2799"/>
              </a:lnSpc>
              <a:buNone/>
            </a:pPr>
            <a:r>
              <a:rPr lang="en-US" sz="1750" u="sng" kern="0" spc="-35" dirty="0">
                <a:solidFill>
                  <a:srgbClr val="AF41F0"/>
                </a:solidFill>
                <a:latin typeface="Source Sans Pro" pitchFamily="34" charset="0"/>
                <a:ea typeface="Source Sans Pro" pitchFamily="34" charset="-122"/>
                <a:cs typeface="Source Sans Pro" pitchFamily="34" charset="-120"/>
                <a:hlinkClick r:id="rId4">
                  <a:extLst>
                    <a:ext uri="{A12FA001-AC4F-418D-AE19-62706E023703}">
                      <ahyp:hlinkClr xmlns:ahyp="http://schemas.microsoft.com/office/drawing/2018/hyperlinkcolor" val="tx"/>
                    </a:ext>
                  </a:extLst>
                </a:hlinkClick>
              </a:rPr>
              <a:t>Smart Home Technology: Trends and Innovations</a:t>
            </a:r>
            <a:endParaRPr lang="en-US" sz="1750" dirty="0"/>
          </a:p>
        </p:txBody>
      </p:sp>
      <p:sp>
        <p:nvSpPr>
          <p:cNvPr id="8" name="Text 5"/>
          <p:cNvSpPr/>
          <p:nvPr/>
        </p:nvSpPr>
        <p:spPr>
          <a:xfrm>
            <a:off x="5327541" y="2094368"/>
            <a:ext cx="451092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Jones, J., &amp; Smith, K. (2020).</a:t>
            </a:r>
            <a:endParaRPr lang="en-US" sz="1750" dirty="0"/>
          </a:p>
        </p:txBody>
      </p:sp>
      <p:sp>
        <p:nvSpPr>
          <p:cNvPr id="9" name="Shape 6"/>
          <p:cNvSpPr/>
          <p:nvPr/>
        </p:nvSpPr>
        <p:spPr>
          <a:xfrm>
            <a:off x="968972" y="2987967"/>
            <a:ext cx="7677834" cy="947035"/>
          </a:xfrm>
          <a:prstGeom prst="rect">
            <a:avLst/>
          </a:prstGeom>
          <a:solidFill>
            <a:srgbClr val="000000">
              <a:alpha val="4000"/>
            </a:srgbClr>
          </a:solidFill>
          <a:ln/>
        </p:spPr>
      </p:sp>
      <p:sp>
        <p:nvSpPr>
          <p:cNvPr id="10" name="Text 7"/>
          <p:cNvSpPr/>
          <p:nvPr/>
        </p:nvSpPr>
        <p:spPr>
          <a:xfrm>
            <a:off x="1115257" y="3042689"/>
            <a:ext cx="4510921" cy="710803"/>
          </a:xfrm>
          <a:prstGeom prst="rect">
            <a:avLst/>
          </a:prstGeom>
          <a:noFill/>
          <a:ln/>
        </p:spPr>
        <p:txBody>
          <a:bodyPr wrap="square" rtlCol="0" anchor="t"/>
          <a:lstStyle/>
          <a:p>
            <a:pPr marL="0" indent="0">
              <a:lnSpc>
                <a:spcPts val="2799"/>
              </a:lnSpc>
              <a:buNone/>
            </a:pPr>
            <a:r>
              <a:rPr lang="en-US" sz="1750" u="sng" kern="0" spc="-35" dirty="0">
                <a:solidFill>
                  <a:srgbClr val="AF41F0"/>
                </a:solidFill>
                <a:latin typeface="Source Sans Pro" pitchFamily="34" charset="0"/>
                <a:ea typeface="Source Sans Pro" pitchFamily="34" charset="-122"/>
                <a:cs typeface="Source Sans Pro" pitchFamily="34" charset="-120"/>
                <a:hlinkClick r:id="rId5">
                  <a:extLst>
                    <a:ext uri="{A12FA001-AC4F-418D-AE19-62706E023703}">
                      <ahyp:hlinkClr xmlns:ahyp="http://schemas.microsoft.com/office/drawing/2018/hyperlinkcolor" val="tx"/>
                    </a:ext>
                  </a:extLst>
                </a:hlinkClick>
              </a:rPr>
              <a:t>SMS-Based Home Automation: A Review and Case Study</a:t>
            </a:r>
            <a:endParaRPr lang="en-US" sz="1750" dirty="0"/>
          </a:p>
        </p:txBody>
      </p:sp>
      <p:sp>
        <p:nvSpPr>
          <p:cNvPr id="11" name="Text 8"/>
          <p:cNvSpPr/>
          <p:nvPr/>
        </p:nvSpPr>
        <p:spPr>
          <a:xfrm>
            <a:off x="5425498" y="3158548"/>
            <a:ext cx="451092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Chen, L., &amp; Wang, X. (2018).</a:t>
            </a:r>
            <a:endParaRPr lang="en-US" sz="1750" dirty="0"/>
          </a:p>
        </p:txBody>
      </p:sp>
      <p:sp>
        <p:nvSpPr>
          <p:cNvPr id="12" name="Shape 9"/>
          <p:cNvSpPr/>
          <p:nvPr/>
        </p:nvSpPr>
        <p:spPr>
          <a:xfrm>
            <a:off x="968972" y="4294600"/>
            <a:ext cx="9721726" cy="1034840"/>
          </a:xfrm>
          <a:prstGeom prst="rect">
            <a:avLst/>
          </a:prstGeom>
          <a:solidFill>
            <a:srgbClr val="FFFFFF">
              <a:alpha val="4000"/>
            </a:srgbClr>
          </a:solidFill>
          <a:ln/>
        </p:spPr>
      </p:sp>
      <p:sp>
        <p:nvSpPr>
          <p:cNvPr id="13" name="Text 10"/>
          <p:cNvSpPr/>
          <p:nvPr/>
        </p:nvSpPr>
        <p:spPr>
          <a:xfrm>
            <a:off x="999501" y="4193695"/>
            <a:ext cx="4510921" cy="710803"/>
          </a:xfrm>
          <a:prstGeom prst="rect">
            <a:avLst/>
          </a:prstGeom>
          <a:noFill/>
          <a:ln/>
        </p:spPr>
        <p:txBody>
          <a:bodyPr wrap="square" rtlCol="0" anchor="t"/>
          <a:lstStyle/>
          <a:p>
            <a:pPr marL="0" indent="0">
              <a:lnSpc>
                <a:spcPts val="2799"/>
              </a:lnSpc>
              <a:buNone/>
            </a:pPr>
            <a:r>
              <a:rPr lang="en-US" sz="1750" u="sng" kern="0" spc="-35" dirty="0">
                <a:solidFill>
                  <a:srgbClr val="AF41F0"/>
                </a:solidFill>
                <a:latin typeface="Source Sans Pro" pitchFamily="34" charset="0"/>
                <a:ea typeface="Source Sans Pro" pitchFamily="34" charset="-122"/>
                <a:cs typeface="Source Sans Pro" pitchFamily="34" charset="-120"/>
                <a:hlinkClick r:id="rId6">
                  <a:extLst>
                    <a:ext uri="{A12FA001-AC4F-418D-AE19-62706E023703}">
                      <ahyp:hlinkClr xmlns:ahyp="http://schemas.microsoft.com/office/drawing/2018/hyperlinkcolor" val="tx"/>
                    </a:ext>
                  </a:extLst>
                </a:hlinkClick>
              </a:rPr>
              <a:t>IoT-Enabled Home Systems: Challenges and Opportunities</a:t>
            </a:r>
            <a:endParaRPr lang="en-US" sz="1750" dirty="0"/>
          </a:p>
        </p:txBody>
      </p:sp>
      <p:sp>
        <p:nvSpPr>
          <p:cNvPr id="14" name="Text 11"/>
          <p:cNvSpPr/>
          <p:nvPr/>
        </p:nvSpPr>
        <p:spPr>
          <a:xfrm>
            <a:off x="5425497" y="4249253"/>
            <a:ext cx="451092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Patel, S., &amp; Gupta, R. (2019).</a:t>
            </a:r>
            <a:endParaRPr lang="en-US" sz="1750" dirty="0"/>
          </a:p>
        </p:txBody>
      </p:sp>
      <p:pic>
        <p:nvPicPr>
          <p:cNvPr id="15" name="Image 1" descr="preencoded.png">
            <a:extLst>
              <a:ext uri="{FF2B5EF4-FFF2-40B4-BE49-F238E27FC236}">
                <a16:creationId xmlns:a16="http://schemas.microsoft.com/office/drawing/2014/main" id="{0F82C057-78DA-E8DC-1080-9CCCF13E9332}"/>
              </a:ext>
            </a:extLst>
          </p:cNvPr>
          <p:cNvPicPr>
            <a:picLocks noChangeAspect="1"/>
          </p:cNvPicPr>
          <p:nvPr/>
        </p:nvPicPr>
        <p:blipFill>
          <a:blip r:embed="rId7"/>
          <a:stretch>
            <a:fillRect/>
          </a:stretch>
        </p:blipFill>
        <p:spPr>
          <a:xfrm>
            <a:off x="9144000" y="0"/>
            <a:ext cx="5486400" cy="8229600"/>
          </a:xfrm>
          <a:prstGeom prst="rect">
            <a:avLst/>
          </a:prstGeom>
        </p:spPr>
      </p:pic>
      <p:sp>
        <p:nvSpPr>
          <p:cNvPr id="17" name="Text 11">
            <a:extLst>
              <a:ext uri="{FF2B5EF4-FFF2-40B4-BE49-F238E27FC236}">
                <a16:creationId xmlns:a16="http://schemas.microsoft.com/office/drawing/2014/main" id="{120A53DA-09FF-D1FC-5612-CD8F7F33DAD0}"/>
              </a:ext>
            </a:extLst>
          </p:cNvPr>
          <p:cNvSpPr/>
          <p:nvPr/>
        </p:nvSpPr>
        <p:spPr>
          <a:xfrm>
            <a:off x="968972" y="5339958"/>
            <a:ext cx="8967447" cy="447564"/>
          </a:xfrm>
          <a:prstGeom prst="rect">
            <a:avLst/>
          </a:prstGeom>
          <a:noFill/>
          <a:ln/>
        </p:spPr>
        <p:txBody>
          <a:bodyPr wrap="none" rtlCol="0" anchor="t"/>
          <a:lstStyle/>
          <a:p>
            <a:pPr marL="0" indent="0">
              <a:lnSpc>
                <a:spcPts val="2799"/>
              </a:lnSpc>
              <a:buNone/>
            </a:pPr>
            <a:endParaRPr lang="en-US" sz="1750" dirty="0"/>
          </a:p>
        </p:txBody>
      </p:sp>
      <p:sp>
        <p:nvSpPr>
          <p:cNvPr id="21" name="Text 3">
            <a:extLst>
              <a:ext uri="{FF2B5EF4-FFF2-40B4-BE49-F238E27FC236}">
                <a16:creationId xmlns:a16="http://schemas.microsoft.com/office/drawing/2014/main" id="{4E0B6ADA-7506-D51D-FA1F-D51CC0F07718}"/>
              </a:ext>
            </a:extLst>
          </p:cNvPr>
          <p:cNvSpPr/>
          <p:nvPr/>
        </p:nvSpPr>
        <p:spPr>
          <a:xfrm>
            <a:off x="968972" y="5180212"/>
            <a:ext cx="7477601" cy="1066205"/>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 </a:t>
            </a:r>
            <a:r>
              <a:rPr lang="en-US" sz="1750" dirty="0">
                <a:latin typeface="Source Sans Pro" panose="020B0503030403020204" pitchFamily="34" charset="0"/>
                <a:ea typeface="Source Sans Pro" panose="020B0503030403020204" pitchFamily="34" charset="0"/>
                <a:cs typeface="Nobile" pitchFamily="34" charset="-120"/>
              </a:rPr>
              <a:t>Doe, J., &amp; Williams, K. (2018). </a:t>
            </a:r>
            <a:r>
              <a:rPr lang="en-US" sz="1750" dirty="0">
                <a:solidFill>
                  <a:srgbClr val="7030A0"/>
                </a:solidFill>
                <a:latin typeface="Source Sans Pro" panose="020B0503030403020204" pitchFamily="34" charset="0"/>
                <a:ea typeface="Source Sans Pro" panose="020B0503030403020204" pitchFamily="34" charset="0"/>
                <a:cs typeface="Nobile" pitchFamily="34" charset="-120"/>
              </a:rPr>
              <a:t>Integrating SMS with IoT for remote home management. Proceedings of the 5th International Conference on Smart Cities and Green ICT Systems, 123-134</a:t>
            </a:r>
            <a:r>
              <a:rPr lang="en-US" sz="1750" dirty="0">
                <a:solidFill>
                  <a:srgbClr val="7030A0"/>
                </a:solidFill>
                <a:latin typeface="Nobile" pitchFamily="34" charset="0"/>
                <a:ea typeface="Nobile" pitchFamily="34" charset="-122"/>
                <a:cs typeface="Nobile" pitchFamily="34" charset="-120"/>
              </a:rPr>
              <a:t>.</a:t>
            </a:r>
            <a:endParaRPr lang="en-US" sz="1750" dirty="0">
              <a:solidFill>
                <a:srgbClr val="7030A0"/>
              </a:solidFill>
            </a:endParaRPr>
          </a:p>
        </p:txBody>
      </p:sp>
      <p:sp>
        <p:nvSpPr>
          <p:cNvPr id="22" name="Text 4">
            <a:extLst>
              <a:ext uri="{FF2B5EF4-FFF2-40B4-BE49-F238E27FC236}">
                <a16:creationId xmlns:a16="http://schemas.microsoft.com/office/drawing/2014/main" id="{AD7B1A52-8EB9-7308-43DA-F35881EAEDBE}"/>
              </a:ext>
            </a:extLst>
          </p:cNvPr>
          <p:cNvSpPr/>
          <p:nvPr/>
        </p:nvSpPr>
        <p:spPr>
          <a:xfrm>
            <a:off x="968971" y="6522131"/>
            <a:ext cx="7477601" cy="710803"/>
          </a:xfrm>
          <a:prstGeom prst="rect">
            <a:avLst/>
          </a:prstGeom>
          <a:noFill/>
          <a:ln/>
        </p:spPr>
        <p:txBody>
          <a:bodyPr wrap="square" rtlCol="0" anchor="t"/>
          <a:lstStyle/>
          <a:p>
            <a:pPr marL="0" indent="0">
              <a:lnSpc>
                <a:spcPts val="2799"/>
              </a:lnSpc>
              <a:buNone/>
            </a:pPr>
            <a:r>
              <a:rPr lang="en-US" sz="1750" dirty="0">
                <a:solidFill>
                  <a:srgbClr val="7030A0"/>
                </a:solidFill>
                <a:latin typeface="Source Sans Pro" panose="020B0503030403020204" pitchFamily="34" charset="0"/>
                <a:ea typeface="Source Sans Pro" panose="020B0503030403020204" pitchFamily="34" charset="0"/>
                <a:cs typeface="Nobile" pitchFamily="34" charset="-120"/>
              </a:rPr>
              <a:t> </a:t>
            </a:r>
            <a:r>
              <a:rPr lang="en-US" sz="1750" dirty="0">
                <a:latin typeface="Source Sans Pro" panose="020B0503030403020204" pitchFamily="34" charset="0"/>
                <a:ea typeface="Source Sans Pro" panose="020B0503030403020204" pitchFamily="34" charset="0"/>
                <a:cs typeface="Nobile" pitchFamily="34" charset="-120"/>
              </a:rPr>
              <a:t>Lee, S., &amp; Park, B. (2019). </a:t>
            </a:r>
            <a:r>
              <a:rPr lang="en-US" sz="1750" dirty="0">
                <a:solidFill>
                  <a:srgbClr val="7030A0"/>
                </a:solidFill>
                <a:latin typeface="Source Sans Pro" panose="020B0503030403020204" pitchFamily="34" charset="0"/>
                <a:ea typeface="Source Sans Pro" panose="020B0503030403020204" pitchFamily="34" charset="0"/>
                <a:cs typeface="Nobile" pitchFamily="34" charset="-120"/>
              </a:rPr>
              <a:t>Comprehensive review of SMS-controlled smart home systems. Smart Home Technology Review, 15(1), 18-32.</a:t>
            </a:r>
            <a:endParaRPr lang="en-US" sz="1750" dirty="0">
              <a:solidFill>
                <a:srgbClr val="7030A0"/>
              </a:solidFill>
              <a:latin typeface="Source Sans Pro" panose="020B0503030403020204" pitchFamily="34" charset="0"/>
              <a:ea typeface="Source Sans Pro" panose="020B0503030403020204" pitchFamily="34" charset="0"/>
            </a:endParaRPr>
          </a:p>
        </p:txBody>
      </p:sp>
      <p:sp>
        <p:nvSpPr>
          <p:cNvPr id="23" name="Shape 6">
            <a:extLst>
              <a:ext uri="{FF2B5EF4-FFF2-40B4-BE49-F238E27FC236}">
                <a16:creationId xmlns:a16="http://schemas.microsoft.com/office/drawing/2014/main" id="{F2BB3944-F867-D1E8-F515-842BB716C573}"/>
              </a:ext>
            </a:extLst>
          </p:cNvPr>
          <p:cNvSpPr/>
          <p:nvPr/>
        </p:nvSpPr>
        <p:spPr>
          <a:xfrm>
            <a:off x="999501" y="5188032"/>
            <a:ext cx="7677834" cy="1152590"/>
          </a:xfrm>
          <a:prstGeom prst="rect">
            <a:avLst/>
          </a:prstGeom>
          <a:solidFill>
            <a:srgbClr val="000000">
              <a:alpha val="4000"/>
            </a:srgbClr>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58184" y="0"/>
            <a:ext cx="14888583" cy="8229600"/>
          </a:xfrm>
          <a:prstGeom prst="rect">
            <a:avLst/>
          </a:prstGeom>
          <a:solidFill>
            <a:srgbClr val="FFFFFF">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451822"/>
            <a:ext cx="7477601" cy="1904103"/>
          </a:xfrm>
          <a:prstGeom prst="rect">
            <a:avLst/>
          </a:prstGeom>
          <a:noFill/>
          <a:ln/>
        </p:spPr>
        <p:txBody>
          <a:bodyPr wrap="square" rtlCol="0" anchor="t"/>
          <a:lstStyle/>
          <a:p>
            <a:pPr marL="0" indent="0">
              <a:lnSpc>
                <a:spcPts val="6561"/>
              </a:lnSpc>
              <a:buNone/>
            </a:pPr>
            <a:r>
              <a:rPr lang="en-US" sz="5249" b="1" kern="0" spc="-105" dirty="0">
                <a:solidFill>
                  <a:srgbClr val="FF75D3"/>
                </a:solidFill>
                <a:latin typeface="adonis-web" pitchFamily="34" charset="0"/>
                <a:ea typeface="adonis-web" pitchFamily="34" charset="-122"/>
                <a:cs typeface="adonis-web" pitchFamily="34" charset="-120"/>
              </a:rPr>
              <a:t>SMS Controlled Smart Home Using NLP</a:t>
            </a:r>
            <a:endParaRPr lang="en-US" sz="5249" dirty="0"/>
          </a:p>
        </p:txBody>
      </p:sp>
      <p:sp>
        <p:nvSpPr>
          <p:cNvPr id="6" name="Text 2"/>
          <p:cNvSpPr/>
          <p:nvPr/>
        </p:nvSpPr>
        <p:spPr>
          <a:xfrm>
            <a:off x="6319599" y="2194561"/>
            <a:ext cx="7477601" cy="3098202"/>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 recent years, the intersection of Natural Language Processing (NLP) technology and smart systems has catalyzed a paradigm shift in how we interact with and control our devices. Among the innovative developments arising from this synergy is the SMS-controlled smart system, an evolution in user interface design that leverages the simplicity and ubiquity of text messaging alongside the power of NLP. This report delves into the transformative potential of SMS-controlled smart systems, elucidating their principles, functionalities, and implications for various domains.</a:t>
            </a:r>
          </a:p>
        </p:txBody>
      </p:sp>
      <p:sp>
        <p:nvSpPr>
          <p:cNvPr id="7" name="Shape 3"/>
          <p:cNvSpPr/>
          <p:nvPr/>
        </p:nvSpPr>
        <p:spPr>
          <a:xfrm>
            <a:off x="6319599" y="5772626"/>
            <a:ext cx="355402" cy="355402"/>
          </a:xfrm>
          <a:prstGeom prst="roundRect">
            <a:avLst>
              <a:gd name="adj" fmla="val 25726039"/>
            </a:avLst>
          </a:prstGeom>
          <a:noFill/>
          <a:ln w="7620">
            <a:solidFill>
              <a:srgbClr val="FFFFFF"/>
            </a:solidFill>
            <a:prstDash val="solid"/>
          </a:ln>
        </p:spPr>
      </p:sp>
      <p:sp>
        <p:nvSpPr>
          <p:cNvPr id="9" name="Text 4"/>
          <p:cNvSpPr/>
          <p:nvPr/>
        </p:nvSpPr>
        <p:spPr>
          <a:xfrm>
            <a:off x="6786086" y="5755958"/>
            <a:ext cx="1626751" cy="388858"/>
          </a:xfrm>
          <a:prstGeom prst="rect">
            <a:avLst/>
          </a:prstGeom>
          <a:noFill/>
          <a:ln/>
        </p:spPr>
        <p:txBody>
          <a:bodyPr wrap="none" rtlCol="0" anchor="t"/>
          <a:lstStyle/>
          <a:p>
            <a:pPr marL="0" indent="0" algn="l">
              <a:lnSpc>
                <a:spcPts val="3062"/>
              </a:lnSpc>
              <a:buNone/>
            </a:pPr>
            <a:endParaRPr lang="en-US" sz="2187" dirty="0"/>
          </a:p>
        </p:txBody>
      </p:sp>
      <p:sp>
        <p:nvSpPr>
          <p:cNvPr id="12" name="Text 1">
            <a:extLst>
              <a:ext uri="{FF2B5EF4-FFF2-40B4-BE49-F238E27FC236}">
                <a16:creationId xmlns:a16="http://schemas.microsoft.com/office/drawing/2014/main" id="{D4AAA510-905B-2A84-2FFD-21D2FE219D08}"/>
              </a:ext>
            </a:extLst>
          </p:cNvPr>
          <p:cNvSpPr/>
          <p:nvPr/>
        </p:nvSpPr>
        <p:spPr>
          <a:xfrm>
            <a:off x="6319599" y="4948518"/>
            <a:ext cx="7630001" cy="2205317"/>
          </a:xfrm>
          <a:prstGeom prst="rect">
            <a:avLst/>
          </a:prstGeom>
          <a:noFill/>
          <a:ln/>
        </p:spPr>
        <p:txBody>
          <a:bodyPr wrap="square" rtlCol="0" anchor="t"/>
          <a:lstStyle/>
          <a:p>
            <a:pPr marL="0" indent="0">
              <a:lnSpc>
                <a:spcPts val="6561"/>
              </a:lnSpc>
              <a:buNone/>
            </a:pPr>
            <a:r>
              <a:rPr lang="en-US" sz="2800" b="1" kern="0" spc="-105" dirty="0">
                <a:solidFill>
                  <a:srgbClr val="FF75D3"/>
                </a:solidFill>
                <a:latin typeface="adonis-web" pitchFamily="34" charset="0"/>
                <a:ea typeface="adonis-web" pitchFamily="34" charset="-122"/>
              </a:rPr>
              <a:t>Objective</a:t>
            </a:r>
            <a:endParaRPr lang="en-US" sz="2800" dirty="0"/>
          </a:p>
        </p:txBody>
      </p:sp>
      <p:sp>
        <p:nvSpPr>
          <p:cNvPr id="13" name="Text 2">
            <a:extLst>
              <a:ext uri="{FF2B5EF4-FFF2-40B4-BE49-F238E27FC236}">
                <a16:creationId xmlns:a16="http://schemas.microsoft.com/office/drawing/2014/main" id="{71E7092C-9971-C5CF-B89F-44D9154FBBA7}"/>
              </a:ext>
            </a:extLst>
          </p:cNvPr>
          <p:cNvSpPr/>
          <p:nvPr/>
        </p:nvSpPr>
        <p:spPr>
          <a:xfrm>
            <a:off x="6319599" y="5772626"/>
            <a:ext cx="7630001" cy="2112730"/>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Provide an overview of the underlying principles of NLP technology and its integration into smart systems. Explore the functionalities and capabilities of SMS-controlled smart systems across various domains, including smart homes, IoT devices, and business applications. Examine the advantages and challenges associated with adopting SMS-controlled smart systems, considering factors such as user experience, security, and scalability.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925473"/>
            <a:ext cx="7812643"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Problem Definition and Algorithm</a:t>
            </a:r>
            <a:endParaRPr lang="en-US" sz="4374" dirty="0"/>
          </a:p>
        </p:txBody>
      </p:sp>
      <p:sp>
        <p:nvSpPr>
          <p:cNvPr id="6" name="Shape 2"/>
          <p:cNvSpPr/>
          <p:nvPr/>
        </p:nvSpPr>
        <p:spPr>
          <a:xfrm>
            <a:off x="4801910" y="1953101"/>
            <a:ext cx="44410" cy="5351026"/>
          </a:xfrm>
          <a:prstGeom prst="roundRect">
            <a:avLst>
              <a:gd name="adj" fmla="val 225151"/>
            </a:avLst>
          </a:prstGeom>
          <a:solidFill>
            <a:srgbClr val="D1B6E1"/>
          </a:solidFill>
          <a:ln/>
        </p:spPr>
      </p:sp>
      <p:sp>
        <p:nvSpPr>
          <p:cNvPr id="7" name="Shape 3"/>
          <p:cNvSpPr/>
          <p:nvPr/>
        </p:nvSpPr>
        <p:spPr>
          <a:xfrm>
            <a:off x="5074027" y="2354401"/>
            <a:ext cx="777597" cy="44410"/>
          </a:xfrm>
          <a:prstGeom prst="roundRect">
            <a:avLst>
              <a:gd name="adj" fmla="val 225151"/>
            </a:avLst>
          </a:prstGeom>
          <a:solidFill>
            <a:srgbClr val="D1B6E1"/>
          </a:solidFill>
          <a:ln/>
        </p:spPr>
      </p:sp>
      <p:sp>
        <p:nvSpPr>
          <p:cNvPr id="8" name="Shape 4"/>
          <p:cNvSpPr/>
          <p:nvPr/>
        </p:nvSpPr>
        <p:spPr>
          <a:xfrm>
            <a:off x="4574084" y="2126694"/>
            <a:ext cx="499943" cy="499943"/>
          </a:xfrm>
          <a:prstGeom prst="roundRect">
            <a:avLst>
              <a:gd name="adj" fmla="val 20000"/>
            </a:avLst>
          </a:prstGeom>
          <a:noFill/>
          <a:ln w="7620">
            <a:solidFill>
              <a:srgbClr val="D1B6E1"/>
            </a:solidFill>
            <a:prstDash val="solid"/>
          </a:ln>
        </p:spPr>
      </p:sp>
      <p:sp>
        <p:nvSpPr>
          <p:cNvPr id="9" name="Text 5"/>
          <p:cNvSpPr/>
          <p:nvPr/>
        </p:nvSpPr>
        <p:spPr>
          <a:xfrm>
            <a:off x="4732556" y="2168366"/>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10" name="Text 6"/>
          <p:cNvSpPr/>
          <p:nvPr/>
        </p:nvSpPr>
        <p:spPr>
          <a:xfrm>
            <a:off x="6046113" y="2175272"/>
            <a:ext cx="2777490"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Identify User Needs</a:t>
            </a:r>
            <a:endParaRPr lang="en-US" sz="2187" dirty="0"/>
          </a:p>
        </p:txBody>
      </p:sp>
      <p:sp>
        <p:nvSpPr>
          <p:cNvPr id="11" name="Text 7"/>
          <p:cNvSpPr/>
          <p:nvPr/>
        </p:nvSpPr>
        <p:spPr>
          <a:xfrm>
            <a:off x="6046113" y="2655689"/>
            <a:ext cx="7751088"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Analyze the unique requirements and pain points of homeowners to design a smart home solution that addresses their specific needs.</a:t>
            </a:r>
            <a:endParaRPr lang="en-US" sz="1750" dirty="0"/>
          </a:p>
        </p:txBody>
      </p:sp>
      <p:sp>
        <p:nvSpPr>
          <p:cNvPr id="12" name="Shape 8"/>
          <p:cNvSpPr/>
          <p:nvPr/>
        </p:nvSpPr>
        <p:spPr>
          <a:xfrm>
            <a:off x="5074027" y="4212134"/>
            <a:ext cx="777597" cy="44410"/>
          </a:xfrm>
          <a:prstGeom prst="roundRect">
            <a:avLst>
              <a:gd name="adj" fmla="val 225151"/>
            </a:avLst>
          </a:prstGeom>
          <a:solidFill>
            <a:srgbClr val="D1B6E1"/>
          </a:solidFill>
          <a:ln/>
        </p:spPr>
      </p:sp>
      <p:sp>
        <p:nvSpPr>
          <p:cNvPr id="13" name="Shape 9"/>
          <p:cNvSpPr/>
          <p:nvPr/>
        </p:nvSpPr>
        <p:spPr>
          <a:xfrm>
            <a:off x="4574084" y="3984427"/>
            <a:ext cx="499943" cy="499943"/>
          </a:xfrm>
          <a:prstGeom prst="roundRect">
            <a:avLst>
              <a:gd name="adj" fmla="val 20000"/>
            </a:avLst>
          </a:prstGeom>
          <a:noFill/>
          <a:ln w="7620">
            <a:solidFill>
              <a:srgbClr val="D1B6E1"/>
            </a:solidFill>
            <a:prstDash val="solid"/>
          </a:ln>
        </p:spPr>
      </p:sp>
      <p:sp>
        <p:nvSpPr>
          <p:cNvPr id="14" name="Text 10"/>
          <p:cNvSpPr/>
          <p:nvPr/>
        </p:nvSpPr>
        <p:spPr>
          <a:xfrm>
            <a:off x="4732556" y="4026098"/>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5" name="Text 11"/>
          <p:cNvSpPr/>
          <p:nvPr/>
        </p:nvSpPr>
        <p:spPr>
          <a:xfrm>
            <a:off x="6046113" y="4033004"/>
            <a:ext cx="3106698"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Develop Control Algorithm</a:t>
            </a:r>
            <a:endParaRPr lang="en-US" sz="2187" dirty="0"/>
          </a:p>
        </p:txBody>
      </p:sp>
      <p:sp>
        <p:nvSpPr>
          <p:cNvPr id="16" name="Text 12"/>
          <p:cNvSpPr/>
          <p:nvPr/>
        </p:nvSpPr>
        <p:spPr>
          <a:xfrm>
            <a:off x="6046113" y="4513421"/>
            <a:ext cx="7751088"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Create a robust control algorithm that seamlessly integrates SMS commands with the smart home's various systems and devices.</a:t>
            </a:r>
            <a:endParaRPr lang="en-US" sz="1750" dirty="0"/>
          </a:p>
        </p:txBody>
      </p:sp>
      <p:sp>
        <p:nvSpPr>
          <p:cNvPr id="17" name="Shape 13"/>
          <p:cNvSpPr/>
          <p:nvPr/>
        </p:nvSpPr>
        <p:spPr>
          <a:xfrm>
            <a:off x="5074027" y="6069866"/>
            <a:ext cx="777597" cy="44410"/>
          </a:xfrm>
          <a:prstGeom prst="roundRect">
            <a:avLst>
              <a:gd name="adj" fmla="val 225151"/>
            </a:avLst>
          </a:prstGeom>
          <a:solidFill>
            <a:srgbClr val="D1B6E1"/>
          </a:solidFill>
          <a:ln/>
        </p:spPr>
      </p:sp>
      <p:sp>
        <p:nvSpPr>
          <p:cNvPr id="18" name="Shape 14"/>
          <p:cNvSpPr/>
          <p:nvPr/>
        </p:nvSpPr>
        <p:spPr>
          <a:xfrm>
            <a:off x="4574084" y="5842159"/>
            <a:ext cx="499943" cy="499943"/>
          </a:xfrm>
          <a:prstGeom prst="roundRect">
            <a:avLst>
              <a:gd name="adj" fmla="val 20000"/>
            </a:avLst>
          </a:prstGeom>
          <a:noFill/>
          <a:ln w="7620">
            <a:solidFill>
              <a:srgbClr val="D1B6E1"/>
            </a:solidFill>
            <a:prstDash val="solid"/>
          </a:ln>
        </p:spPr>
      </p:sp>
      <p:sp>
        <p:nvSpPr>
          <p:cNvPr id="19" name="Text 15"/>
          <p:cNvSpPr/>
          <p:nvPr/>
        </p:nvSpPr>
        <p:spPr>
          <a:xfrm>
            <a:off x="4732556" y="5883831"/>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20" name="Text 16"/>
          <p:cNvSpPr/>
          <p:nvPr/>
        </p:nvSpPr>
        <p:spPr>
          <a:xfrm>
            <a:off x="6046113" y="5890736"/>
            <a:ext cx="3461504"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Implement Security Measures</a:t>
            </a:r>
            <a:endParaRPr lang="en-US" sz="2187" dirty="0"/>
          </a:p>
        </p:txBody>
      </p:sp>
      <p:sp>
        <p:nvSpPr>
          <p:cNvPr id="21" name="Text 17"/>
          <p:cNvSpPr/>
          <p:nvPr/>
        </p:nvSpPr>
        <p:spPr>
          <a:xfrm>
            <a:off x="6046113" y="6371153"/>
            <a:ext cx="7751088"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Incorporate strong security protocols to protect the system from unauthorized access and ensure the privacy of user data.</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5" name="Text 2"/>
          <p:cNvSpPr/>
          <p:nvPr/>
        </p:nvSpPr>
        <p:spPr>
          <a:xfrm>
            <a:off x="2348389" y="451821"/>
            <a:ext cx="2777490" cy="656217"/>
          </a:xfrm>
          <a:prstGeom prst="rect">
            <a:avLst/>
          </a:prstGeom>
          <a:noFill/>
          <a:ln/>
        </p:spPr>
        <p:txBody>
          <a:bodyPr wrap="none" rtlCol="0" anchor="t"/>
          <a:lstStyle/>
          <a:p>
            <a:pPr marL="0" indent="0" algn="ctr">
              <a:lnSpc>
                <a:spcPts val="2734"/>
              </a:lnSpc>
              <a:buNone/>
            </a:pPr>
            <a:r>
              <a:rPr lang="en-US" sz="2187" b="1" kern="0" spc="-44" dirty="0">
                <a:solidFill>
                  <a:srgbClr val="FF75D3"/>
                </a:solidFill>
                <a:latin typeface="adonis-web" pitchFamily="34" charset="0"/>
                <a:ea typeface="adonis-web" pitchFamily="34" charset="-122"/>
                <a:cs typeface="adonis-web" pitchFamily="34" charset="-120"/>
              </a:rPr>
              <a:t>Task Definition</a:t>
            </a:r>
            <a:endParaRPr lang="en-US" sz="2187" dirty="0"/>
          </a:p>
        </p:txBody>
      </p:sp>
      <p:sp>
        <p:nvSpPr>
          <p:cNvPr id="6" name="Text 3"/>
          <p:cNvSpPr/>
          <p:nvPr/>
        </p:nvSpPr>
        <p:spPr>
          <a:xfrm>
            <a:off x="839096" y="1108038"/>
            <a:ext cx="6204999" cy="7831567"/>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 designing the system architecture, careful consideration is given to defining the various components and their interactions. Modules for text preprocessing, NLP parsing, intent recognition, entity extraction, command execution, and feedback/error handling are outlined. Text preprocessing algorithms are developed to remove noise, normalize input, and extract relevant information from incoming text messages.</a:t>
            </a:r>
          </a:p>
          <a:p>
            <a:pPr marL="0" indent="0">
              <a:lnSpc>
                <a:spcPts val="2799"/>
              </a:lnSpc>
              <a:buNone/>
            </a:pPr>
            <a:endParaRPr lang="en-US" sz="1750" kern="0" spc="-35" dirty="0">
              <a:solidFill>
                <a:srgbClr val="272525"/>
              </a:solidFill>
              <a:latin typeface="Source Sans Pro" pitchFamily="34" charset="0"/>
              <a:ea typeface="Source Sans Pro" pitchFamily="34" charset="-122"/>
              <a:cs typeface="Source Sans Pro" pitchFamily="34" charset="-120"/>
            </a:endParaRPr>
          </a:p>
          <a:p>
            <a:pPr marL="0" indent="0" algn="just">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NLP algorithms play a crucial role in parsing preprocessed text and extracting the user's intent accurately. Natural Language Understanding (NLU) techniques, such as rule-based systems or machine learning models, are implemented for intent recognition and entity extraction. Special attention is given to developing mechanisms for identifying and extracting entities relevant to the user's intent, utilizing techniques like Named Entity Recognition (NER) or custom entity extraction.</a:t>
            </a:r>
            <a:endParaRPr lang="en-US" sz="1750" dirty="0"/>
          </a:p>
        </p:txBody>
      </p:sp>
      <p:sp>
        <p:nvSpPr>
          <p:cNvPr id="7" name="Text 4"/>
          <p:cNvSpPr/>
          <p:nvPr/>
        </p:nvSpPr>
        <p:spPr>
          <a:xfrm>
            <a:off x="7593687" y="451821"/>
            <a:ext cx="6574134" cy="656217"/>
          </a:xfrm>
          <a:prstGeom prst="rect">
            <a:avLst/>
          </a:prstGeom>
          <a:noFill/>
          <a:ln/>
        </p:spPr>
        <p:txBody>
          <a:bodyPr wrap="none" rtlCol="0" anchor="t"/>
          <a:lstStyle/>
          <a:p>
            <a:pPr marL="0" indent="0" algn="ctr">
              <a:lnSpc>
                <a:spcPts val="2734"/>
              </a:lnSpc>
              <a:buNone/>
            </a:pPr>
            <a:r>
              <a:rPr lang="en-US" sz="2187" b="1" kern="0" spc="-44" dirty="0">
                <a:solidFill>
                  <a:srgbClr val="FF75D3"/>
                </a:solidFill>
                <a:latin typeface="adonis-web" pitchFamily="34" charset="0"/>
                <a:ea typeface="adonis-web" pitchFamily="34" charset="-122"/>
                <a:cs typeface="adonis-web" pitchFamily="34" charset="-120"/>
              </a:rPr>
              <a:t>Algorithm Definition</a:t>
            </a:r>
            <a:endParaRPr lang="en-US" sz="2187" dirty="0"/>
          </a:p>
        </p:txBody>
      </p:sp>
      <p:sp>
        <p:nvSpPr>
          <p:cNvPr id="8" name="Text 5"/>
          <p:cNvSpPr/>
          <p:nvPr/>
        </p:nvSpPr>
        <p:spPr>
          <a:xfrm>
            <a:off x="7593687" y="1108038"/>
            <a:ext cx="6455800" cy="6433073"/>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algorithm for the SMS-controlled smart system, enhanced by Natural Language Processing (NLP), involves a series of steps to process user commands efficiently. Initially, the system receives an SMS command from the user in natural language. The incoming text undergoes preprocessing to remove noise, standardize the text, and extract relevant details. NLP parsing techniques are then used to extract the user's intent and any entities mentioned in the message. Intent recognition algorithms analyze the parsed text to determine the user's desired action, while entity extraction mechanisms identify specific details such as device names or numerical values.</a:t>
            </a:r>
          </a:p>
          <a:p>
            <a:pPr marL="0" indent="0">
              <a:lnSpc>
                <a:spcPts val="2799"/>
              </a:lnSpc>
              <a:buNone/>
            </a:pPr>
            <a:endParaRPr lang="en-US" sz="1750" kern="0" spc="-35" dirty="0">
              <a:solidFill>
                <a:srgbClr val="272525"/>
              </a:solidFill>
              <a:latin typeface="Source Sans Pro" pitchFamily="34" charset="0"/>
              <a:ea typeface="Source Sans Pro" pitchFamily="34" charset="-122"/>
              <a:cs typeface="Source Sans Pro" pitchFamily="34" charset="-120"/>
            </a:endParaRPr>
          </a:p>
          <a:p>
            <a:pPr marL="0" indent="0" algn="just">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Once the intent and entities are identified, the system executes the corresponding action, potentially interfacing with smart devices or services. Feedback and error handling mechanisms ensure a smooth user experience by providing timely feedback on command execution status and gracefully handling errors. By following this algorithmic workflow, the SMS-controlled smart system effectively utilizes NLP to streamline user interactions and enhance usability.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0758"/>
            <a:ext cx="14630400" cy="8229600"/>
          </a:xfrm>
          <a:prstGeom prst="rect">
            <a:avLst/>
          </a:prstGeom>
          <a:solidFill>
            <a:srgbClr val="FFFFFF">
              <a:alpha val="75000"/>
            </a:srgbClr>
          </a:solidFill>
          <a:ln/>
        </p:spPr>
        <p:txBody>
          <a:bodyPr/>
          <a:lstStyle/>
          <a:p>
            <a:endParaRPr lang="en-IN"/>
          </a:p>
        </p:txBody>
      </p:sp>
      <p:sp>
        <p:nvSpPr>
          <p:cNvPr id="5" name="Text 1"/>
          <p:cNvSpPr/>
          <p:nvPr/>
        </p:nvSpPr>
        <p:spPr>
          <a:xfrm>
            <a:off x="833199" y="552271"/>
            <a:ext cx="5584865" cy="778729"/>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Experimental Evaluation</a:t>
            </a:r>
            <a:endParaRPr lang="en-US" sz="4374" dirty="0"/>
          </a:p>
        </p:txBody>
      </p:sp>
      <p:sp>
        <p:nvSpPr>
          <p:cNvPr id="6" name="Shape 2"/>
          <p:cNvSpPr/>
          <p:nvPr/>
        </p:nvSpPr>
        <p:spPr>
          <a:xfrm>
            <a:off x="1143001" y="1420009"/>
            <a:ext cx="45719" cy="6061759"/>
          </a:xfrm>
          <a:prstGeom prst="roundRect">
            <a:avLst>
              <a:gd name="adj" fmla="val 225151"/>
            </a:avLst>
          </a:prstGeom>
          <a:solidFill>
            <a:srgbClr val="D1B6E1"/>
          </a:solidFill>
          <a:ln/>
        </p:spPr>
        <p:txBody>
          <a:bodyPr/>
          <a:lstStyle/>
          <a:p>
            <a:endParaRPr lang="en-US" dirty="0"/>
          </a:p>
          <a:p>
            <a:endParaRPr lang="en-IN" dirty="0"/>
          </a:p>
        </p:txBody>
      </p:sp>
      <p:sp>
        <p:nvSpPr>
          <p:cNvPr id="7" name="Shape 3"/>
          <p:cNvSpPr/>
          <p:nvPr/>
        </p:nvSpPr>
        <p:spPr>
          <a:xfrm>
            <a:off x="1416427" y="1865352"/>
            <a:ext cx="777597" cy="44410"/>
          </a:xfrm>
          <a:prstGeom prst="roundRect">
            <a:avLst>
              <a:gd name="adj" fmla="val 225151"/>
            </a:avLst>
          </a:prstGeom>
          <a:solidFill>
            <a:srgbClr val="D1B6E1"/>
          </a:solidFill>
          <a:ln/>
        </p:spPr>
      </p:sp>
      <p:sp>
        <p:nvSpPr>
          <p:cNvPr id="8" name="Shape 4"/>
          <p:cNvSpPr/>
          <p:nvPr/>
        </p:nvSpPr>
        <p:spPr>
          <a:xfrm>
            <a:off x="916484" y="1637942"/>
            <a:ext cx="499943" cy="458867"/>
          </a:xfrm>
          <a:prstGeom prst="roundRect">
            <a:avLst>
              <a:gd name="adj" fmla="val 20000"/>
            </a:avLst>
          </a:prstGeom>
          <a:noFill/>
          <a:ln w="7620">
            <a:solidFill>
              <a:srgbClr val="D1B6E1"/>
            </a:solidFill>
            <a:prstDash val="solid"/>
          </a:ln>
        </p:spPr>
      </p:sp>
      <p:sp>
        <p:nvSpPr>
          <p:cNvPr id="9" name="Text 5"/>
          <p:cNvSpPr/>
          <p:nvPr/>
        </p:nvSpPr>
        <p:spPr>
          <a:xfrm>
            <a:off x="1074957" y="1637942"/>
            <a:ext cx="146982" cy="458867"/>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10" name="Text 6"/>
          <p:cNvSpPr/>
          <p:nvPr/>
        </p:nvSpPr>
        <p:spPr>
          <a:xfrm>
            <a:off x="2388513" y="1637942"/>
            <a:ext cx="2777490" cy="370047"/>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Methodology</a:t>
            </a:r>
            <a:endParaRPr lang="en-US" sz="2187" dirty="0"/>
          </a:p>
        </p:txBody>
      </p:sp>
      <p:sp>
        <p:nvSpPr>
          <p:cNvPr id="11" name="Text 7"/>
          <p:cNvSpPr/>
          <p:nvPr/>
        </p:nvSpPr>
        <p:spPr>
          <a:xfrm>
            <a:off x="2388512" y="2018746"/>
            <a:ext cx="11800824" cy="1453575"/>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We selected a diverse dataset of SMS commands covering various user intents. After preprocessing and annotation, we implemented the SMS-controlled smart system, integrating components for text preprocessing, NLP parsing, intent recognition, entity extraction, command execution, feedback, and error handling. Users interacted with the system in a controlled environment, issuing commands via SMS. Performance metrics, including accuracy and response time, were measured. </a:t>
            </a:r>
            <a:endParaRPr lang="en-US" sz="1750" dirty="0"/>
          </a:p>
        </p:txBody>
      </p:sp>
      <p:sp>
        <p:nvSpPr>
          <p:cNvPr id="12" name="Shape 8"/>
          <p:cNvSpPr/>
          <p:nvPr/>
        </p:nvSpPr>
        <p:spPr>
          <a:xfrm>
            <a:off x="1399817" y="3744843"/>
            <a:ext cx="777597" cy="44410"/>
          </a:xfrm>
          <a:prstGeom prst="roundRect">
            <a:avLst>
              <a:gd name="adj" fmla="val 225151"/>
            </a:avLst>
          </a:prstGeom>
          <a:solidFill>
            <a:srgbClr val="D1B6E1"/>
          </a:solidFill>
          <a:ln/>
        </p:spPr>
      </p:sp>
      <p:sp>
        <p:nvSpPr>
          <p:cNvPr id="13" name="Shape 9"/>
          <p:cNvSpPr/>
          <p:nvPr/>
        </p:nvSpPr>
        <p:spPr>
          <a:xfrm>
            <a:off x="916484" y="3499724"/>
            <a:ext cx="499943" cy="416481"/>
          </a:xfrm>
          <a:prstGeom prst="roundRect">
            <a:avLst>
              <a:gd name="adj" fmla="val 20000"/>
            </a:avLst>
          </a:prstGeom>
          <a:noFill/>
          <a:ln w="7620">
            <a:solidFill>
              <a:srgbClr val="D1B6E1"/>
            </a:solidFill>
            <a:prstDash val="solid"/>
          </a:ln>
        </p:spPr>
      </p:sp>
      <p:sp>
        <p:nvSpPr>
          <p:cNvPr id="14" name="Text 10"/>
          <p:cNvSpPr/>
          <p:nvPr/>
        </p:nvSpPr>
        <p:spPr>
          <a:xfrm>
            <a:off x="1074956" y="3472322"/>
            <a:ext cx="182999" cy="792498"/>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5" name="Text 11"/>
          <p:cNvSpPr/>
          <p:nvPr/>
        </p:nvSpPr>
        <p:spPr>
          <a:xfrm>
            <a:off x="2388513" y="3544134"/>
            <a:ext cx="2777490" cy="427433"/>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Results</a:t>
            </a:r>
            <a:endParaRPr lang="en-US" sz="2187" dirty="0"/>
          </a:p>
        </p:txBody>
      </p:sp>
      <p:sp>
        <p:nvSpPr>
          <p:cNvPr id="16" name="Text 12"/>
          <p:cNvSpPr/>
          <p:nvPr/>
        </p:nvSpPr>
        <p:spPr>
          <a:xfrm>
            <a:off x="2388512" y="3916205"/>
            <a:ext cx="11755103" cy="1876466"/>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experimental evaluation revealed that the SMS-controlled smart system exhibited robust performance in accurately recognizing user intents and extracting relevant entities from text messages. With prompt response times and efficient execution of commands, the system showcased its ability to streamline human-device interaction. Additionally, user feedback underscored high levels of satisfaction with the system's usability and overall performance, validating its potential to simplify smart home management and enhance user convenience.</a:t>
            </a:r>
            <a:endParaRPr lang="en-US" sz="1750" dirty="0"/>
          </a:p>
        </p:txBody>
      </p:sp>
      <p:sp>
        <p:nvSpPr>
          <p:cNvPr id="17" name="Shape 13"/>
          <p:cNvSpPr/>
          <p:nvPr/>
        </p:nvSpPr>
        <p:spPr>
          <a:xfrm>
            <a:off x="1399816" y="5997884"/>
            <a:ext cx="777597" cy="44410"/>
          </a:xfrm>
          <a:prstGeom prst="roundRect">
            <a:avLst>
              <a:gd name="adj" fmla="val 225151"/>
            </a:avLst>
          </a:prstGeom>
          <a:solidFill>
            <a:srgbClr val="D1B6E1"/>
          </a:solidFill>
          <a:ln/>
        </p:spPr>
      </p:sp>
      <p:sp>
        <p:nvSpPr>
          <p:cNvPr id="18" name="Shape 14"/>
          <p:cNvSpPr/>
          <p:nvPr/>
        </p:nvSpPr>
        <p:spPr>
          <a:xfrm>
            <a:off x="916484" y="5792672"/>
            <a:ext cx="483333" cy="454835"/>
          </a:xfrm>
          <a:prstGeom prst="roundRect">
            <a:avLst>
              <a:gd name="adj" fmla="val 20000"/>
            </a:avLst>
          </a:prstGeom>
          <a:noFill/>
          <a:ln w="7620">
            <a:solidFill>
              <a:srgbClr val="D1B6E1"/>
            </a:solidFill>
            <a:prstDash val="solid"/>
          </a:ln>
        </p:spPr>
      </p:sp>
      <p:sp>
        <p:nvSpPr>
          <p:cNvPr id="19" name="Text 15"/>
          <p:cNvSpPr/>
          <p:nvPr/>
        </p:nvSpPr>
        <p:spPr>
          <a:xfrm>
            <a:off x="1074956" y="5792672"/>
            <a:ext cx="182999" cy="685282"/>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20" name="Text 16"/>
          <p:cNvSpPr/>
          <p:nvPr/>
        </p:nvSpPr>
        <p:spPr>
          <a:xfrm>
            <a:off x="2388513" y="5803429"/>
            <a:ext cx="2777490" cy="407425"/>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Discussion</a:t>
            </a:r>
            <a:endParaRPr lang="en-US" sz="2187" dirty="0"/>
          </a:p>
        </p:txBody>
      </p:sp>
      <p:sp>
        <p:nvSpPr>
          <p:cNvPr id="21" name="Text 17"/>
          <p:cNvSpPr/>
          <p:nvPr/>
        </p:nvSpPr>
        <p:spPr>
          <a:xfrm>
            <a:off x="2388512" y="6164742"/>
            <a:ext cx="11800823" cy="2086375"/>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promising results of the experimental evaluation validate the effectiveness of the SMS-controlled smart system in leveraging NLP technology to facilitate seamless interaction between users and their smart devices. While the system demonstrated high accuracy and efficiency, opportunities for further enhancement lie in refining NLP algorithms and optimizing system architecture for scalability. Continued research and development efforts in these areas hold the potential to solidify the system's role as a transformative technology in the realm of smart home automation.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0758"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225912"/>
            <a:ext cx="5554980" cy="71080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Related Work</a:t>
            </a:r>
            <a:endParaRPr lang="en-US" sz="4374" dirty="0"/>
          </a:p>
        </p:txBody>
      </p:sp>
      <p:sp>
        <p:nvSpPr>
          <p:cNvPr id="6" name="Shape 2"/>
          <p:cNvSpPr/>
          <p:nvPr/>
        </p:nvSpPr>
        <p:spPr>
          <a:xfrm>
            <a:off x="4490799" y="1162627"/>
            <a:ext cx="499943" cy="499943"/>
          </a:xfrm>
          <a:prstGeom prst="roundRect">
            <a:avLst>
              <a:gd name="adj" fmla="val 20000"/>
            </a:avLst>
          </a:prstGeom>
          <a:noFill/>
          <a:ln w="7620">
            <a:solidFill>
              <a:srgbClr val="D1B6E1"/>
            </a:solidFill>
            <a:prstDash val="solid"/>
          </a:ln>
        </p:spPr>
      </p:sp>
      <p:sp>
        <p:nvSpPr>
          <p:cNvPr id="7" name="Text 3"/>
          <p:cNvSpPr/>
          <p:nvPr/>
        </p:nvSpPr>
        <p:spPr>
          <a:xfrm>
            <a:off x="4649273" y="1162628"/>
            <a:ext cx="182998" cy="633900"/>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8" name="Text 4"/>
          <p:cNvSpPr/>
          <p:nvPr/>
        </p:nvSpPr>
        <p:spPr>
          <a:xfrm>
            <a:off x="5212913" y="1162628"/>
            <a:ext cx="3579257" cy="499942"/>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SMS-Controlled Systems</a:t>
            </a:r>
            <a:endParaRPr lang="en-US" sz="2187" dirty="0"/>
          </a:p>
        </p:txBody>
      </p:sp>
      <p:sp>
        <p:nvSpPr>
          <p:cNvPr id="9" name="Text 5"/>
          <p:cNvSpPr/>
          <p:nvPr/>
        </p:nvSpPr>
        <p:spPr>
          <a:xfrm>
            <a:off x="5212913" y="1549102"/>
            <a:ext cx="3820001" cy="3146128"/>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Previous studies have investigated the use of SMS as a control interface for various applications, including home automation, healthcare monitoring, and remote device management. These works often focus on system architecture design, user interface development, and usability evaluations to assess the effectiveness of SMS-based interaction.</a:t>
            </a:r>
          </a:p>
          <a:p>
            <a:pPr marL="0" indent="0" algn="just">
              <a:lnSpc>
                <a:spcPts val="2799"/>
              </a:lnSpc>
              <a:buNone/>
            </a:pPr>
            <a:endParaRPr lang="en-US" sz="1750" dirty="0"/>
          </a:p>
        </p:txBody>
      </p:sp>
      <p:sp>
        <p:nvSpPr>
          <p:cNvPr id="10" name="Shape 6"/>
          <p:cNvSpPr/>
          <p:nvPr/>
        </p:nvSpPr>
        <p:spPr>
          <a:xfrm>
            <a:off x="9255085" y="1162629"/>
            <a:ext cx="499943" cy="499941"/>
          </a:xfrm>
          <a:prstGeom prst="roundRect">
            <a:avLst>
              <a:gd name="adj" fmla="val 20000"/>
            </a:avLst>
          </a:prstGeom>
          <a:noFill/>
          <a:ln w="7620">
            <a:solidFill>
              <a:srgbClr val="D1B6E1"/>
            </a:solidFill>
            <a:prstDash val="solid"/>
          </a:ln>
        </p:spPr>
      </p:sp>
      <p:sp>
        <p:nvSpPr>
          <p:cNvPr id="11" name="Text 7"/>
          <p:cNvSpPr/>
          <p:nvPr/>
        </p:nvSpPr>
        <p:spPr>
          <a:xfrm>
            <a:off x="9413558" y="1162629"/>
            <a:ext cx="82271" cy="633899"/>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2" name="Text 8"/>
          <p:cNvSpPr/>
          <p:nvPr/>
        </p:nvSpPr>
        <p:spPr>
          <a:xfrm>
            <a:off x="9977199" y="1162629"/>
            <a:ext cx="3090029" cy="386473"/>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NLP Techniques</a:t>
            </a:r>
            <a:endParaRPr lang="en-US" sz="2187" dirty="0"/>
          </a:p>
        </p:txBody>
      </p:sp>
      <p:sp>
        <p:nvSpPr>
          <p:cNvPr id="13" name="Text 9"/>
          <p:cNvSpPr/>
          <p:nvPr/>
        </p:nvSpPr>
        <p:spPr>
          <a:xfrm>
            <a:off x="9977199" y="1549102"/>
            <a:ext cx="4147592" cy="3583563"/>
          </a:xfrm>
          <a:prstGeom prst="rect">
            <a:avLst/>
          </a:prstGeom>
          <a:noFill/>
          <a:ln/>
        </p:spPr>
        <p:txBody>
          <a:bodyPr wrap="square" rtlCol="0" anchor="t"/>
          <a:lstStyle/>
          <a:p>
            <a:pPr marL="0" indent="0" algn="just">
              <a:lnSpc>
                <a:spcPts val="2799"/>
              </a:lnSpc>
              <a:buNone/>
            </a:pPr>
            <a:r>
              <a:rPr lang="en-US" sz="1750" dirty="0"/>
              <a:t> Research in NLP has advanced significantly, with studies focusing on improving the accuracy and efficiency of text processing, intent recognition, and entity extraction algorithms. Techniques such as machine learning, deep learning, and semantic analysis have been applied to enhance the performance of NLP models in understanding and responding to user queries.</a:t>
            </a:r>
          </a:p>
          <a:p>
            <a:pPr marL="0" indent="0" algn="just">
              <a:lnSpc>
                <a:spcPts val="2799"/>
              </a:lnSpc>
              <a:buNone/>
            </a:pPr>
            <a:endParaRPr lang="en-US" sz="1750" dirty="0"/>
          </a:p>
        </p:txBody>
      </p:sp>
      <p:sp>
        <p:nvSpPr>
          <p:cNvPr id="14" name="Shape 10"/>
          <p:cNvSpPr/>
          <p:nvPr/>
        </p:nvSpPr>
        <p:spPr>
          <a:xfrm flipV="1">
            <a:off x="9744268" y="5477468"/>
            <a:ext cx="507769" cy="458148"/>
          </a:xfrm>
          <a:prstGeom prst="roundRect">
            <a:avLst>
              <a:gd name="adj" fmla="val 20000"/>
            </a:avLst>
          </a:prstGeom>
          <a:noFill/>
          <a:ln w="7620">
            <a:solidFill>
              <a:srgbClr val="D1B6E1"/>
            </a:solidFill>
            <a:prstDash val="solid"/>
          </a:ln>
        </p:spPr>
      </p:sp>
      <p:sp>
        <p:nvSpPr>
          <p:cNvPr id="15" name="Text 11"/>
          <p:cNvSpPr/>
          <p:nvPr/>
        </p:nvSpPr>
        <p:spPr>
          <a:xfrm>
            <a:off x="9755028" y="5477468"/>
            <a:ext cx="507768" cy="499942"/>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rPr>
              <a:t>4</a:t>
            </a:r>
            <a:endParaRPr lang="en-US" sz="2624" dirty="0"/>
          </a:p>
        </p:txBody>
      </p:sp>
      <p:sp>
        <p:nvSpPr>
          <p:cNvPr id="16" name="Text 12"/>
          <p:cNvSpPr/>
          <p:nvPr/>
        </p:nvSpPr>
        <p:spPr>
          <a:xfrm>
            <a:off x="10370371" y="5477468"/>
            <a:ext cx="3141233" cy="499942"/>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IoT-Enabled Automation</a:t>
            </a:r>
            <a:endParaRPr lang="en-US" sz="2187" dirty="0"/>
          </a:p>
        </p:txBody>
      </p:sp>
      <p:sp>
        <p:nvSpPr>
          <p:cNvPr id="17" name="Text 13"/>
          <p:cNvSpPr/>
          <p:nvPr/>
        </p:nvSpPr>
        <p:spPr>
          <a:xfrm>
            <a:off x="10370371" y="5977410"/>
            <a:ext cx="3426829" cy="1606731"/>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Integrated Internet of Things (IoT) devices that automate various home functions based on predefined rules and schedules.</a:t>
            </a:r>
            <a:endParaRPr lang="en-US" sz="1750" dirty="0"/>
          </a:p>
        </p:txBody>
      </p:sp>
      <p:sp>
        <p:nvSpPr>
          <p:cNvPr id="18" name="Text 12">
            <a:extLst>
              <a:ext uri="{FF2B5EF4-FFF2-40B4-BE49-F238E27FC236}">
                <a16:creationId xmlns:a16="http://schemas.microsoft.com/office/drawing/2014/main" id="{6C36CF51-19DF-C0E4-E7BF-D41B888A9670}"/>
              </a:ext>
            </a:extLst>
          </p:cNvPr>
          <p:cNvSpPr/>
          <p:nvPr/>
        </p:nvSpPr>
        <p:spPr>
          <a:xfrm>
            <a:off x="5212914" y="4938472"/>
            <a:ext cx="4200644" cy="446708"/>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Integration of NLP with SMS Systems</a:t>
            </a:r>
            <a:endParaRPr lang="en-US" sz="2187" dirty="0"/>
          </a:p>
        </p:txBody>
      </p:sp>
      <p:sp>
        <p:nvSpPr>
          <p:cNvPr id="20" name="Shape 10">
            <a:extLst>
              <a:ext uri="{FF2B5EF4-FFF2-40B4-BE49-F238E27FC236}">
                <a16:creationId xmlns:a16="http://schemas.microsoft.com/office/drawing/2014/main" id="{010D24E9-27E3-386F-AAFC-BE50FC002566}"/>
              </a:ext>
            </a:extLst>
          </p:cNvPr>
          <p:cNvSpPr/>
          <p:nvPr/>
        </p:nvSpPr>
        <p:spPr>
          <a:xfrm flipV="1">
            <a:off x="4490800" y="4938471"/>
            <a:ext cx="499942" cy="405037"/>
          </a:xfrm>
          <a:prstGeom prst="roundRect">
            <a:avLst>
              <a:gd name="adj" fmla="val 20000"/>
            </a:avLst>
          </a:prstGeom>
          <a:noFill/>
          <a:ln w="7620">
            <a:solidFill>
              <a:srgbClr val="D1B6E1"/>
            </a:solidFill>
            <a:prstDash val="solid"/>
          </a:ln>
        </p:spPr>
      </p:sp>
      <p:sp>
        <p:nvSpPr>
          <p:cNvPr id="21" name="Text 11">
            <a:extLst>
              <a:ext uri="{FF2B5EF4-FFF2-40B4-BE49-F238E27FC236}">
                <a16:creationId xmlns:a16="http://schemas.microsoft.com/office/drawing/2014/main" id="{4EFBC7DE-CB5B-3DF8-E6C3-DC2348EB21F2}"/>
              </a:ext>
            </a:extLst>
          </p:cNvPr>
          <p:cNvSpPr/>
          <p:nvPr/>
        </p:nvSpPr>
        <p:spPr>
          <a:xfrm>
            <a:off x="4490800" y="4938472"/>
            <a:ext cx="499942" cy="369146"/>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rPr>
              <a:t>3</a:t>
            </a:r>
            <a:endParaRPr lang="en-US" sz="2624" dirty="0"/>
          </a:p>
        </p:txBody>
      </p:sp>
      <p:sp>
        <p:nvSpPr>
          <p:cNvPr id="22" name="Text 13">
            <a:extLst>
              <a:ext uri="{FF2B5EF4-FFF2-40B4-BE49-F238E27FC236}">
                <a16:creationId xmlns:a16="http://schemas.microsoft.com/office/drawing/2014/main" id="{745D5FDF-53D1-5887-4CD0-AC288A94EFE7}"/>
              </a:ext>
            </a:extLst>
          </p:cNvPr>
          <p:cNvSpPr/>
          <p:nvPr/>
        </p:nvSpPr>
        <p:spPr>
          <a:xfrm>
            <a:off x="5098317" y="5307617"/>
            <a:ext cx="4549136" cy="3968321"/>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Some studies have explored the integration of NLP technology with SMS-controlled systems to enable more intuitive and natural language-based interactions. These works often investigate the effectiveness of different NLP algorithms and techniques in parsing SMS messages, extracting user intents, and executing corresponding actions.</a:t>
            </a:r>
          </a:p>
          <a:p>
            <a:pPr marL="0" indent="0" algn="just">
              <a:lnSpc>
                <a:spcPts val="2799"/>
              </a:lnSpc>
              <a:buNone/>
            </a:pP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473336" y="430307"/>
            <a:ext cx="13543878" cy="708407"/>
          </a:xfrm>
          <a:prstGeom prst="rect">
            <a:avLst/>
          </a:prstGeom>
          <a:noFill/>
          <a:ln/>
        </p:spPr>
        <p:txBody>
          <a:bodyPr wrap="none" rtlCol="0" anchor="t"/>
          <a:lstStyle/>
          <a:p>
            <a:pPr marL="0" indent="0" algn="ctr">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Future Work</a:t>
            </a:r>
            <a:endParaRPr lang="en-US" sz="4374" dirty="0"/>
          </a:p>
        </p:txBody>
      </p:sp>
      <p:sp>
        <p:nvSpPr>
          <p:cNvPr id="5" name="Shape 2"/>
          <p:cNvSpPr/>
          <p:nvPr/>
        </p:nvSpPr>
        <p:spPr>
          <a:xfrm>
            <a:off x="430694" y="1558375"/>
            <a:ext cx="3531921" cy="3774996"/>
          </a:xfrm>
          <a:prstGeom prst="roundRect">
            <a:avLst>
              <a:gd name="adj" fmla="val 3161"/>
            </a:avLst>
          </a:prstGeom>
          <a:noFill/>
          <a:ln w="7620">
            <a:solidFill>
              <a:srgbClr val="D1B6E1"/>
            </a:solidFill>
            <a:prstDash val="solid"/>
          </a:ln>
        </p:spPr>
      </p:sp>
      <p:sp>
        <p:nvSpPr>
          <p:cNvPr id="6" name="Text 3"/>
          <p:cNvSpPr/>
          <p:nvPr/>
        </p:nvSpPr>
        <p:spPr>
          <a:xfrm>
            <a:off x="602950" y="1627384"/>
            <a:ext cx="2818503" cy="986097"/>
          </a:xfrm>
          <a:prstGeom prst="rect">
            <a:avLst/>
          </a:prstGeom>
          <a:noFill/>
          <a:ln/>
        </p:spPr>
        <p:txBody>
          <a:bodyPr wrap="squar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Integration with Emerging Technologies</a:t>
            </a:r>
          </a:p>
          <a:p>
            <a:pPr marL="0" indent="0">
              <a:lnSpc>
                <a:spcPts val="2734"/>
              </a:lnSpc>
              <a:buNone/>
            </a:pPr>
            <a:endParaRPr lang="en-US" sz="2187" dirty="0"/>
          </a:p>
        </p:txBody>
      </p:sp>
      <p:sp>
        <p:nvSpPr>
          <p:cNvPr id="7" name="Text 4"/>
          <p:cNvSpPr/>
          <p:nvPr/>
        </p:nvSpPr>
        <p:spPr>
          <a:xfrm>
            <a:off x="624986" y="2926080"/>
            <a:ext cx="3183221" cy="2274887"/>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Explore the integration of the SMS-controlled smart home system with emerging technologies, such as artificial intelligence, augmented reality, and next-generation IoT devices.</a:t>
            </a:r>
            <a:endParaRPr lang="en-US" sz="1750" dirty="0"/>
          </a:p>
        </p:txBody>
      </p:sp>
      <p:sp>
        <p:nvSpPr>
          <p:cNvPr id="8" name="Shape 5"/>
          <p:cNvSpPr/>
          <p:nvPr/>
        </p:nvSpPr>
        <p:spPr>
          <a:xfrm>
            <a:off x="5105862" y="1558375"/>
            <a:ext cx="3435709" cy="3774996"/>
          </a:xfrm>
          <a:prstGeom prst="roundRect">
            <a:avLst>
              <a:gd name="adj" fmla="val 3161"/>
            </a:avLst>
          </a:prstGeom>
          <a:noFill/>
          <a:ln w="7620">
            <a:solidFill>
              <a:srgbClr val="D1B6E1"/>
            </a:solidFill>
            <a:prstDash val="solid"/>
          </a:ln>
        </p:spPr>
      </p:sp>
      <p:sp>
        <p:nvSpPr>
          <p:cNvPr id="9" name="Text 6"/>
          <p:cNvSpPr/>
          <p:nvPr/>
        </p:nvSpPr>
        <p:spPr>
          <a:xfrm>
            <a:off x="5359667" y="1688655"/>
            <a:ext cx="2703433" cy="694373"/>
          </a:xfrm>
          <a:prstGeom prst="rect">
            <a:avLst/>
          </a:prstGeom>
          <a:noFill/>
          <a:ln/>
        </p:spPr>
        <p:txBody>
          <a:bodyPr wrap="squar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Enhanced Security and Privacy</a:t>
            </a:r>
            <a:endParaRPr lang="en-US" sz="2187" dirty="0"/>
          </a:p>
        </p:txBody>
      </p:sp>
      <p:sp>
        <p:nvSpPr>
          <p:cNvPr id="10" name="Text 7"/>
          <p:cNvSpPr/>
          <p:nvPr/>
        </p:nvSpPr>
        <p:spPr>
          <a:xfrm>
            <a:off x="5335653" y="2726499"/>
            <a:ext cx="2709158" cy="2308080"/>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Continuously improve the system's security protocols and data privacy measures to address evolving cybersecurity threats and user concerns.</a:t>
            </a:r>
            <a:endParaRPr lang="en-US" sz="1750" dirty="0"/>
          </a:p>
        </p:txBody>
      </p:sp>
      <p:sp>
        <p:nvSpPr>
          <p:cNvPr id="11" name="Shape 8"/>
          <p:cNvSpPr/>
          <p:nvPr/>
        </p:nvSpPr>
        <p:spPr>
          <a:xfrm>
            <a:off x="10094349" y="1556294"/>
            <a:ext cx="3163014" cy="3774996"/>
          </a:xfrm>
          <a:prstGeom prst="roundRect">
            <a:avLst>
              <a:gd name="adj" fmla="val 3161"/>
            </a:avLst>
          </a:prstGeom>
          <a:noFill/>
          <a:ln w="7620">
            <a:solidFill>
              <a:srgbClr val="D1B6E1"/>
            </a:solidFill>
            <a:prstDash val="solid"/>
          </a:ln>
        </p:spPr>
      </p:sp>
      <p:sp>
        <p:nvSpPr>
          <p:cNvPr id="12" name="Text 9"/>
          <p:cNvSpPr/>
          <p:nvPr/>
        </p:nvSpPr>
        <p:spPr>
          <a:xfrm>
            <a:off x="10258359" y="1685676"/>
            <a:ext cx="2703433"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Expanded Functionality</a:t>
            </a:r>
            <a:endParaRPr lang="en-US" sz="2187" dirty="0"/>
          </a:p>
        </p:txBody>
      </p:sp>
      <p:sp>
        <p:nvSpPr>
          <p:cNvPr id="13" name="Text 10"/>
          <p:cNvSpPr/>
          <p:nvPr/>
        </p:nvSpPr>
        <p:spPr>
          <a:xfrm>
            <a:off x="10324139" y="2352317"/>
            <a:ext cx="2703433"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Develop additional features and capabilities to expand the system's versatility, including integration with renewable energy sources and home appliances.</a:t>
            </a:r>
            <a:endParaRPr lang="en-US" sz="1750" dirty="0"/>
          </a:p>
        </p:txBody>
      </p:sp>
      <p:sp>
        <p:nvSpPr>
          <p:cNvPr id="14" name="Shape 5">
            <a:extLst>
              <a:ext uri="{FF2B5EF4-FFF2-40B4-BE49-F238E27FC236}">
                <a16:creationId xmlns:a16="http://schemas.microsoft.com/office/drawing/2014/main" id="{26354DFF-67D3-09CA-A7B0-22824FE96F47}"/>
              </a:ext>
            </a:extLst>
          </p:cNvPr>
          <p:cNvSpPr/>
          <p:nvPr/>
        </p:nvSpPr>
        <p:spPr>
          <a:xfrm>
            <a:off x="3328419" y="5748870"/>
            <a:ext cx="6765930" cy="2264948"/>
          </a:xfrm>
          <a:prstGeom prst="roundRect">
            <a:avLst>
              <a:gd name="adj" fmla="val 3161"/>
            </a:avLst>
          </a:prstGeom>
          <a:noFill/>
          <a:ln w="7620">
            <a:solidFill>
              <a:srgbClr val="D1B6E1"/>
            </a:solidFill>
            <a:prstDash val="solid"/>
          </a:ln>
        </p:spPr>
      </p:sp>
      <p:sp>
        <p:nvSpPr>
          <p:cNvPr id="15" name="Text 6">
            <a:extLst>
              <a:ext uri="{FF2B5EF4-FFF2-40B4-BE49-F238E27FC236}">
                <a16:creationId xmlns:a16="http://schemas.microsoft.com/office/drawing/2014/main" id="{6EE66500-1552-A257-1D8C-18DBFE486568}"/>
              </a:ext>
            </a:extLst>
          </p:cNvPr>
          <p:cNvSpPr/>
          <p:nvPr/>
        </p:nvSpPr>
        <p:spPr>
          <a:xfrm>
            <a:off x="3506993" y="5855517"/>
            <a:ext cx="6121101" cy="437708"/>
          </a:xfrm>
          <a:prstGeom prst="rect">
            <a:avLst/>
          </a:prstGeom>
          <a:noFill/>
          <a:ln/>
        </p:spPr>
        <p:txBody>
          <a:bodyPr wrap="square" rtlCol="0" anchor="t"/>
          <a:lstStyle/>
          <a:p>
            <a:pPr marL="0" indent="0" algn="ctr">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Scalability and Performance Optimization</a:t>
            </a:r>
            <a:endParaRPr lang="en-US" sz="2187" dirty="0"/>
          </a:p>
        </p:txBody>
      </p:sp>
      <p:sp>
        <p:nvSpPr>
          <p:cNvPr id="16" name="Text 7">
            <a:extLst>
              <a:ext uri="{FF2B5EF4-FFF2-40B4-BE49-F238E27FC236}">
                <a16:creationId xmlns:a16="http://schemas.microsoft.com/office/drawing/2014/main" id="{02306B15-EAB5-83C9-0F7F-A71D94DC1764}"/>
              </a:ext>
            </a:extLst>
          </p:cNvPr>
          <p:cNvSpPr/>
          <p:nvPr/>
        </p:nvSpPr>
        <p:spPr>
          <a:xfrm>
            <a:off x="3808207" y="6394959"/>
            <a:ext cx="5723068" cy="1404334"/>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Address scalability challenges by optimizing system architecture and infrastructure to accommodate larger user bases and increased usage volumes without compromising performance.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934760"/>
            <a:ext cx="5554980"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Future Work</a:t>
            </a:r>
            <a:endParaRPr lang="en-US" sz="4374" dirty="0"/>
          </a:p>
        </p:txBody>
      </p:sp>
      <p:pic>
        <p:nvPicPr>
          <p:cNvPr id="6" name="Image 2" descr="preencoded.png"/>
          <p:cNvPicPr>
            <a:picLocks noChangeAspect="1"/>
          </p:cNvPicPr>
          <p:nvPr/>
        </p:nvPicPr>
        <p:blipFill>
          <a:blip r:embed="rId5"/>
          <a:stretch>
            <a:fillRect/>
          </a:stretch>
        </p:blipFill>
        <p:spPr>
          <a:xfrm>
            <a:off x="4490799" y="1962388"/>
            <a:ext cx="1110972" cy="1777484"/>
          </a:xfrm>
          <a:prstGeom prst="rect">
            <a:avLst/>
          </a:prstGeom>
        </p:spPr>
      </p:pic>
      <p:sp>
        <p:nvSpPr>
          <p:cNvPr id="7" name="Text 2"/>
          <p:cNvSpPr/>
          <p:nvPr/>
        </p:nvSpPr>
        <p:spPr>
          <a:xfrm>
            <a:off x="5935028" y="2184559"/>
            <a:ext cx="2777490"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AI Integration</a:t>
            </a:r>
            <a:endParaRPr lang="en-US" sz="2187" dirty="0"/>
          </a:p>
        </p:txBody>
      </p:sp>
      <p:sp>
        <p:nvSpPr>
          <p:cNvPr id="8" name="Text 3"/>
          <p:cNvSpPr/>
          <p:nvPr/>
        </p:nvSpPr>
        <p:spPr>
          <a:xfrm>
            <a:off x="5935028" y="2664976"/>
            <a:ext cx="7862173"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Incorporate artificial intelligence to enable predictive analytics and adaptive learning, further enhancing the system's automation and optimization capabilities.</a:t>
            </a:r>
            <a:endParaRPr lang="en-US" sz="1750" dirty="0"/>
          </a:p>
        </p:txBody>
      </p:sp>
      <p:pic>
        <p:nvPicPr>
          <p:cNvPr id="9" name="Image 3" descr="preencoded.png"/>
          <p:cNvPicPr>
            <a:picLocks noChangeAspect="1"/>
          </p:cNvPicPr>
          <p:nvPr/>
        </p:nvPicPr>
        <p:blipFill>
          <a:blip r:embed="rId6"/>
          <a:stretch>
            <a:fillRect/>
          </a:stretch>
        </p:blipFill>
        <p:spPr>
          <a:xfrm>
            <a:off x="4490799" y="3739872"/>
            <a:ext cx="1110972" cy="1777484"/>
          </a:xfrm>
          <a:prstGeom prst="rect">
            <a:avLst/>
          </a:prstGeom>
        </p:spPr>
      </p:pic>
      <p:sp>
        <p:nvSpPr>
          <p:cNvPr id="10" name="Text 4"/>
          <p:cNvSpPr/>
          <p:nvPr/>
        </p:nvSpPr>
        <p:spPr>
          <a:xfrm>
            <a:off x="5935028" y="3962043"/>
            <a:ext cx="2777490"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AR Integration</a:t>
            </a:r>
            <a:endParaRPr lang="en-US" sz="2187" dirty="0"/>
          </a:p>
        </p:txBody>
      </p:sp>
      <p:sp>
        <p:nvSpPr>
          <p:cNvPr id="11" name="Text 5"/>
          <p:cNvSpPr/>
          <p:nvPr/>
        </p:nvSpPr>
        <p:spPr>
          <a:xfrm>
            <a:off x="5935028" y="4442460"/>
            <a:ext cx="7862173"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Develop augmented reality interfaces that allow users to visualize and interact with their smart home environment in a more intuitive and engaging manner.</a:t>
            </a:r>
            <a:endParaRPr lang="en-US" sz="1750" dirty="0"/>
          </a:p>
        </p:txBody>
      </p:sp>
      <p:pic>
        <p:nvPicPr>
          <p:cNvPr id="12" name="Image 4" descr="preencoded.png"/>
          <p:cNvPicPr>
            <a:picLocks noChangeAspect="1"/>
          </p:cNvPicPr>
          <p:nvPr/>
        </p:nvPicPr>
        <p:blipFill>
          <a:blip r:embed="rId7"/>
          <a:stretch>
            <a:fillRect/>
          </a:stretch>
        </p:blipFill>
        <p:spPr>
          <a:xfrm>
            <a:off x="4490799" y="5517356"/>
            <a:ext cx="1110972" cy="1777484"/>
          </a:xfrm>
          <a:prstGeom prst="rect">
            <a:avLst/>
          </a:prstGeom>
        </p:spPr>
      </p:pic>
      <p:sp>
        <p:nvSpPr>
          <p:cNvPr id="13" name="Text 6"/>
          <p:cNvSpPr/>
          <p:nvPr/>
        </p:nvSpPr>
        <p:spPr>
          <a:xfrm>
            <a:off x="5935028" y="5739527"/>
            <a:ext cx="2777490"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Renewable Energy</a:t>
            </a:r>
            <a:endParaRPr lang="en-US" sz="2187" dirty="0"/>
          </a:p>
        </p:txBody>
      </p:sp>
      <p:sp>
        <p:nvSpPr>
          <p:cNvPr id="14" name="Text 7"/>
          <p:cNvSpPr/>
          <p:nvPr/>
        </p:nvSpPr>
        <p:spPr>
          <a:xfrm>
            <a:off x="5935028" y="6219944"/>
            <a:ext cx="7862173"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Integrate the system with renewable energy sources, such as solar panels and wind turbines, to promote sustainable and eco-friendly home management.</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1240351" y="555269"/>
            <a:ext cx="5554980"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Conclusion</a:t>
            </a:r>
            <a:endParaRPr lang="en-US" sz="4374" dirty="0"/>
          </a:p>
        </p:txBody>
      </p:sp>
      <p:sp>
        <p:nvSpPr>
          <p:cNvPr id="7" name="Text 3"/>
          <p:cNvSpPr/>
          <p:nvPr/>
        </p:nvSpPr>
        <p:spPr>
          <a:xfrm>
            <a:off x="1084505" y="1804910"/>
            <a:ext cx="12461390" cy="6024283"/>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SMS-controlled smart system enhanced by Natural Language Processing (NLP) technology represents a significant advancement in the realm of human-device interaction, offering a seamless and intuitive interface for controlling smart devices and services. Through experimental evaluation, we have demonstrated the system's ability to accurately interpret user commands, execute actions efficiently, and provide a satisfying user experience.</a:t>
            </a:r>
          </a:p>
          <a:p>
            <a:pPr marL="0" indent="0" algn="l">
              <a:lnSpc>
                <a:spcPts val="2799"/>
              </a:lnSpc>
              <a:buNone/>
            </a:pPr>
            <a:endParaRPr lang="en-US" sz="1750" kern="0" spc="-35" dirty="0">
              <a:solidFill>
                <a:srgbClr val="272525"/>
              </a:solidFill>
              <a:latin typeface="Source Sans Pro" pitchFamily="34" charset="0"/>
              <a:ea typeface="Source Sans Pro" pitchFamily="34" charset="-122"/>
              <a:cs typeface="Source Sans Pro" pitchFamily="34" charset="-120"/>
            </a:endParaRPr>
          </a:p>
          <a:p>
            <a:pPr marL="0" indent="0" algn="just">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By leveraging NLP algorithms, the system effectively parses natural language text, extracts user intents and entities, and executes corresponding actions with precision. User feedback has highlighted high levels of satisfaction with the system's usability, responsiveness, and overall performance, affirming its potential to simplify smart home management and enhance user convenience.</a:t>
            </a:r>
          </a:p>
          <a:p>
            <a:pPr marL="0" indent="0" algn="l">
              <a:lnSpc>
                <a:spcPts val="2799"/>
              </a:lnSpc>
              <a:buNone/>
            </a:pPr>
            <a:endParaRPr lang="en-US" sz="1750" kern="0" spc="-35" dirty="0">
              <a:solidFill>
                <a:srgbClr val="272525"/>
              </a:solidFill>
              <a:latin typeface="Source Sans Pro" pitchFamily="34" charset="0"/>
              <a:ea typeface="Source Sans Pro" pitchFamily="34" charset="-122"/>
              <a:cs typeface="Source Sans Pro" pitchFamily="34" charset="-120"/>
            </a:endParaRPr>
          </a:p>
          <a:p>
            <a:pPr marL="0" indent="0" algn="just">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Looking ahead, future research and development efforts will focus on advancing NLP techniques, supporting multi-language capabilities, personalizing user experiences, and integrating with emerging technologies to further enhance the system's capabilities. Additionally, attention will be given to addressing security and privacy concerns, optimizing system scalability and performance, and conducting user-centric design and evaluation studies to continuously improve the system's usability and effectiveness.</a:t>
            </a:r>
          </a:p>
          <a:p>
            <a:pPr marL="0" indent="0" algn="l">
              <a:lnSpc>
                <a:spcPts val="2799"/>
              </a:lnSpc>
              <a:buNone/>
            </a:pPr>
            <a:endParaRPr lang="en-US" sz="1750" kern="0" spc="-35" dirty="0">
              <a:solidFill>
                <a:srgbClr val="272525"/>
              </a:solidFill>
              <a:latin typeface="Source Sans Pro" pitchFamily="34" charset="0"/>
              <a:ea typeface="Source Sans Pro" pitchFamily="34" charset="-122"/>
              <a:cs typeface="Source Sans Pro" pitchFamily="34" charset="-120"/>
            </a:endParaRPr>
          </a:p>
          <a:p>
            <a:pPr marL="0" indent="0" algn="just">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 conclusion, the SMS-controlled smart system represents a transformative technology that has the potential to revolutionize human-device interaction in the smart home environment. Through ongoing innovation and collaboration, we aim to realize this potential and deliver seamless, intuitive, and empowering experiences for users worldwide.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1592</Words>
  <Application>Microsoft Office PowerPoint</Application>
  <PresentationFormat>Custom</PresentationFormat>
  <Paragraphs>97</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adonis-web</vt:lpstr>
      <vt:lpstr>Arial</vt:lpstr>
      <vt:lpstr>Nobile</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irfan</cp:lastModifiedBy>
  <cp:revision>15</cp:revision>
  <dcterms:created xsi:type="dcterms:W3CDTF">2024-03-29T02:59:21Z</dcterms:created>
  <dcterms:modified xsi:type="dcterms:W3CDTF">2024-03-29T05:28:23Z</dcterms:modified>
</cp:coreProperties>
</file>