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10287000" cx="18288000"/>
  <p:notesSz cx="6858000" cy="9144000"/>
  <p:embeddedFontLst>
    <p:embeddedFont>
      <p:font typeface="Century Gothic"/>
      <p:bold r:id="rId17"/>
      <p:boldItalic r:id="rId18"/>
    </p:embeddedFont>
    <p:embeddedFont>
      <p:font typeface="Open Sans"/>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OpenSans-bold.fntdata"/><Relationship Id="rId11" Type="http://schemas.openxmlformats.org/officeDocument/2006/relationships/slide" Target="slides/slide6.xml"/><Relationship Id="rId22" Type="http://schemas.openxmlformats.org/officeDocument/2006/relationships/font" Target="fonts/OpenSans-boldItalic.fntdata"/><Relationship Id="rId10" Type="http://schemas.openxmlformats.org/officeDocument/2006/relationships/slide" Target="slides/slide5.xml"/><Relationship Id="rId21" Type="http://schemas.openxmlformats.org/officeDocument/2006/relationships/font" Target="fonts/OpenSans-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CenturyGothic-bold.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OpenSans-regular.fntdata"/><Relationship Id="rId6" Type="http://schemas.openxmlformats.org/officeDocument/2006/relationships/slide" Target="slides/slide1.xml"/><Relationship Id="rId18" Type="http://schemas.openxmlformats.org/officeDocument/2006/relationships/font" Target="fonts/CenturyGothic-boldItalic.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12"/>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1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5"/>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6"/>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9"/>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0"/>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0"/>
          <p:cNvSpPr/>
          <p:nvPr>
            <p:ph idx="2" type="pic"/>
          </p:nvPr>
        </p:nvSpPr>
        <p:spPr>
          <a:xfrm>
            <a:off x="1792288" y="612775"/>
            <a:ext cx="5486400" cy="4114800"/>
          </a:xfrm>
          <a:prstGeom prst="rect">
            <a:avLst/>
          </a:prstGeom>
          <a:noFill/>
          <a:ln>
            <a:noFill/>
          </a:ln>
        </p:spPr>
      </p:sp>
      <p:sp>
        <p:nvSpPr>
          <p:cNvPr id="64" name="Google Shape;64;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 Id="rId4" Type="http://schemas.openxmlformats.org/officeDocument/2006/relationships/image" Target="../media/image5.png"/><Relationship Id="rId5"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3.png"/><Relationship Id="rId4" Type="http://schemas.openxmlformats.org/officeDocument/2006/relationships/hyperlink" Target="https://irfantech-x.github.io/GreenU_SpeakUp/"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7.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grpSp>
        <p:nvGrpSpPr>
          <p:cNvPr id="84" name="Google Shape;84;p13"/>
          <p:cNvGrpSpPr/>
          <p:nvPr/>
        </p:nvGrpSpPr>
        <p:grpSpPr>
          <a:xfrm>
            <a:off x="16718943" y="-1134331"/>
            <a:ext cx="1080715" cy="3101345"/>
            <a:chOff x="0" y="-38100"/>
            <a:chExt cx="284633" cy="816815"/>
          </a:xfrm>
        </p:grpSpPr>
        <p:sp>
          <p:nvSpPr>
            <p:cNvPr id="85" name="Google Shape;85;p13"/>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87" name="Google Shape;87;p13"/>
          <p:cNvGrpSpPr/>
          <p:nvPr/>
        </p:nvGrpSpPr>
        <p:grpSpPr>
          <a:xfrm>
            <a:off x="-529352" y="9659182"/>
            <a:ext cx="19346704" cy="966578"/>
            <a:chOff x="0" y="-38100"/>
            <a:chExt cx="5095428" cy="254572"/>
          </a:xfrm>
        </p:grpSpPr>
        <p:sp>
          <p:nvSpPr>
            <p:cNvPr id="88" name="Google Shape;88;p13"/>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9" name="Google Shape;89;p13"/>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90" name="Google Shape;90;p13"/>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91" name="Google Shape;91;p13"/>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sp>
        <p:nvSpPr>
          <p:cNvPr id="92" name="Google Shape;92;p13"/>
          <p:cNvSpPr/>
          <p:nvPr/>
        </p:nvSpPr>
        <p:spPr>
          <a:xfrm>
            <a:off x="16039547" y="27000"/>
            <a:ext cx="2248453" cy="2116191"/>
          </a:xfrm>
          <a:custGeom>
            <a:rect b="b" l="l" r="r" t="t"/>
            <a:pathLst>
              <a:path extrusionOk="0" h="2116191" w="2248453">
                <a:moveTo>
                  <a:pt x="0" y="0"/>
                </a:moveTo>
                <a:lnTo>
                  <a:pt x="2248453" y="0"/>
                </a:lnTo>
                <a:lnTo>
                  <a:pt x="2248453" y="2116191"/>
                </a:lnTo>
                <a:lnTo>
                  <a:pt x="0" y="2116191"/>
                </a:lnTo>
                <a:lnTo>
                  <a:pt x="0" y="0"/>
                </a:lnTo>
                <a:close/>
              </a:path>
            </a:pathLst>
          </a:custGeom>
          <a:blipFill rotWithShape="1">
            <a:blip r:embed="rId4">
              <a:alphaModFix/>
            </a:blip>
            <a:stretch>
              <a:fillRect b="0" l="0" r="0" t="0"/>
            </a:stretch>
          </a:blipFill>
          <a:ln>
            <a:noFill/>
          </a:ln>
        </p:spPr>
      </p:sp>
      <p:sp>
        <p:nvSpPr>
          <p:cNvPr id="93" name="Google Shape;93;p13"/>
          <p:cNvSpPr/>
          <p:nvPr/>
        </p:nvSpPr>
        <p:spPr>
          <a:xfrm>
            <a:off x="166477" y="115089"/>
            <a:ext cx="1940014" cy="1940014"/>
          </a:xfrm>
          <a:custGeom>
            <a:rect b="b" l="l" r="r" t="t"/>
            <a:pathLst>
              <a:path extrusionOk="0" h="1940014" w="1940014">
                <a:moveTo>
                  <a:pt x="0" y="0"/>
                </a:moveTo>
                <a:lnTo>
                  <a:pt x="1940014" y="0"/>
                </a:lnTo>
                <a:lnTo>
                  <a:pt x="1940014" y="1940014"/>
                </a:lnTo>
                <a:lnTo>
                  <a:pt x="0" y="1940014"/>
                </a:lnTo>
                <a:lnTo>
                  <a:pt x="0" y="0"/>
                </a:lnTo>
                <a:close/>
              </a:path>
            </a:pathLst>
          </a:custGeom>
          <a:blipFill rotWithShape="1">
            <a:blip r:embed="rId5">
              <a:alphaModFix/>
            </a:blip>
            <a:stretch>
              <a:fillRect b="0" l="0" r="0" t="0"/>
            </a:stretch>
          </a:blipFill>
          <a:ln>
            <a:noFill/>
          </a:ln>
        </p:spPr>
      </p:sp>
      <p:sp>
        <p:nvSpPr>
          <p:cNvPr id="94" name="Google Shape;94;p13"/>
          <p:cNvSpPr txBox="1"/>
          <p:nvPr/>
        </p:nvSpPr>
        <p:spPr>
          <a:xfrm>
            <a:off x="3174443" y="3832298"/>
            <a:ext cx="12729000" cy="1533900"/>
          </a:xfrm>
          <a:prstGeom prst="rect">
            <a:avLst/>
          </a:prstGeom>
          <a:noFill/>
          <a:ln>
            <a:noFill/>
          </a:ln>
        </p:spPr>
        <p:txBody>
          <a:bodyPr anchorCtr="0" anchor="t" bIns="0" lIns="0" spcFirstLastPara="1" rIns="0" wrap="square" tIns="0">
            <a:spAutoFit/>
          </a:bodyPr>
          <a:lstStyle/>
          <a:p>
            <a:pPr indent="0" lvl="0" marL="0" marR="0" rtl="0" algn="ctr">
              <a:lnSpc>
                <a:spcPct val="140006"/>
              </a:lnSpc>
              <a:spcBef>
                <a:spcPts val="0"/>
              </a:spcBef>
              <a:spcAft>
                <a:spcPts val="0"/>
              </a:spcAft>
              <a:buNone/>
            </a:pPr>
            <a:r>
              <a:rPr b="1" i="0" lang="en-US" sz="9966" u="none" cap="none" strike="noStrike">
                <a:solidFill>
                  <a:srgbClr val="000000"/>
                </a:solidFill>
                <a:latin typeface="Century Gothic"/>
                <a:ea typeface="Century Gothic"/>
                <a:cs typeface="Century Gothic"/>
                <a:sym typeface="Century Gothic"/>
              </a:rPr>
              <a:t>GreenU SpeakUp</a:t>
            </a:r>
            <a:endParaRPr/>
          </a:p>
        </p:txBody>
      </p:sp>
      <p:sp>
        <p:nvSpPr>
          <p:cNvPr id="95" name="Google Shape;95;p13"/>
          <p:cNvSpPr txBox="1"/>
          <p:nvPr/>
        </p:nvSpPr>
        <p:spPr>
          <a:xfrm>
            <a:off x="1971609" y="6233855"/>
            <a:ext cx="7411800" cy="3403800"/>
          </a:xfrm>
          <a:prstGeom prst="rect">
            <a:avLst/>
          </a:prstGeom>
          <a:noFill/>
          <a:ln>
            <a:noFill/>
          </a:ln>
        </p:spPr>
        <p:txBody>
          <a:bodyPr anchorCtr="0" anchor="t" bIns="0" lIns="0" spcFirstLastPara="1" rIns="0" wrap="square" tIns="0">
            <a:spAutoFit/>
          </a:bodyPr>
          <a:lstStyle/>
          <a:p>
            <a:pPr indent="0" lvl="0" marL="0" marR="0" rtl="0" algn="l">
              <a:lnSpc>
                <a:spcPct val="140014"/>
              </a:lnSpc>
              <a:spcBef>
                <a:spcPts val="0"/>
              </a:spcBef>
              <a:spcAft>
                <a:spcPts val="0"/>
              </a:spcAft>
              <a:buNone/>
            </a:pPr>
            <a:r>
              <a:rPr b="0" i="0" lang="en-US" sz="2764" u="none" cap="none" strike="noStrike">
                <a:solidFill>
                  <a:srgbClr val="000000"/>
                </a:solidFill>
                <a:latin typeface="Open Sans"/>
                <a:ea typeface="Open Sans"/>
                <a:cs typeface="Open Sans"/>
                <a:sym typeface="Open Sans"/>
              </a:rPr>
              <a:t>Presented By</a:t>
            </a:r>
            <a:endParaRPr/>
          </a:p>
          <a:p>
            <a:pPr indent="0" lvl="0" marL="0" marR="0" rtl="0" algn="ctr">
              <a:lnSpc>
                <a:spcPct val="140014"/>
              </a:lnSpc>
              <a:spcBef>
                <a:spcPts val="0"/>
              </a:spcBef>
              <a:spcAft>
                <a:spcPts val="0"/>
              </a:spcAft>
              <a:buNone/>
            </a:pPr>
            <a:r>
              <a:t/>
            </a:r>
            <a:endParaRPr b="0" i="0" sz="2764" u="none" cap="none" strike="noStrike">
              <a:solidFill>
                <a:srgbClr val="000000"/>
              </a:solidFill>
              <a:latin typeface="Open Sans"/>
              <a:ea typeface="Open Sans"/>
              <a:cs typeface="Open Sans"/>
              <a:sym typeface="Open Sans"/>
            </a:endParaRPr>
          </a:p>
          <a:p>
            <a:pPr indent="0" lvl="0" marL="0" marR="0" rtl="0" algn="l">
              <a:lnSpc>
                <a:spcPct val="140014"/>
              </a:lnSpc>
              <a:spcBef>
                <a:spcPts val="0"/>
              </a:spcBef>
              <a:spcAft>
                <a:spcPts val="0"/>
              </a:spcAft>
              <a:buNone/>
            </a:pPr>
            <a:r>
              <a:rPr b="0" i="0" lang="en-US" sz="2764" u="none" cap="none" strike="noStrike">
                <a:solidFill>
                  <a:srgbClr val="000000"/>
                </a:solidFill>
                <a:latin typeface="Open Sans"/>
                <a:ea typeface="Open Sans"/>
                <a:cs typeface="Open Sans"/>
                <a:sym typeface="Open Sans"/>
              </a:rPr>
              <a:t>           Toufiq Zahan Tushar </a:t>
            </a:r>
            <a:endParaRPr/>
          </a:p>
          <a:p>
            <a:pPr indent="0" lvl="0" marL="0" marR="0" rtl="0" algn="l">
              <a:lnSpc>
                <a:spcPct val="140014"/>
              </a:lnSpc>
              <a:spcBef>
                <a:spcPts val="0"/>
              </a:spcBef>
              <a:spcAft>
                <a:spcPts val="0"/>
              </a:spcAft>
              <a:buNone/>
            </a:pPr>
            <a:r>
              <a:rPr b="0" i="0" lang="en-US" sz="2764" u="none" cap="none" strike="noStrike">
                <a:solidFill>
                  <a:srgbClr val="000000"/>
                </a:solidFill>
                <a:latin typeface="Open Sans"/>
                <a:ea typeface="Open Sans"/>
                <a:cs typeface="Open Sans"/>
                <a:sym typeface="Open Sans"/>
              </a:rPr>
              <a:t>           ID - 231002020</a:t>
            </a:r>
            <a:endParaRPr/>
          </a:p>
          <a:p>
            <a:pPr indent="0" lvl="0" marL="0" marR="0" rtl="0" algn="l">
              <a:lnSpc>
                <a:spcPct val="140014"/>
              </a:lnSpc>
              <a:spcBef>
                <a:spcPts val="0"/>
              </a:spcBef>
              <a:spcAft>
                <a:spcPts val="0"/>
              </a:spcAft>
              <a:buNone/>
            </a:pPr>
            <a:r>
              <a:rPr b="0" i="0" lang="en-US" sz="2764" u="none" cap="none" strike="noStrike">
                <a:solidFill>
                  <a:srgbClr val="000000"/>
                </a:solidFill>
                <a:latin typeface="Open Sans"/>
                <a:ea typeface="Open Sans"/>
                <a:cs typeface="Open Sans"/>
                <a:sym typeface="Open Sans"/>
              </a:rPr>
              <a:t>           Irfan Ferdous Siam </a:t>
            </a:r>
            <a:endParaRPr/>
          </a:p>
          <a:p>
            <a:pPr indent="0" lvl="0" marL="0" marR="0" rtl="0" algn="l">
              <a:lnSpc>
                <a:spcPct val="140014"/>
              </a:lnSpc>
              <a:spcBef>
                <a:spcPts val="0"/>
              </a:spcBef>
              <a:spcAft>
                <a:spcPts val="0"/>
              </a:spcAft>
              <a:buNone/>
            </a:pPr>
            <a:r>
              <a:rPr b="0" i="0" lang="en-US" sz="2764" u="none" cap="none" strike="noStrike">
                <a:solidFill>
                  <a:srgbClr val="000000"/>
                </a:solidFill>
                <a:latin typeface="Open Sans"/>
                <a:ea typeface="Open Sans"/>
                <a:cs typeface="Open Sans"/>
                <a:sym typeface="Open Sans"/>
              </a:rPr>
              <a:t>           ID - 231002025</a:t>
            </a:r>
            <a:endParaRPr/>
          </a:p>
        </p:txBody>
      </p:sp>
      <p:sp>
        <p:nvSpPr>
          <p:cNvPr id="96" name="Google Shape;96;p13"/>
          <p:cNvSpPr txBox="1"/>
          <p:nvPr/>
        </p:nvSpPr>
        <p:spPr>
          <a:xfrm>
            <a:off x="11659376" y="6245718"/>
            <a:ext cx="5470500" cy="4002600"/>
          </a:xfrm>
          <a:prstGeom prst="rect">
            <a:avLst/>
          </a:prstGeom>
          <a:noFill/>
          <a:ln>
            <a:noFill/>
          </a:ln>
        </p:spPr>
        <p:txBody>
          <a:bodyPr anchorCtr="0" anchor="t" bIns="0" lIns="0" spcFirstLastPara="1" rIns="0" wrap="square" tIns="0">
            <a:spAutoFit/>
          </a:bodyPr>
          <a:lstStyle/>
          <a:p>
            <a:pPr indent="0" lvl="0" marL="0" marR="0" rtl="0" algn="l">
              <a:lnSpc>
                <a:spcPct val="140021"/>
              </a:lnSpc>
              <a:spcBef>
                <a:spcPts val="0"/>
              </a:spcBef>
              <a:spcAft>
                <a:spcPts val="0"/>
              </a:spcAft>
              <a:buNone/>
            </a:pPr>
            <a:r>
              <a:rPr b="0" i="0" lang="en-US" sz="2766" u="none" cap="none" strike="noStrike">
                <a:solidFill>
                  <a:srgbClr val="000000"/>
                </a:solidFill>
                <a:latin typeface="Open Sans"/>
                <a:ea typeface="Open Sans"/>
                <a:cs typeface="Open Sans"/>
                <a:sym typeface="Open Sans"/>
              </a:rPr>
              <a:t>Presented to</a:t>
            </a:r>
            <a:endParaRPr/>
          </a:p>
          <a:p>
            <a:pPr indent="0" lvl="0" marL="0" marR="0" rtl="0" algn="l">
              <a:lnSpc>
                <a:spcPct val="140021"/>
              </a:lnSpc>
              <a:spcBef>
                <a:spcPts val="0"/>
              </a:spcBef>
              <a:spcAft>
                <a:spcPts val="0"/>
              </a:spcAft>
              <a:buNone/>
            </a:pPr>
            <a:r>
              <a:t/>
            </a:r>
            <a:endParaRPr b="0" i="0" sz="2766" u="none" cap="none" strike="noStrike">
              <a:solidFill>
                <a:srgbClr val="000000"/>
              </a:solidFill>
              <a:latin typeface="Open Sans"/>
              <a:ea typeface="Open Sans"/>
              <a:cs typeface="Open Sans"/>
              <a:sym typeface="Open Sans"/>
            </a:endParaRPr>
          </a:p>
          <a:p>
            <a:pPr indent="0" lvl="0" marL="0" marR="0" rtl="0" algn="l">
              <a:lnSpc>
                <a:spcPct val="140021"/>
              </a:lnSpc>
              <a:spcBef>
                <a:spcPts val="0"/>
              </a:spcBef>
              <a:spcAft>
                <a:spcPts val="0"/>
              </a:spcAft>
              <a:buNone/>
            </a:pPr>
            <a:r>
              <a:rPr b="0" i="0" lang="en-US" sz="2766" u="none" cap="none" strike="noStrike">
                <a:solidFill>
                  <a:srgbClr val="000000"/>
                </a:solidFill>
                <a:latin typeface="Open Sans"/>
                <a:ea typeface="Open Sans"/>
                <a:cs typeface="Open Sans"/>
                <a:sym typeface="Open Sans"/>
              </a:rPr>
              <a:t>Mahbubur Rahman</a:t>
            </a:r>
            <a:endParaRPr/>
          </a:p>
          <a:p>
            <a:pPr indent="0" lvl="0" marL="0" marR="0" rtl="0" algn="l">
              <a:lnSpc>
                <a:spcPct val="140021"/>
              </a:lnSpc>
              <a:spcBef>
                <a:spcPts val="0"/>
              </a:spcBef>
              <a:spcAft>
                <a:spcPts val="0"/>
              </a:spcAft>
              <a:buNone/>
            </a:pPr>
            <a:r>
              <a:rPr b="0" i="0" lang="en-US" sz="2766" u="none" cap="none" strike="noStrike">
                <a:solidFill>
                  <a:srgbClr val="000000"/>
                </a:solidFill>
                <a:latin typeface="Open Sans"/>
                <a:ea typeface="Open Sans"/>
                <a:cs typeface="Open Sans"/>
                <a:sym typeface="Open Sans"/>
              </a:rPr>
              <a:t>Lecturer</a:t>
            </a:r>
            <a:endParaRPr/>
          </a:p>
          <a:p>
            <a:pPr indent="0" lvl="0" marL="0" marR="0" rtl="0" algn="l">
              <a:lnSpc>
                <a:spcPct val="140021"/>
              </a:lnSpc>
              <a:spcBef>
                <a:spcPts val="0"/>
              </a:spcBef>
              <a:spcAft>
                <a:spcPts val="0"/>
              </a:spcAft>
              <a:buNone/>
            </a:pPr>
            <a:r>
              <a:rPr b="0" i="0" lang="en-US" sz="2766" u="none" cap="none" strike="noStrike">
                <a:solidFill>
                  <a:srgbClr val="000000"/>
                </a:solidFill>
                <a:latin typeface="Open Sans"/>
                <a:ea typeface="Open Sans"/>
                <a:cs typeface="Open Sans"/>
                <a:sym typeface="Open Sans"/>
              </a:rPr>
              <a:t>Dept. of CSE</a:t>
            </a:r>
            <a:endParaRPr/>
          </a:p>
          <a:p>
            <a:pPr indent="0" lvl="0" marL="0" marR="0" rtl="0" algn="l">
              <a:lnSpc>
                <a:spcPct val="140021"/>
              </a:lnSpc>
              <a:spcBef>
                <a:spcPts val="0"/>
              </a:spcBef>
              <a:spcAft>
                <a:spcPts val="0"/>
              </a:spcAft>
              <a:buNone/>
            </a:pPr>
            <a:r>
              <a:rPr b="0" i="0" lang="en-US" sz="2766" u="none" cap="none" strike="noStrike">
                <a:solidFill>
                  <a:srgbClr val="000000"/>
                </a:solidFill>
                <a:latin typeface="Open Sans"/>
                <a:ea typeface="Open Sans"/>
                <a:cs typeface="Open Sans"/>
                <a:sym typeface="Open Sans"/>
              </a:rPr>
              <a:t>Green University of Bangladesh.</a:t>
            </a:r>
            <a:endParaRPr/>
          </a:p>
          <a:p>
            <a:pPr indent="0" lvl="0" marL="0" marR="0" rtl="0" algn="l">
              <a:lnSpc>
                <a:spcPct val="140021"/>
              </a:lnSpc>
              <a:spcBef>
                <a:spcPts val="0"/>
              </a:spcBef>
              <a:spcAft>
                <a:spcPts val="0"/>
              </a:spcAft>
              <a:buNone/>
            </a:pPr>
            <a:r>
              <a:t/>
            </a:r>
            <a:endParaRPr b="0" i="0" sz="2766" u="none" cap="none" strike="noStrike">
              <a:solidFill>
                <a:srgbClr val="000000"/>
              </a:solidFill>
              <a:latin typeface="Open Sans"/>
              <a:ea typeface="Open Sans"/>
              <a:cs typeface="Open Sans"/>
              <a:sym typeface="Open Sans"/>
            </a:endParaRPr>
          </a:p>
        </p:txBody>
      </p:sp>
      <p:sp>
        <p:nvSpPr>
          <p:cNvPr id="97" name="Google Shape;97;p13"/>
          <p:cNvSpPr txBox="1"/>
          <p:nvPr/>
        </p:nvSpPr>
        <p:spPr>
          <a:xfrm>
            <a:off x="2686055" y="258281"/>
            <a:ext cx="13453324" cy="3469819"/>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6640" u="none" cap="none" strike="noStrike">
                <a:solidFill>
                  <a:srgbClr val="000000"/>
                </a:solidFill>
                <a:latin typeface="Century Gothic"/>
                <a:ea typeface="Century Gothic"/>
                <a:cs typeface="Century Gothic"/>
                <a:sym typeface="Century Gothic"/>
              </a:rPr>
              <a:t>Green University of Bangladesh</a:t>
            </a:r>
            <a:endParaRPr/>
          </a:p>
          <a:p>
            <a:pPr indent="0" lvl="0" marL="0" marR="0" rtl="0" algn="ctr">
              <a:lnSpc>
                <a:spcPct val="140000"/>
              </a:lnSpc>
              <a:spcBef>
                <a:spcPts val="0"/>
              </a:spcBef>
              <a:spcAft>
                <a:spcPts val="0"/>
              </a:spcAft>
              <a:buNone/>
            </a:pPr>
            <a:r>
              <a:rPr b="1" i="0" lang="en-US" sz="6640" u="none" cap="none" strike="noStrike">
                <a:solidFill>
                  <a:srgbClr val="000000"/>
                </a:solidFill>
                <a:latin typeface="Century Gothic"/>
                <a:ea typeface="Century Gothic"/>
                <a:cs typeface="Century Gothic"/>
                <a:sym typeface="Century Gothic"/>
              </a:rPr>
              <a:t>Dept. of CSE</a:t>
            </a:r>
            <a:endParaRPr/>
          </a:p>
          <a:p>
            <a:pPr indent="0" lvl="0" marL="0" marR="0" rtl="0" algn="ctr">
              <a:lnSpc>
                <a:spcPct val="140000"/>
              </a:lnSpc>
              <a:spcBef>
                <a:spcPts val="0"/>
              </a:spcBef>
              <a:spcAft>
                <a:spcPts val="0"/>
              </a:spcAft>
              <a:buNone/>
            </a:pPr>
            <a:r>
              <a:rPr b="1" i="0" lang="en-US" sz="6640" u="none" cap="none" strike="noStrike">
                <a:solidFill>
                  <a:srgbClr val="000000"/>
                </a:solidFill>
                <a:latin typeface="Century Gothic"/>
                <a:ea typeface="Century Gothic"/>
                <a:cs typeface="Century Gothic"/>
                <a:sym typeface="Century Gothic"/>
              </a:rPr>
              <a:t>Presentation 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22"/>
          <p:cNvSpPr txBox="1"/>
          <p:nvPr/>
        </p:nvSpPr>
        <p:spPr>
          <a:xfrm>
            <a:off x="4875411" y="1690069"/>
            <a:ext cx="8537178" cy="1395104"/>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CONCLUSION</a:t>
            </a:r>
            <a:endParaRPr/>
          </a:p>
        </p:txBody>
      </p:sp>
      <p:sp>
        <p:nvSpPr>
          <p:cNvPr id="248" name="Google Shape;248;p22"/>
          <p:cNvSpPr txBox="1"/>
          <p:nvPr/>
        </p:nvSpPr>
        <p:spPr>
          <a:xfrm>
            <a:off x="2582903" y="3434670"/>
            <a:ext cx="13122194" cy="4441592"/>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3640" u="none" cap="none" strike="noStrike">
                <a:solidFill>
                  <a:srgbClr val="000000"/>
                </a:solidFill>
                <a:latin typeface="Century Gothic"/>
                <a:ea typeface="Century Gothic"/>
                <a:cs typeface="Century Gothic"/>
                <a:sym typeface="Century Gothic"/>
              </a:rPr>
              <a:t>GreenU SpeakUp successfully creates a space for open communication in the university community. Although there are some limitations, the platform’s core functions work well, and the use of Firebase made development easier and faster. With future enhancements, this project can become a vital tool for campus engagement.</a:t>
            </a:r>
            <a:endParaRPr/>
          </a:p>
          <a:p>
            <a:pPr indent="0" lvl="0" marL="0" marR="0" rtl="0" algn="ctr">
              <a:lnSpc>
                <a:spcPct val="140000"/>
              </a:lnSpc>
              <a:spcBef>
                <a:spcPts val="0"/>
              </a:spcBef>
              <a:spcAft>
                <a:spcPts val="0"/>
              </a:spcAft>
              <a:buNone/>
            </a:pPr>
            <a:r>
              <a:t/>
            </a:r>
            <a:endParaRPr b="0" i="0" sz="3640" u="none" cap="none" strike="noStrike">
              <a:solidFill>
                <a:srgbClr val="000000"/>
              </a:solidFill>
              <a:latin typeface="Century Gothic"/>
              <a:ea typeface="Century Gothic"/>
              <a:cs typeface="Century Gothic"/>
              <a:sym typeface="Century Gothic"/>
            </a:endParaRPr>
          </a:p>
        </p:txBody>
      </p:sp>
      <p:grpSp>
        <p:nvGrpSpPr>
          <p:cNvPr id="249" name="Google Shape;249;p22"/>
          <p:cNvGrpSpPr/>
          <p:nvPr/>
        </p:nvGrpSpPr>
        <p:grpSpPr>
          <a:xfrm>
            <a:off x="16718943" y="-1134331"/>
            <a:ext cx="1080715" cy="3101345"/>
            <a:chOff x="0" y="-38100"/>
            <a:chExt cx="284633" cy="816815"/>
          </a:xfrm>
        </p:grpSpPr>
        <p:sp>
          <p:nvSpPr>
            <p:cNvPr id="250" name="Google Shape;250;p22"/>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2"/>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52" name="Google Shape;252;p22"/>
          <p:cNvGrpSpPr/>
          <p:nvPr/>
        </p:nvGrpSpPr>
        <p:grpSpPr>
          <a:xfrm>
            <a:off x="-529352" y="9659182"/>
            <a:ext cx="19346704" cy="966578"/>
            <a:chOff x="0" y="-38100"/>
            <a:chExt cx="5095428" cy="254572"/>
          </a:xfrm>
        </p:grpSpPr>
        <p:sp>
          <p:nvSpPr>
            <p:cNvPr id="253" name="Google Shape;253;p22"/>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2"/>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55" name="Google Shape;255;p22"/>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256" name="Google Shape;256;p22"/>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257" name="Google Shape;257;p22"/>
          <p:cNvGrpSpPr/>
          <p:nvPr/>
        </p:nvGrpSpPr>
        <p:grpSpPr>
          <a:xfrm>
            <a:off x="488343" y="-1134331"/>
            <a:ext cx="1080715" cy="3101345"/>
            <a:chOff x="0" y="-38100"/>
            <a:chExt cx="284633" cy="816815"/>
          </a:xfrm>
        </p:grpSpPr>
        <p:sp>
          <p:nvSpPr>
            <p:cNvPr id="258" name="Google Shape;258;p22"/>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2"/>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60" name="Google Shape;260;p22"/>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10</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nvSpPr>
        <p:spPr>
          <a:xfrm>
            <a:off x="2952194" y="3924953"/>
            <a:ext cx="12387037" cy="2031703"/>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1" i="0" lang="en-US" sz="11886" u="none" cap="none" strike="noStrike">
                <a:solidFill>
                  <a:srgbClr val="000000"/>
                </a:solidFill>
                <a:latin typeface="Century Gothic"/>
                <a:ea typeface="Century Gothic"/>
                <a:cs typeface="Century Gothic"/>
                <a:sym typeface="Century Gothic"/>
              </a:rPr>
              <a:t>THANK YOU</a:t>
            </a:r>
            <a:endParaRPr/>
          </a:p>
        </p:txBody>
      </p:sp>
      <p:grpSp>
        <p:nvGrpSpPr>
          <p:cNvPr id="266" name="Google Shape;266;p23"/>
          <p:cNvGrpSpPr/>
          <p:nvPr/>
        </p:nvGrpSpPr>
        <p:grpSpPr>
          <a:xfrm>
            <a:off x="16718943" y="-1134331"/>
            <a:ext cx="1080715" cy="3101345"/>
            <a:chOff x="0" y="-38100"/>
            <a:chExt cx="284633" cy="816815"/>
          </a:xfrm>
        </p:grpSpPr>
        <p:sp>
          <p:nvSpPr>
            <p:cNvPr id="267" name="Google Shape;267;p23"/>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3"/>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69" name="Google Shape;269;p23"/>
          <p:cNvGrpSpPr/>
          <p:nvPr/>
        </p:nvGrpSpPr>
        <p:grpSpPr>
          <a:xfrm>
            <a:off x="-529352" y="9659182"/>
            <a:ext cx="19346704" cy="966578"/>
            <a:chOff x="0" y="-38100"/>
            <a:chExt cx="5095428" cy="254572"/>
          </a:xfrm>
        </p:grpSpPr>
        <p:sp>
          <p:nvSpPr>
            <p:cNvPr id="270" name="Google Shape;270;p23"/>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3"/>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2" name="Google Shape;272;p23"/>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273" name="Google Shape;273;p23"/>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274" name="Google Shape;274;p23"/>
          <p:cNvGrpSpPr/>
          <p:nvPr/>
        </p:nvGrpSpPr>
        <p:grpSpPr>
          <a:xfrm>
            <a:off x="488343" y="-1134331"/>
            <a:ext cx="1080715" cy="3101345"/>
            <a:chOff x="0" y="-38100"/>
            <a:chExt cx="284633" cy="816815"/>
          </a:xfrm>
        </p:grpSpPr>
        <p:sp>
          <p:nvSpPr>
            <p:cNvPr id="275" name="Google Shape;275;p23"/>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3"/>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77" name="Google Shape;277;p23"/>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11</a:t>
            </a:r>
            <a:endParaRPr sz="3200">
              <a:solidFill>
                <a:schemeClr val="dk1"/>
              </a:solidFill>
              <a:latin typeface="Calibri"/>
              <a:ea typeface="Calibri"/>
              <a:cs typeface="Calibri"/>
              <a:sym typeface="Calibri"/>
            </a:endParaRPr>
          </a:p>
        </p:txBody>
      </p:sp>
      <p:sp>
        <p:nvSpPr>
          <p:cNvPr id="278" name="Google Shape;278;p23"/>
          <p:cNvSpPr txBox="1"/>
          <p:nvPr/>
        </p:nvSpPr>
        <p:spPr>
          <a:xfrm>
            <a:off x="14329250" y="8291775"/>
            <a:ext cx="8602800" cy="44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u="sng">
                <a:solidFill>
                  <a:schemeClr val="hlink"/>
                </a:solidFill>
                <a:latin typeface="Calibri"/>
                <a:ea typeface="Calibri"/>
                <a:cs typeface="Calibri"/>
                <a:sym typeface="Calibri"/>
                <a:hlinkClick r:id="rId4"/>
              </a:rPr>
              <a:t>Visit the site</a:t>
            </a:r>
            <a:endParaRPr sz="3200">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grpSp>
        <p:nvGrpSpPr>
          <p:cNvPr id="102" name="Google Shape;102;p14"/>
          <p:cNvGrpSpPr/>
          <p:nvPr/>
        </p:nvGrpSpPr>
        <p:grpSpPr>
          <a:xfrm>
            <a:off x="16718943" y="-1134331"/>
            <a:ext cx="1080715" cy="3101345"/>
            <a:chOff x="0" y="-38100"/>
            <a:chExt cx="284633" cy="816815"/>
          </a:xfrm>
        </p:grpSpPr>
        <p:sp>
          <p:nvSpPr>
            <p:cNvPr id="103" name="Google Shape;103;p14"/>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05" name="Google Shape;105;p14"/>
          <p:cNvGrpSpPr/>
          <p:nvPr/>
        </p:nvGrpSpPr>
        <p:grpSpPr>
          <a:xfrm>
            <a:off x="-529352" y="9659182"/>
            <a:ext cx="19346704" cy="966578"/>
            <a:chOff x="0" y="-38100"/>
            <a:chExt cx="5095428" cy="254572"/>
          </a:xfrm>
        </p:grpSpPr>
        <p:sp>
          <p:nvSpPr>
            <p:cNvPr id="106" name="Google Shape;106;p14"/>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4948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4"/>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08" name="Google Shape;108;p14"/>
          <p:cNvSpPr txBox="1"/>
          <p:nvPr/>
        </p:nvSpPr>
        <p:spPr>
          <a:xfrm>
            <a:off x="3727307" y="598771"/>
            <a:ext cx="10833300" cy="1260900"/>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TABLE OF CONTENTS</a:t>
            </a:r>
            <a:endParaRPr/>
          </a:p>
        </p:txBody>
      </p:sp>
      <p:sp>
        <p:nvSpPr>
          <p:cNvPr id="109" name="Google Shape;109;p14"/>
          <p:cNvSpPr txBox="1"/>
          <p:nvPr/>
        </p:nvSpPr>
        <p:spPr>
          <a:xfrm>
            <a:off x="3566398" y="1859673"/>
            <a:ext cx="11414400" cy="7038000"/>
          </a:xfrm>
          <a:prstGeom prst="rect">
            <a:avLst/>
          </a:prstGeom>
          <a:noFill/>
          <a:ln>
            <a:noFill/>
          </a:ln>
        </p:spPr>
        <p:txBody>
          <a:bodyPr anchorCtr="0" anchor="t" bIns="0" lIns="0" spcFirstLastPara="1" rIns="0" wrap="square" tIns="0">
            <a:spAutoFit/>
          </a:bodyPr>
          <a:lstStyle/>
          <a:p>
            <a:pPr indent="-457064" lvl="1" marL="914129" marR="0" rtl="0" algn="l">
              <a:lnSpc>
                <a:spcPct val="139985"/>
              </a:lnSpc>
              <a:spcBef>
                <a:spcPts val="0"/>
              </a:spcBef>
              <a:spcAft>
                <a:spcPts val="0"/>
              </a:spcAft>
              <a:buClr>
                <a:srgbClr val="000000"/>
              </a:buClr>
              <a:buSzPts val="4234"/>
              <a:buFont typeface="Arial"/>
              <a:buChar char="•"/>
            </a:pPr>
            <a:r>
              <a:rPr b="0" i="0" lang="en-US" sz="4234" u="none" cap="none" strike="noStrike">
                <a:solidFill>
                  <a:srgbClr val="000000"/>
                </a:solidFill>
                <a:latin typeface="Century Gothic"/>
                <a:ea typeface="Century Gothic"/>
                <a:cs typeface="Century Gothic"/>
                <a:sym typeface="Century Gothic"/>
              </a:rPr>
              <a:t>Introduction</a:t>
            </a:r>
            <a:endParaRPr/>
          </a:p>
          <a:p>
            <a:pPr indent="-799863" lvl="7" marL="6398905" marR="0" rtl="0" algn="l">
              <a:lnSpc>
                <a:spcPct val="139985"/>
              </a:lnSpc>
              <a:spcBef>
                <a:spcPts val="0"/>
              </a:spcBef>
              <a:spcAft>
                <a:spcPts val="0"/>
              </a:spcAft>
              <a:buClr>
                <a:srgbClr val="000000"/>
              </a:buClr>
              <a:buSzPts val="4234"/>
              <a:buFont typeface="Arial"/>
              <a:buChar char="•"/>
            </a:pPr>
            <a:r>
              <a:rPr b="0" i="0" lang="en-US" sz="4234" u="none" cap="none" strike="noStrike">
                <a:solidFill>
                  <a:srgbClr val="000000"/>
                </a:solidFill>
                <a:latin typeface="Century Gothic"/>
                <a:ea typeface="Century Gothic"/>
                <a:cs typeface="Century Gothic"/>
                <a:sym typeface="Century Gothic"/>
              </a:rPr>
              <a:t>Key Features</a:t>
            </a:r>
            <a:endParaRPr/>
          </a:p>
          <a:p>
            <a:pPr indent="-457064" lvl="1" marL="914129" marR="0" rtl="0" algn="l">
              <a:lnSpc>
                <a:spcPct val="139985"/>
              </a:lnSpc>
              <a:spcBef>
                <a:spcPts val="0"/>
              </a:spcBef>
              <a:spcAft>
                <a:spcPts val="0"/>
              </a:spcAft>
              <a:buClr>
                <a:srgbClr val="000000"/>
              </a:buClr>
              <a:buSzPts val="4234"/>
              <a:buFont typeface="Arial"/>
              <a:buChar char="•"/>
            </a:pPr>
            <a:r>
              <a:rPr b="0" i="0" lang="en-US" sz="4234" u="none" cap="none" strike="noStrike">
                <a:solidFill>
                  <a:srgbClr val="000000"/>
                </a:solidFill>
                <a:latin typeface="Century Gothic"/>
                <a:ea typeface="Century Gothic"/>
                <a:cs typeface="Century Gothic"/>
                <a:sym typeface="Century Gothic"/>
              </a:rPr>
              <a:t>Project Goals</a:t>
            </a:r>
            <a:endParaRPr/>
          </a:p>
          <a:p>
            <a:pPr indent="-799863" lvl="7" marL="6398905" marR="0" rtl="0" algn="l">
              <a:lnSpc>
                <a:spcPct val="139985"/>
              </a:lnSpc>
              <a:spcBef>
                <a:spcPts val="0"/>
              </a:spcBef>
              <a:spcAft>
                <a:spcPts val="0"/>
              </a:spcAft>
              <a:buClr>
                <a:srgbClr val="000000"/>
              </a:buClr>
              <a:buSzPts val="4234"/>
              <a:buFont typeface="Arial"/>
              <a:buChar char="•"/>
            </a:pPr>
            <a:r>
              <a:rPr b="0" i="0" lang="en-US" sz="4234" u="none" cap="none" strike="noStrike">
                <a:solidFill>
                  <a:srgbClr val="000000"/>
                </a:solidFill>
                <a:latin typeface="Century Gothic"/>
                <a:ea typeface="Century Gothic"/>
                <a:cs typeface="Century Gothic"/>
                <a:sym typeface="Century Gothic"/>
              </a:rPr>
              <a:t>Technology used</a:t>
            </a:r>
            <a:endParaRPr/>
          </a:p>
          <a:p>
            <a:pPr indent="-457064" lvl="1" marL="914129" marR="0" rtl="0" algn="l">
              <a:lnSpc>
                <a:spcPct val="139985"/>
              </a:lnSpc>
              <a:spcBef>
                <a:spcPts val="0"/>
              </a:spcBef>
              <a:spcAft>
                <a:spcPts val="0"/>
              </a:spcAft>
              <a:buClr>
                <a:srgbClr val="000000"/>
              </a:buClr>
              <a:buSzPts val="4234"/>
              <a:buFont typeface="Arial"/>
              <a:buChar char="•"/>
            </a:pPr>
            <a:r>
              <a:rPr b="0" i="0" lang="en-US" sz="4234" u="none" cap="none" strike="noStrike">
                <a:solidFill>
                  <a:srgbClr val="000000"/>
                </a:solidFill>
                <a:latin typeface="Century Gothic"/>
                <a:ea typeface="Century Gothic"/>
                <a:cs typeface="Century Gothic"/>
                <a:sym typeface="Century Gothic"/>
              </a:rPr>
              <a:t>Challenges Faced</a:t>
            </a:r>
            <a:endParaRPr/>
          </a:p>
          <a:p>
            <a:pPr indent="-799863" lvl="7" marL="6398905" marR="0" rtl="0" algn="l">
              <a:lnSpc>
                <a:spcPct val="139985"/>
              </a:lnSpc>
              <a:spcBef>
                <a:spcPts val="0"/>
              </a:spcBef>
              <a:spcAft>
                <a:spcPts val="0"/>
              </a:spcAft>
              <a:buClr>
                <a:srgbClr val="000000"/>
              </a:buClr>
              <a:buSzPts val="4234"/>
              <a:buFont typeface="Arial"/>
              <a:buChar char="•"/>
            </a:pPr>
            <a:r>
              <a:rPr b="0" i="0" lang="en-US" sz="4234" u="none" cap="none" strike="noStrike">
                <a:solidFill>
                  <a:srgbClr val="000000"/>
                </a:solidFill>
                <a:latin typeface="Century Gothic"/>
                <a:ea typeface="Century Gothic"/>
                <a:cs typeface="Century Gothic"/>
                <a:sym typeface="Century Gothic"/>
              </a:rPr>
              <a:t>Limitations</a:t>
            </a:r>
            <a:endParaRPr/>
          </a:p>
          <a:p>
            <a:pPr indent="-457064" lvl="1" marL="914129" marR="0" rtl="0" algn="l">
              <a:lnSpc>
                <a:spcPct val="139985"/>
              </a:lnSpc>
              <a:spcBef>
                <a:spcPts val="0"/>
              </a:spcBef>
              <a:spcAft>
                <a:spcPts val="0"/>
              </a:spcAft>
              <a:buClr>
                <a:srgbClr val="000000"/>
              </a:buClr>
              <a:buSzPts val="4234"/>
              <a:buFont typeface="Arial"/>
              <a:buChar char="•"/>
            </a:pPr>
            <a:r>
              <a:rPr b="0" i="0" lang="en-US" sz="4234" u="none" cap="none" strike="noStrike">
                <a:solidFill>
                  <a:srgbClr val="000000"/>
                </a:solidFill>
                <a:latin typeface="Century Gothic"/>
                <a:ea typeface="Century Gothic"/>
                <a:cs typeface="Century Gothic"/>
                <a:sym typeface="Century Gothic"/>
              </a:rPr>
              <a:t>Future Improvements</a:t>
            </a:r>
            <a:endParaRPr/>
          </a:p>
          <a:p>
            <a:pPr indent="-799863" lvl="7" marL="6398905" marR="0" rtl="0" algn="l">
              <a:lnSpc>
                <a:spcPct val="139985"/>
              </a:lnSpc>
              <a:spcBef>
                <a:spcPts val="0"/>
              </a:spcBef>
              <a:spcAft>
                <a:spcPts val="0"/>
              </a:spcAft>
              <a:buClr>
                <a:srgbClr val="000000"/>
              </a:buClr>
              <a:buSzPts val="4234"/>
              <a:buFont typeface="Arial"/>
              <a:buChar char="•"/>
            </a:pPr>
            <a:r>
              <a:rPr b="0" i="0" lang="en-US" sz="4234" u="none" cap="none" strike="noStrike">
                <a:solidFill>
                  <a:srgbClr val="000000"/>
                </a:solidFill>
                <a:latin typeface="Century Gothic"/>
                <a:ea typeface="Century Gothic"/>
                <a:cs typeface="Century Gothic"/>
                <a:sym typeface="Century Gothic"/>
              </a:rPr>
              <a:t>Conclusion</a:t>
            </a:r>
            <a:endParaRPr/>
          </a:p>
        </p:txBody>
      </p:sp>
      <p:sp>
        <p:nvSpPr>
          <p:cNvPr id="110" name="Google Shape;110;p14"/>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111" name="Google Shape;111;p14"/>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112" name="Google Shape;112;p14"/>
          <p:cNvGrpSpPr/>
          <p:nvPr/>
        </p:nvGrpSpPr>
        <p:grpSpPr>
          <a:xfrm>
            <a:off x="488343" y="-1134331"/>
            <a:ext cx="1080715" cy="3101345"/>
            <a:chOff x="0" y="-38100"/>
            <a:chExt cx="284633" cy="816815"/>
          </a:xfrm>
        </p:grpSpPr>
        <p:sp>
          <p:nvSpPr>
            <p:cNvPr id="113" name="Google Shape;113;p14"/>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4"/>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15" name="Google Shape;115;p14"/>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01</a:t>
            </a:r>
            <a:endParaRPr sz="3200">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grpSp>
        <p:nvGrpSpPr>
          <p:cNvPr id="120" name="Google Shape;120;p15"/>
          <p:cNvGrpSpPr/>
          <p:nvPr/>
        </p:nvGrpSpPr>
        <p:grpSpPr>
          <a:xfrm>
            <a:off x="16718943" y="-1134331"/>
            <a:ext cx="1080715" cy="3101345"/>
            <a:chOff x="0" y="-38100"/>
            <a:chExt cx="284633" cy="816815"/>
          </a:xfrm>
        </p:grpSpPr>
        <p:sp>
          <p:nvSpPr>
            <p:cNvPr id="121" name="Google Shape;121;p15"/>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5"/>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23" name="Google Shape;123;p15"/>
          <p:cNvGrpSpPr/>
          <p:nvPr/>
        </p:nvGrpSpPr>
        <p:grpSpPr>
          <a:xfrm>
            <a:off x="-529352" y="9659182"/>
            <a:ext cx="19346704" cy="966578"/>
            <a:chOff x="0" y="-38100"/>
            <a:chExt cx="5095428" cy="254572"/>
          </a:xfrm>
        </p:grpSpPr>
        <p:sp>
          <p:nvSpPr>
            <p:cNvPr id="124" name="Google Shape;124;p15"/>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4948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5"/>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26" name="Google Shape;126;p15"/>
          <p:cNvSpPr txBox="1"/>
          <p:nvPr/>
        </p:nvSpPr>
        <p:spPr>
          <a:xfrm>
            <a:off x="4710381" y="1437759"/>
            <a:ext cx="8537178" cy="1392115"/>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INTRODUCTION</a:t>
            </a:r>
            <a:endParaRPr/>
          </a:p>
        </p:txBody>
      </p:sp>
      <p:sp>
        <p:nvSpPr>
          <p:cNvPr id="127" name="Google Shape;127;p15"/>
          <p:cNvSpPr txBox="1"/>
          <p:nvPr/>
        </p:nvSpPr>
        <p:spPr>
          <a:xfrm>
            <a:off x="2189320" y="4143486"/>
            <a:ext cx="13579299" cy="4170970"/>
          </a:xfrm>
          <a:prstGeom prst="rect">
            <a:avLst/>
          </a:prstGeom>
          <a:noFill/>
          <a:ln>
            <a:noFill/>
          </a:ln>
        </p:spPr>
        <p:txBody>
          <a:bodyPr anchorCtr="0" anchor="t" bIns="0" lIns="0" spcFirstLastPara="1" rIns="0" wrap="square" tIns="0">
            <a:spAutoFit/>
          </a:bodyPr>
          <a:lstStyle/>
          <a:p>
            <a:pPr indent="0" lvl="0" marL="0" marR="0" rtl="0" algn="ctr">
              <a:lnSpc>
                <a:spcPct val="140005"/>
              </a:lnSpc>
              <a:spcBef>
                <a:spcPts val="0"/>
              </a:spcBef>
              <a:spcAft>
                <a:spcPts val="0"/>
              </a:spcAft>
              <a:buNone/>
            </a:pPr>
            <a:r>
              <a:rPr b="0" i="0" lang="en-US" sz="3407" u="none" cap="none" strike="noStrike">
                <a:solidFill>
                  <a:srgbClr val="000000"/>
                </a:solidFill>
                <a:latin typeface="Century Gothic"/>
                <a:ea typeface="Century Gothic"/>
                <a:cs typeface="Century Gothic"/>
                <a:sym typeface="Century Gothic"/>
              </a:rPr>
              <a:t>Green U SpeakUp is a web-based platform designed to provide students and teachers with an easy way to share complaints and suggestions related to university issues. The project aims to facilitate transparent and effective communication between the university community and management, allowing problems to be addressed quickly and efficiently.</a:t>
            </a:r>
            <a:endParaRPr/>
          </a:p>
          <a:p>
            <a:pPr indent="0" lvl="0" marL="0" marR="0" rtl="0" algn="ctr">
              <a:lnSpc>
                <a:spcPct val="140005"/>
              </a:lnSpc>
              <a:spcBef>
                <a:spcPts val="0"/>
              </a:spcBef>
              <a:spcAft>
                <a:spcPts val="0"/>
              </a:spcAft>
              <a:buNone/>
            </a:pPr>
            <a:r>
              <a:t/>
            </a:r>
            <a:endParaRPr b="0" i="0" sz="3407" u="none" cap="none" strike="noStrike">
              <a:solidFill>
                <a:srgbClr val="000000"/>
              </a:solidFill>
              <a:latin typeface="Century Gothic"/>
              <a:ea typeface="Century Gothic"/>
              <a:cs typeface="Century Gothic"/>
              <a:sym typeface="Century Gothic"/>
            </a:endParaRPr>
          </a:p>
        </p:txBody>
      </p:sp>
      <p:sp>
        <p:nvSpPr>
          <p:cNvPr id="128" name="Google Shape;128;p15"/>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129" name="Google Shape;129;p15"/>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130" name="Google Shape;130;p15"/>
          <p:cNvGrpSpPr/>
          <p:nvPr/>
        </p:nvGrpSpPr>
        <p:grpSpPr>
          <a:xfrm>
            <a:off x="488343" y="-1134331"/>
            <a:ext cx="1080715" cy="3101345"/>
            <a:chOff x="0" y="-38100"/>
            <a:chExt cx="284633" cy="816815"/>
          </a:xfrm>
        </p:grpSpPr>
        <p:sp>
          <p:nvSpPr>
            <p:cNvPr id="131" name="Google Shape;131;p15"/>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15"/>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33" name="Google Shape;133;p15"/>
          <p:cNvSpPr txBox="1"/>
          <p:nvPr/>
        </p:nvSpPr>
        <p:spPr>
          <a:xfrm>
            <a:off x="16998175" y="3627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02</a:t>
            </a:r>
            <a:endParaRPr sz="320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16"/>
          <p:cNvSpPr txBox="1"/>
          <p:nvPr/>
        </p:nvSpPr>
        <p:spPr>
          <a:xfrm>
            <a:off x="4875411" y="1690069"/>
            <a:ext cx="8537178" cy="1395104"/>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KEY FEATURES</a:t>
            </a:r>
            <a:endParaRPr/>
          </a:p>
        </p:txBody>
      </p:sp>
      <p:grpSp>
        <p:nvGrpSpPr>
          <p:cNvPr id="139" name="Google Shape;139;p16"/>
          <p:cNvGrpSpPr/>
          <p:nvPr/>
        </p:nvGrpSpPr>
        <p:grpSpPr>
          <a:xfrm>
            <a:off x="16718943" y="-1134331"/>
            <a:ext cx="1080715" cy="3101345"/>
            <a:chOff x="0" y="-38100"/>
            <a:chExt cx="284633" cy="816815"/>
          </a:xfrm>
        </p:grpSpPr>
        <p:sp>
          <p:nvSpPr>
            <p:cNvPr id="140" name="Google Shape;140;p16"/>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16"/>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42" name="Google Shape;142;p16"/>
          <p:cNvGrpSpPr/>
          <p:nvPr/>
        </p:nvGrpSpPr>
        <p:grpSpPr>
          <a:xfrm>
            <a:off x="-529352" y="9659182"/>
            <a:ext cx="19346704" cy="966578"/>
            <a:chOff x="0" y="-38100"/>
            <a:chExt cx="5095428" cy="254572"/>
          </a:xfrm>
        </p:grpSpPr>
        <p:sp>
          <p:nvSpPr>
            <p:cNvPr id="143" name="Google Shape;143;p16"/>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4948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6"/>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45" name="Google Shape;145;p16"/>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146" name="Google Shape;146;p16"/>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147" name="Google Shape;147;p16"/>
          <p:cNvGrpSpPr/>
          <p:nvPr/>
        </p:nvGrpSpPr>
        <p:grpSpPr>
          <a:xfrm>
            <a:off x="488343" y="-1134331"/>
            <a:ext cx="1080715" cy="3101345"/>
            <a:chOff x="0" y="-38100"/>
            <a:chExt cx="284633" cy="816815"/>
          </a:xfrm>
        </p:grpSpPr>
        <p:sp>
          <p:nvSpPr>
            <p:cNvPr id="148" name="Google Shape;148;p16"/>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16"/>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50" name="Google Shape;150;p16"/>
          <p:cNvSpPr txBox="1"/>
          <p:nvPr/>
        </p:nvSpPr>
        <p:spPr>
          <a:xfrm>
            <a:off x="3132406" y="3443479"/>
            <a:ext cx="12026612" cy="4442615"/>
          </a:xfrm>
          <a:prstGeom prst="rect">
            <a:avLst/>
          </a:prstGeom>
          <a:noFill/>
          <a:ln>
            <a:noFill/>
          </a:ln>
        </p:spPr>
        <p:txBody>
          <a:bodyPr anchorCtr="0" anchor="t" bIns="0" lIns="0" spcFirstLastPara="1" rIns="0" wrap="square" tIns="0">
            <a:spAutoFit/>
          </a:bodyPr>
          <a:lstStyle/>
          <a:p>
            <a:pPr indent="-388620" lvl="1" marL="777240" marR="0" rtl="0" algn="l">
              <a:lnSpc>
                <a:spcPct val="140000"/>
              </a:lnSpc>
              <a:spcBef>
                <a:spcPts val="0"/>
              </a:spcBef>
              <a:spcAft>
                <a:spcPts val="0"/>
              </a:spcAft>
              <a:buClr>
                <a:srgbClr val="000000"/>
              </a:buClr>
              <a:buSzPts val="3600"/>
              <a:buFont typeface="Arial"/>
              <a:buChar char="•"/>
            </a:pPr>
            <a:r>
              <a:rPr b="0" i="0" lang="en-US" sz="3600" u="none" cap="none" strike="noStrike">
                <a:solidFill>
                  <a:srgbClr val="000000"/>
                </a:solidFill>
                <a:latin typeface="Century Gothic"/>
                <a:ea typeface="Century Gothic"/>
                <a:cs typeface="Century Gothic"/>
                <a:sym typeface="Century Gothic"/>
              </a:rPr>
              <a:t>Secure user registration and login system</a:t>
            </a:r>
            <a:endParaRPr/>
          </a:p>
          <a:p>
            <a:pPr indent="-388620" lvl="1" marL="777240" marR="0" rtl="0" algn="l">
              <a:lnSpc>
                <a:spcPct val="140000"/>
              </a:lnSpc>
              <a:spcBef>
                <a:spcPts val="0"/>
              </a:spcBef>
              <a:spcAft>
                <a:spcPts val="0"/>
              </a:spcAft>
              <a:buClr>
                <a:srgbClr val="000000"/>
              </a:buClr>
              <a:buSzPts val="3600"/>
              <a:buFont typeface="Arial"/>
              <a:buChar char="•"/>
            </a:pPr>
            <a:r>
              <a:rPr b="0" i="0" lang="en-US" sz="3600" u="none" cap="none" strike="noStrike">
                <a:solidFill>
                  <a:srgbClr val="000000"/>
                </a:solidFill>
                <a:latin typeface="Century Gothic"/>
                <a:ea typeface="Century Gothic"/>
                <a:cs typeface="Century Gothic"/>
                <a:sym typeface="Century Gothic"/>
              </a:rPr>
              <a:t>Ability to post complaints and suggestions</a:t>
            </a:r>
            <a:endParaRPr/>
          </a:p>
          <a:p>
            <a:pPr indent="-388620" lvl="1" marL="777240" marR="0" rtl="0" algn="l">
              <a:lnSpc>
                <a:spcPct val="140000"/>
              </a:lnSpc>
              <a:spcBef>
                <a:spcPts val="0"/>
              </a:spcBef>
              <a:spcAft>
                <a:spcPts val="0"/>
              </a:spcAft>
              <a:buClr>
                <a:srgbClr val="000000"/>
              </a:buClr>
              <a:buSzPts val="3600"/>
              <a:buFont typeface="Arial"/>
              <a:buChar char="•"/>
            </a:pPr>
            <a:r>
              <a:rPr b="0" i="0" lang="en-US" sz="3600" u="none" cap="none" strike="noStrike">
                <a:solidFill>
                  <a:srgbClr val="000000"/>
                </a:solidFill>
                <a:latin typeface="Century Gothic"/>
                <a:ea typeface="Century Gothic"/>
                <a:cs typeface="Century Gothic"/>
                <a:sym typeface="Century Gothic"/>
              </a:rPr>
              <a:t>Comment section for discussion on posts</a:t>
            </a:r>
            <a:endParaRPr/>
          </a:p>
          <a:p>
            <a:pPr indent="-388620" lvl="1" marL="777240" marR="0" rtl="0" algn="l">
              <a:lnSpc>
                <a:spcPct val="140000"/>
              </a:lnSpc>
              <a:spcBef>
                <a:spcPts val="0"/>
              </a:spcBef>
              <a:spcAft>
                <a:spcPts val="0"/>
              </a:spcAft>
              <a:buClr>
                <a:srgbClr val="000000"/>
              </a:buClr>
              <a:buSzPts val="3600"/>
              <a:buFont typeface="Arial"/>
              <a:buChar char="•"/>
            </a:pPr>
            <a:r>
              <a:rPr b="0" i="0" lang="en-US" sz="3600" u="none" cap="none" strike="noStrike">
                <a:solidFill>
                  <a:srgbClr val="000000"/>
                </a:solidFill>
                <a:latin typeface="Century Gothic"/>
                <a:ea typeface="Century Gothic"/>
                <a:cs typeface="Century Gothic"/>
                <a:sym typeface="Century Gothic"/>
              </a:rPr>
              <a:t>Dedicated page for solved problems with proof images</a:t>
            </a:r>
            <a:endParaRPr/>
          </a:p>
          <a:p>
            <a:pPr indent="-388620" lvl="1" marL="777240" marR="0" rtl="0" algn="l">
              <a:lnSpc>
                <a:spcPct val="140000"/>
              </a:lnSpc>
              <a:spcBef>
                <a:spcPts val="0"/>
              </a:spcBef>
              <a:spcAft>
                <a:spcPts val="0"/>
              </a:spcAft>
              <a:buClr>
                <a:srgbClr val="000000"/>
              </a:buClr>
              <a:buSzPts val="3600"/>
              <a:buFont typeface="Arial"/>
              <a:buChar char="•"/>
            </a:pPr>
            <a:r>
              <a:rPr b="0" i="0" lang="en-US" sz="3600" u="none" cap="none" strike="noStrike">
                <a:solidFill>
                  <a:srgbClr val="000000"/>
                </a:solidFill>
                <a:latin typeface="Century Gothic"/>
                <a:ea typeface="Century Gothic"/>
                <a:cs typeface="Century Gothic"/>
                <a:sym typeface="Century Gothic"/>
              </a:rPr>
              <a:t>Dark mode for better accessibility and user experience</a:t>
            </a:r>
            <a:endParaRPr/>
          </a:p>
        </p:txBody>
      </p:sp>
      <p:sp>
        <p:nvSpPr>
          <p:cNvPr id="151" name="Google Shape;151;p16"/>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03</a:t>
            </a:r>
            <a:endParaRPr sz="32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17"/>
          <p:cNvSpPr txBox="1"/>
          <p:nvPr/>
        </p:nvSpPr>
        <p:spPr>
          <a:xfrm>
            <a:off x="4875411" y="1669159"/>
            <a:ext cx="8537178" cy="1395104"/>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PROJECT GOALS</a:t>
            </a:r>
            <a:endParaRPr/>
          </a:p>
        </p:txBody>
      </p:sp>
      <p:sp>
        <p:nvSpPr>
          <p:cNvPr id="157" name="Google Shape;157;p17"/>
          <p:cNvSpPr txBox="1"/>
          <p:nvPr/>
        </p:nvSpPr>
        <p:spPr>
          <a:xfrm>
            <a:off x="1730605" y="3752898"/>
            <a:ext cx="14830214" cy="3803395"/>
          </a:xfrm>
          <a:prstGeom prst="rect">
            <a:avLst/>
          </a:prstGeom>
          <a:noFill/>
          <a:ln>
            <a:noFill/>
          </a:ln>
        </p:spPr>
        <p:txBody>
          <a:bodyPr anchorCtr="0" anchor="t" bIns="0" lIns="0" spcFirstLastPara="1" rIns="0" wrap="square" tIns="0">
            <a:spAutoFit/>
          </a:bodyPr>
          <a:lstStyle/>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Simplify the complaint and suggestion process.</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Encourage more student-teacher engagement.</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Maintain a record of issues raised and solved.</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Enable posting, commenting, and interaction like a mini social platform.</a:t>
            </a:r>
            <a:endParaRPr/>
          </a:p>
          <a:p>
            <a:pPr indent="0" lvl="0" marL="0" marR="0" rtl="0" algn="l">
              <a:lnSpc>
                <a:spcPct val="140000"/>
              </a:lnSpc>
              <a:spcBef>
                <a:spcPts val="0"/>
              </a:spcBef>
              <a:spcAft>
                <a:spcPts val="0"/>
              </a:spcAft>
              <a:buNone/>
            </a:pPr>
            <a:r>
              <a:t/>
            </a:r>
            <a:endParaRPr b="0" i="0" sz="3640" u="none" cap="none" strike="noStrike">
              <a:solidFill>
                <a:srgbClr val="000000"/>
              </a:solidFill>
              <a:latin typeface="Century Gothic"/>
              <a:ea typeface="Century Gothic"/>
              <a:cs typeface="Century Gothic"/>
              <a:sym typeface="Century Gothic"/>
            </a:endParaRPr>
          </a:p>
        </p:txBody>
      </p:sp>
      <p:grpSp>
        <p:nvGrpSpPr>
          <p:cNvPr id="158" name="Google Shape;158;p17"/>
          <p:cNvGrpSpPr/>
          <p:nvPr/>
        </p:nvGrpSpPr>
        <p:grpSpPr>
          <a:xfrm>
            <a:off x="16718943" y="-1134331"/>
            <a:ext cx="1080715" cy="3101345"/>
            <a:chOff x="0" y="-38100"/>
            <a:chExt cx="284633" cy="816815"/>
          </a:xfrm>
        </p:grpSpPr>
        <p:sp>
          <p:nvSpPr>
            <p:cNvPr id="159" name="Google Shape;159;p17"/>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17"/>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61" name="Google Shape;161;p17"/>
          <p:cNvGrpSpPr/>
          <p:nvPr/>
        </p:nvGrpSpPr>
        <p:grpSpPr>
          <a:xfrm>
            <a:off x="-529352" y="9659182"/>
            <a:ext cx="19346704" cy="966578"/>
            <a:chOff x="0" y="-38100"/>
            <a:chExt cx="5095428" cy="254572"/>
          </a:xfrm>
        </p:grpSpPr>
        <p:sp>
          <p:nvSpPr>
            <p:cNvPr id="162" name="Google Shape;162;p17"/>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4948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7"/>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4" name="Google Shape;164;p17"/>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165" name="Google Shape;165;p17"/>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166" name="Google Shape;166;p17"/>
          <p:cNvGrpSpPr/>
          <p:nvPr/>
        </p:nvGrpSpPr>
        <p:grpSpPr>
          <a:xfrm>
            <a:off x="488343" y="-1134331"/>
            <a:ext cx="1080715" cy="3101345"/>
            <a:chOff x="0" y="-38100"/>
            <a:chExt cx="284633" cy="816815"/>
          </a:xfrm>
        </p:grpSpPr>
        <p:sp>
          <p:nvSpPr>
            <p:cNvPr id="167" name="Google Shape;167;p17"/>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7"/>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69" name="Google Shape;169;p17"/>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05</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8"/>
          <p:cNvSpPr txBox="1"/>
          <p:nvPr/>
        </p:nvSpPr>
        <p:spPr>
          <a:xfrm>
            <a:off x="3596083" y="1690069"/>
            <a:ext cx="11237199" cy="1395104"/>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TECHNOLOGY STACK</a:t>
            </a:r>
            <a:endParaRPr/>
          </a:p>
        </p:txBody>
      </p:sp>
      <p:sp>
        <p:nvSpPr>
          <p:cNvPr id="175" name="Google Shape;175;p18"/>
          <p:cNvSpPr txBox="1"/>
          <p:nvPr/>
        </p:nvSpPr>
        <p:spPr>
          <a:xfrm>
            <a:off x="3596083" y="4086777"/>
            <a:ext cx="7307317" cy="3165198"/>
          </a:xfrm>
          <a:prstGeom prst="rect">
            <a:avLst/>
          </a:prstGeom>
          <a:noFill/>
          <a:ln>
            <a:noFill/>
          </a:ln>
        </p:spPr>
        <p:txBody>
          <a:bodyPr anchorCtr="0" anchor="t" bIns="0" lIns="0" spcFirstLastPara="1" rIns="0" wrap="square" tIns="0">
            <a:spAutoFit/>
          </a:bodyPr>
          <a:lstStyle/>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HTML</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CSS</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JAVA SCRIPT</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Firebase </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GitHub Pages</a:t>
            </a:r>
            <a:endParaRPr/>
          </a:p>
        </p:txBody>
      </p:sp>
      <p:pic>
        <p:nvPicPr>
          <p:cNvPr id="176" name="Google Shape;176;p18"/>
          <p:cNvPicPr preferRelativeResize="0"/>
          <p:nvPr/>
        </p:nvPicPr>
        <p:blipFill rotWithShape="1">
          <a:blip r:embed="rId3">
            <a:alphaModFix/>
          </a:blip>
          <a:srcRect b="0" l="0" r="0" t="0"/>
          <a:stretch/>
        </p:blipFill>
        <p:spPr>
          <a:xfrm>
            <a:off x="11179470" y="3821287"/>
            <a:ext cx="3985975" cy="3985975"/>
          </a:xfrm>
          <a:prstGeom prst="rect">
            <a:avLst/>
          </a:prstGeom>
          <a:noFill/>
          <a:ln>
            <a:noFill/>
          </a:ln>
        </p:spPr>
      </p:pic>
      <p:grpSp>
        <p:nvGrpSpPr>
          <p:cNvPr id="177" name="Google Shape;177;p18"/>
          <p:cNvGrpSpPr/>
          <p:nvPr/>
        </p:nvGrpSpPr>
        <p:grpSpPr>
          <a:xfrm>
            <a:off x="16718943" y="-1134331"/>
            <a:ext cx="1080715" cy="3101345"/>
            <a:chOff x="0" y="-38100"/>
            <a:chExt cx="284633" cy="816815"/>
          </a:xfrm>
        </p:grpSpPr>
        <p:sp>
          <p:nvSpPr>
            <p:cNvPr id="178" name="Google Shape;178;p18"/>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9" name="Google Shape;179;p18"/>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80" name="Google Shape;180;p18"/>
          <p:cNvGrpSpPr/>
          <p:nvPr/>
        </p:nvGrpSpPr>
        <p:grpSpPr>
          <a:xfrm>
            <a:off x="-529352" y="9659182"/>
            <a:ext cx="19346704" cy="966578"/>
            <a:chOff x="0" y="-38100"/>
            <a:chExt cx="5095428" cy="254572"/>
          </a:xfrm>
        </p:grpSpPr>
        <p:sp>
          <p:nvSpPr>
            <p:cNvPr id="181" name="Google Shape;181;p18"/>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494848"/>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8"/>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3" name="Google Shape;183;p18"/>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4">
              <a:alphaModFix/>
            </a:blip>
            <a:stretch>
              <a:fillRect b="0" l="0" r="0" t="0"/>
            </a:stretch>
          </a:blipFill>
          <a:ln>
            <a:noFill/>
          </a:ln>
        </p:spPr>
      </p:sp>
      <p:sp>
        <p:nvSpPr>
          <p:cNvPr id="184" name="Google Shape;184;p18"/>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4">
              <a:alphaModFix/>
            </a:blip>
            <a:stretch>
              <a:fillRect b="0" l="0" r="0" t="0"/>
            </a:stretch>
          </a:blipFill>
          <a:ln>
            <a:noFill/>
          </a:ln>
        </p:spPr>
      </p:sp>
      <p:grpSp>
        <p:nvGrpSpPr>
          <p:cNvPr id="185" name="Google Shape;185;p18"/>
          <p:cNvGrpSpPr/>
          <p:nvPr/>
        </p:nvGrpSpPr>
        <p:grpSpPr>
          <a:xfrm>
            <a:off x="488343" y="-1134331"/>
            <a:ext cx="1080715" cy="3101345"/>
            <a:chOff x="0" y="-38100"/>
            <a:chExt cx="284633" cy="816815"/>
          </a:xfrm>
        </p:grpSpPr>
        <p:sp>
          <p:nvSpPr>
            <p:cNvPr id="186" name="Google Shape;186;p18"/>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8"/>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188" name="Google Shape;188;p18"/>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06</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9"/>
          <p:cNvSpPr txBox="1"/>
          <p:nvPr/>
        </p:nvSpPr>
        <p:spPr>
          <a:xfrm>
            <a:off x="3255399" y="1005748"/>
            <a:ext cx="11156198" cy="1395104"/>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CHALLENGES FACED</a:t>
            </a:r>
            <a:endParaRPr/>
          </a:p>
        </p:txBody>
      </p:sp>
      <p:sp>
        <p:nvSpPr>
          <p:cNvPr id="194" name="Google Shape;194;p19"/>
          <p:cNvSpPr txBox="1"/>
          <p:nvPr/>
        </p:nvSpPr>
        <p:spPr>
          <a:xfrm>
            <a:off x="2155113" y="3294600"/>
            <a:ext cx="13981200" cy="3697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0" i="0" lang="en-US" sz="3640" u="none" cap="none" strike="noStrike">
                <a:solidFill>
                  <a:srgbClr val="000000"/>
                </a:solidFill>
                <a:latin typeface="Century Gothic"/>
                <a:ea typeface="Century Gothic"/>
                <a:cs typeface="Century Gothic"/>
                <a:sym typeface="Century Gothic"/>
              </a:rPr>
              <a:t>Developing real-time updates was tricky but important for a smooth user experience. Learning Firebase integration and handling user authentication without a traditional backend also took time. Designing a clean, responsive interface that works well on different devices was another challenge</a:t>
            </a:r>
            <a:endParaRPr/>
          </a:p>
        </p:txBody>
      </p:sp>
      <p:grpSp>
        <p:nvGrpSpPr>
          <p:cNvPr id="195" name="Google Shape;195;p19"/>
          <p:cNvGrpSpPr/>
          <p:nvPr/>
        </p:nvGrpSpPr>
        <p:grpSpPr>
          <a:xfrm>
            <a:off x="16718943" y="-1134331"/>
            <a:ext cx="1080715" cy="3101345"/>
            <a:chOff x="0" y="-38100"/>
            <a:chExt cx="284633" cy="816815"/>
          </a:xfrm>
        </p:grpSpPr>
        <p:sp>
          <p:nvSpPr>
            <p:cNvPr id="196" name="Google Shape;196;p19"/>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9"/>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198" name="Google Shape;198;p19"/>
          <p:cNvGrpSpPr/>
          <p:nvPr/>
        </p:nvGrpSpPr>
        <p:grpSpPr>
          <a:xfrm>
            <a:off x="-529352" y="9659182"/>
            <a:ext cx="19346704" cy="966578"/>
            <a:chOff x="0" y="-38100"/>
            <a:chExt cx="5095428" cy="254572"/>
          </a:xfrm>
        </p:grpSpPr>
        <p:sp>
          <p:nvSpPr>
            <p:cNvPr id="199" name="Google Shape;199;p19"/>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9"/>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1" name="Google Shape;201;p19"/>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202" name="Google Shape;202;p19"/>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203" name="Google Shape;203;p19"/>
          <p:cNvGrpSpPr/>
          <p:nvPr/>
        </p:nvGrpSpPr>
        <p:grpSpPr>
          <a:xfrm>
            <a:off x="488343" y="-1134331"/>
            <a:ext cx="1080715" cy="3101345"/>
            <a:chOff x="0" y="-38100"/>
            <a:chExt cx="284633" cy="816815"/>
          </a:xfrm>
        </p:grpSpPr>
        <p:sp>
          <p:nvSpPr>
            <p:cNvPr id="204" name="Google Shape;204;p19"/>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9"/>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06" name="Google Shape;206;p19"/>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07</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nvSpPr>
        <p:spPr>
          <a:xfrm>
            <a:off x="3222234" y="1690069"/>
            <a:ext cx="11843532" cy="1395073"/>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LIMITATIONS</a:t>
            </a:r>
            <a:endParaRPr/>
          </a:p>
        </p:txBody>
      </p:sp>
      <p:sp>
        <p:nvSpPr>
          <p:cNvPr id="212" name="Google Shape;212;p20"/>
          <p:cNvSpPr txBox="1"/>
          <p:nvPr/>
        </p:nvSpPr>
        <p:spPr>
          <a:xfrm>
            <a:off x="4128195" y="3859839"/>
            <a:ext cx="10035034" cy="3165198"/>
          </a:xfrm>
          <a:prstGeom prst="rect">
            <a:avLst/>
          </a:prstGeom>
          <a:noFill/>
          <a:ln>
            <a:noFill/>
          </a:ln>
        </p:spPr>
        <p:txBody>
          <a:bodyPr anchorCtr="0" anchor="t" bIns="0" lIns="0" spcFirstLastPara="1" rIns="0" wrap="square" tIns="0">
            <a:spAutoFit/>
          </a:bodyPr>
          <a:lstStyle/>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No admin panel yet.</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No email verification or password reset.</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No notification system or attachments.</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Only supports text-based posts</a:t>
            </a:r>
            <a:endParaRPr/>
          </a:p>
          <a:p>
            <a:pPr indent="0" lvl="0" marL="0" marR="0" rtl="0" algn="l">
              <a:lnSpc>
                <a:spcPct val="140000"/>
              </a:lnSpc>
              <a:spcBef>
                <a:spcPts val="0"/>
              </a:spcBef>
              <a:spcAft>
                <a:spcPts val="0"/>
              </a:spcAft>
              <a:buNone/>
            </a:pPr>
            <a:r>
              <a:t/>
            </a:r>
            <a:endParaRPr b="0" i="0" sz="3640" u="none" cap="none" strike="noStrike">
              <a:solidFill>
                <a:srgbClr val="000000"/>
              </a:solidFill>
              <a:latin typeface="Century Gothic"/>
              <a:ea typeface="Century Gothic"/>
              <a:cs typeface="Century Gothic"/>
              <a:sym typeface="Century Gothic"/>
            </a:endParaRPr>
          </a:p>
        </p:txBody>
      </p:sp>
      <p:grpSp>
        <p:nvGrpSpPr>
          <p:cNvPr id="213" name="Google Shape;213;p20"/>
          <p:cNvGrpSpPr/>
          <p:nvPr/>
        </p:nvGrpSpPr>
        <p:grpSpPr>
          <a:xfrm>
            <a:off x="16718943" y="-1134331"/>
            <a:ext cx="1080715" cy="3101345"/>
            <a:chOff x="0" y="-38100"/>
            <a:chExt cx="284633" cy="816815"/>
          </a:xfrm>
        </p:grpSpPr>
        <p:sp>
          <p:nvSpPr>
            <p:cNvPr id="214" name="Google Shape;214;p20"/>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0"/>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16" name="Google Shape;216;p20"/>
          <p:cNvGrpSpPr/>
          <p:nvPr/>
        </p:nvGrpSpPr>
        <p:grpSpPr>
          <a:xfrm>
            <a:off x="-529352" y="9659182"/>
            <a:ext cx="19346704" cy="966578"/>
            <a:chOff x="0" y="-38100"/>
            <a:chExt cx="5095428" cy="254572"/>
          </a:xfrm>
        </p:grpSpPr>
        <p:sp>
          <p:nvSpPr>
            <p:cNvPr id="217" name="Google Shape;217;p20"/>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0"/>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19" name="Google Shape;219;p20"/>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220" name="Google Shape;220;p20"/>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221" name="Google Shape;221;p20"/>
          <p:cNvGrpSpPr/>
          <p:nvPr/>
        </p:nvGrpSpPr>
        <p:grpSpPr>
          <a:xfrm>
            <a:off x="488343" y="-1134331"/>
            <a:ext cx="1080715" cy="3101345"/>
            <a:chOff x="0" y="-38100"/>
            <a:chExt cx="284633" cy="816815"/>
          </a:xfrm>
        </p:grpSpPr>
        <p:sp>
          <p:nvSpPr>
            <p:cNvPr id="222" name="Google Shape;222;p20"/>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20"/>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24" name="Google Shape;224;p20"/>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08</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21"/>
          <p:cNvSpPr txBox="1"/>
          <p:nvPr/>
        </p:nvSpPr>
        <p:spPr>
          <a:xfrm>
            <a:off x="3222234" y="1690069"/>
            <a:ext cx="11843532" cy="1395104"/>
          </a:xfrm>
          <a:prstGeom prst="rect">
            <a:avLst/>
          </a:prstGeom>
          <a:noFill/>
          <a:ln>
            <a:noFill/>
          </a:ln>
        </p:spPr>
        <p:txBody>
          <a:bodyPr anchorCtr="0" anchor="t" bIns="0" lIns="0" spcFirstLastPara="1" rIns="0" wrap="square" tIns="0">
            <a:spAutoFit/>
          </a:bodyPr>
          <a:lstStyle/>
          <a:p>
            <a:pPr indent="0" lvl="0" marL="0" marR="0" rtl="0" algn="ctr">
              <a:lnSpc>
                <a:spcPct val="140002"/>
              </a:lnSpc>
              <a:spcBef>
                <a:spcPts val="0"/>
              </a:spcBef>
              <a:spcAft>
                <a:spcPts val="0"/>
              </a:spcAft>
              <a:buNone/>
            </a:pPr>
            <a:r>
              <a:rPr b="1" i="0" lang="en-US" sz="8192" u="none" cap="none" strike="noStrike">
                <a:solidFill>
                  <a:srgbClr val="000000"/>
                </a:solidFill>
                <a:latin typeface="Century Gothic"/>
                <a:ea typeface="Century Gothic"/>
                <a:cs typeface="Century Gothic"/>
                <a:sym typeface="Century Gothic"/>
              </a:rPr>
              <a:t>FUTURE IMPROVEMENTS</a:t>
            </a:r>
            <a:endParaRPr/>
          </a:p>
        </p:txBody>
      </p:sp>
      <p:sp>
        <p:nvSpPr>
          <p:cNvPr id="230" name="Google Shape;230;p21"/>
          <p:cNvSpPr txBox="1"/>
          <p:nvPr/>
        </p:nvSpPr>
        <p:spPr>
          <a:xfrm>
            <a:off x="3585531" y="3859839"/>
            <a:ext cx="11116937" cy="3165198"/>
          </a:xfrm>
          <a:prstGeom prst="rect">
            <a:avLst/>
          </a:prstGeom>
          <a:noFill/>
          <a:ln>
            <a:noFill/>
          </a:ln>
        </p:spPr>
        <p:txBody>
          <a:bodyPr anchorCtr="0" anchor="t" bIns="0" lIns="0" spcFirstLastPara="1" rIns="0" wrap="square" tIns="0">
            <a:spAutoFit/>
          </a:bodyPr>
          <a:lstStyle/>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Add admin dashboard for post moderation.</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Enable image uploads and categories.</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Email/password recovery.</a:t>
            </a:r>
            <a:endParaRPr/>
          </a:p>
          <a:p>
            <a:pPr indent="-392966" lvl="1" marL="785932" marR="0" rtl="0" algn="l">
              <a:lnSpc>
                <a:spcPct val="140000"/>
              </a:lnSpc>
              <a:spcBef>
                <a:spcPts val="0"/>
              </a:spcBef>
              <a:spcAft>
                <a:spcPts val="0"/>
              </a:spcAft>
              <a:buClr>
                <a:srgbClr val="000000"/>
              </a:buClr>
              <a:buSzPts val="3640"/>
              <a:buFont typeface="Arial"/>
              <a:buChar char="•"/>
            </a:pPr>
            <a:r>
              <a:rPr b="0" i="0" lang="en-US" sz="3640" u="none" cap="none" strike="noStrike">
                <a:solidFill>
                  <a:srgbClr val="000000"/>
                </a:solidFill>
                <a:latin typeface="Century Gothic"/>
                <a:ea typeface="Century Gothic"/>
                <a:cs typeface="Century Gothic"/>
                <a:sym typeface="Century Gothic"/>
              </a:rPr>
              <a:t>Real-time notifications for updates.</a:t>
            </a:r>
            <a:endParaRPr/>
          </a:p>
          <a:p>
            <a:pPr indent="0" lvl="0" marL="0" marR="0" rtl="0" algn="l">
              <a:lnSpc>
                <a:spcPct val="140000"/>
              </a:lnSpc>
              <a:spcBef>
                <a:spcPts val="0"/>
              </a:spcBef>
              <a:spcAft>
                <a:spcPts val="0"/>
              </a:spcAft>
              <a:buNone/>
            </a:pPr>
            <a:r>
              <a:t/>
            </a:r>
            <a:endParaRPr b="0" i="0" sz="3640" u="none" cap="none" strike="noStrike">
              <a:solidFill>
                <a:srgbClr val="000000"/>
              </a:solidFill>
              <a:latin typeface="Century Gothic"/>
              <a:ea typeface="Century Gothic"/>
              <a:cs typeface="Century Gothic"/>
              <a:sym typeface="Century Gothic"/>
            </a:endParaRPr>
          </a:p>
        </p:txBody>
      </p:sp>
      <p:grpSp>
        <p:nvGrpSpPr>
          <p:cNvPr id="231" name="Google Shape;231;p21"/>
          <p:cNvGrpSpPr/>
          <p:nvPr/>
        </p:nvGrpSpPr>
        <p:grpSpPr>
          <a:xfrm>
            <a:off x="16718943" y="-1134331"/>
            <a:ext cx="1080715" cy="3101345"/>
            <a:chOff x="0" y="-38100"/>
            <a:chExt cx="284633" cy="816815"/>
          </a:xfrm>
        </p:grpSpPr>
        <p:sp>
          <p:nvSpPr>
            <p:cNvPr id="232" name="Google Shape;232;p21"/>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21"/>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grpSp>
        <p:nvGrpSpPr>
          <p:cNvPr id="234" name="Google Shape;234;p21"/>
          <p:cNvGrpSpPr/>
          <p:nvPr/>
        </p:nvGrpSpPr>
        <p:grpSpPr>
          <a:xfrm>
            <a:off x="-529352" y="9659182"/>
            <a:ext cx="19346704" cy="966578"/>
            <a:chOff x="0" y="-38100"/>
            <a:chExt cx="5095428" cy="254572"/>
          </a:xfrm>
        </p:grpSpPr>
        <p:sp>
          <p:nvSpPr>
            <p:cNvPr id="235" name="Google Shape;235;p21"/>
            <p:cNvSpPr/>
            <p:nvPr/>
          </p:nvSpPr>
          <p:spPr>
            <a:xfrm>
              <a:off x="0" y="0"/>
              <a:ext cx="5095428" cy="216472"/>
            </a:xfrm>
            <a:custGeom>
              <a:rect b="b" l="l" r="r" t="t"/>
              <a:pathLst>
                <a:path extrusionOk="0"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cap="rnd" cmpd="sng" w="857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21"/>
            <p:cNvSpPr txBox="1"/>
            <p:nvPr/>
          </p:nvSpPr>
          <p:spPr>
            <a:xfrm>
              <a:off x="0" y="-38100"/>
              <a:ext cx="5095428" cy="25457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37" name="Google Shape;237;p21"/>
          <p:cNvSpPr/>
          <p:nvPr/>
        </p:nvSpPr>
        <p:spPr>
          <a:xfrm flipH="1">
            <a:off x="17259300" y="3085173"/>
            <a:ext cx="4518707" cy="3939865"/>
          </a:xfrm>
          <a:custGeom>
            <a:rect b="b" l="l" r="r" t="t"/>
            <a:pathLst>
              <a:path extrusionOk="0" h="3939865" w="4518707">
                <a:moveTo>
                  <a:pt x="4518707" y="0"/>
                </a:moveTo>
                <a:lnTo>
                  <a:pt x="0" y="0"/>
                </a:lnTo>
                <a:lnTo>
                  <a:pt x="0" y="3939864"/>
                </a:lnTo>
                <a:lnTo>
                  <a:pt x="4518707" y="3939864"/>
                </a:lnTo>
                <a:lnTo>
                  <a:pt x="4518707" y="0"/>
                </a:lnTo>
                <a:close/>
              </a:path>
            </a:pathLst>
          </a:custGeom>
          <a:blipFill rotWithShape="1">
            <a:blip r:embed="rId3">
              <a:alphaModFix/>
            </a:blip>
            <a:stretch>
              <a:fillRect b="0" l="0" r="0" t="0"/>
            </a:stretch>
          </a:blipFill>
          <a:ln>
            <a:noFill/>
          </a:ln>
        </p:spPr>
      </p:sp>
      <p:sp>
        <p:nvSpPr>
          <p:cNvPr id="238" name="Google Shape;238;p21"/>
          <p:cNvSpPr/>
          <p:nvPr/>
        </p:nvSpPr>
        <p:spPr>
          <a:xfrm>
            <a:off x="-3486583" y="3085173"/>
            <a:ext cx="4518707" cy="3939865"/>
          </a:xfrm>
          <a:custGeom>
            <a:rect b="b" l="l" r="r" t="t"/>
            <a:pathLst>
              <a:path extrusionOk="0" h="3939865" w="4518707">
                <a:moveTo>
                  <a:pt x="0" y="0"/>
                </a:moveTo>
                <a:lnTo>
                  <a:pt x="4518707" y="0"/>
                </a:lnTo>
                <a:lnTo>
                  <a:pt x="4518707" y="3939864"/>
                </a:lnTo>
                <a:lnTo>
                  <a:pt x="0" y="3939864"/>
                </a:lnTo>
                <a:lnTo>
                  <a:pt x="0" y="0"/>
                </a:lnTo>
                <a:close/>
              </a:path>
            </a:pathLst>
          </a:custGeom>
          <a:blipFill rotWithShape="1">
            <a:blip r:embed="rId3">
              <a:alphaModFix/>
            </a:blip>
            <a:stretch>
              <a:fillRect b="0" l="0" r="0" t="0"/>
            </a:stretch>
          </a:blipFill>
          <a:ln>
            <a:noFill/>
          </a:ln>
        </p:spPr>
      </p:sp>
      <p:grpSp>
        <p:nvGrpSpPr>
          <p:cNvPr id="239" name="Google Shape;239;p21"/>
          <p:cNvGrpSpPr/>
          <p:nvPr/>
        </p:nvGrpSpPr>
        <p:grpSpPr>
          <a:xfrm>
            <a:off x="488343" y="-1134331"/>
            <a:ext cx="1080715" cy="3101345"/>
            <a:chOff x="0" y="-38100"/>
            <a:chExt cx="284633" cy="816815"/>
          </a:xfrm>
        </p:grpSpPr>
        <p:sp>
          <p:nvSpPr>
            <p:cNvPr id="240" name="Google Shape;240;p21"/>
            <p:cNvSpPr/>
            <p:nvPr/>
          </p:nvSpPr>
          <p:spPr>
            <a:xfrm>
              <a:off x="0" y="0"/>
              <a:ext cx="284633" cy="778715"/>
            </a:xfrm>
            <a:custGeom>
              <a:rect b="b" l="l" r="r" t="t"/>
              <a:pathLst>
                <a:path extrusionOk="0"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1"/>
            <p:cNvSpPr txBox="1"/>
            <p:nvPr/>
          </p:nvSpPr>
          <p:spPr>
            <a:xfrm>
              <a:off x="0" y="-38100"/>
              <a:ext cx="284633" cy="816815"/>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grpSp>
      <p:sp>
        <p:nvSpPr>
          <p:cNvPr id="242" name="Google Shape;242;p21"/>
          <p:cNvSpPr txBox="1"/>
          <p:nvPr/>
        </p:nvSpPr>
        <p:spPr>
          <a:xfrm>
            <a:off x="16894525" y="388675"/>
            <a:ext cx="1010700" cy="806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3200">
                <a:solidFill>
                  <a:schemeClr val="dk1"/>
                </a:solidFill>
                <a:latin typeface="Calibri"/>
                <a:ea typeface="Calibri"/>
                <a:cs typeface="Calibri"/>
                <a:sym typeface="Calibri"/>
              </a:rPr>
              <a:t>09</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