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5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EACBBD-3069-41E7-8ED0-0F6981131444}"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ACBBD-3069-41E7-8ED0-0F6981131444}"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ACBBD-3069-41E7-8ED0-0F6981131444}"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EACBBD-3069-41E7-8ED0-0F6981131444}"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EACBBD-3069-41E7-8ED0-0F6981131444}"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EACBBD-3069-41E7-8ED0-0F6981131444}"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EACBBD-3069-41E7-8ED0-0F6981131444}" type="datetimeFigureOut">
              <a:rPr lang="en-US" smtClean="0"/>
              <a:pPr/>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EACBBD-3069-41E7-8ED0-0F6981131444}"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EACBBD-3069-41E7-8ED0-0F6981131444}" type="datetimeFigureOut">
              <a:rPr lang="en-US" smtClean="0"/>
              <a:pPr/>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ACBBD-3069-41E7-8ED0-0F6981131444}"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EACBBD-3069-41E7-8ED0-0F6981131444}"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C46A4-6391-4FCD-9892-5E9EFA2DBD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ACBBD-3069-41E7-8ED0-0F6981131444}" type="datetimeFigureOut">
              <a:rPr lang="en-US" smtClean="0"/>
              <a:pPr/>
              <a:t>7/6/2023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1C46A4-6391-4FCD-9892-5E9EFA2DBD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70C0"/>
                </a:solidFill>
              </a:rPr>
              <a:t>TOP TEN INTERNET SERVICE PROVIDER IN THE WORLD</a:t>
            </a:r>
            <a:endParaRPr lang="en-US" dirty="0">
              <a:solidFill>
                <a:srgbClr val="0070C0"/>
              </a:solidFill>
            </a:endParaRPr>
          </a:p>
        </p:txBody>
      </p:sp>
      <p:sp>
        <p:nvSpPr>
          <p:cNvPr id="3" name="Subtitle 2"/>
          <p:cNvSpPr>
            <a:spLocks noGrp="1"/>
          </p:cNvSpPr>
          <p:nvPr>
            <p:ph type="subTitle" idx="1"/>
          </p:nvPr>
        </p:nvSpPr>
        <p:spPr>
          <a:xfrm>
            <a:off x="3352800" y="4648200"/>
            <a:ext cx="5410200" cy="914400"/>
          </a:xfrm>
        </p:spPr>
        <p:txBody>
          <a:bodyPr>
            <a:normAutofit fontScale="92500" lnSpcReduction="20000"/>
          </a:bodyPr>
          <a:lstStyle/>
          <a:p>
            <a:pPr algn="l"/>
            <a:r>
              <a:rPr lang="en-US" dirty="0" smtClean="0"/>
              <a:t>PRESENTATION BY</a:t>
            </a:r>
          </a:p>
          <a:p>
            <a:pPr algn="l"/>
            <a:r>
              <a:rPr lang="en-US" dirty="0" smtClean="0"/>
              <a:t> </a:t>
            </a:r>
            <a:r>
              <a:rPr lang="en-US" dirty="0" smtClean="0">
                <a:solidFill>
                  <a:srgbClr val="00B050"/>
                </a:solidFill>
              </a:rPr>
              <a:t>IRFAN </a:t>
            </a:r>
            <a:r>
              <a:rPr lang="en-US" dirty="0" smtClean="0">
                <a:solidFill>
                  <a:srgbClr val="00B050"/>
                </a:solidFill>
              </a:rPr>
              <a:t>ALI QURESHI</a:t>
            </a:r>
            <a:endParaRPr lang="en-US"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pPr algn="l"/>
            <a:r>
              <a:rPr lang="en-US" b="1" dirty="0" smtClean="0">
                <a:solidFill>
                  <a:srgbClr val="002060"/>
                </a:solidFill>
              </a:rPr>
              <a:t>WHAT IS ISP ?</a:t>
            </a:r>
            <a:endParaRPr lang="en-US" b="1" dirty="0">
              <a:solidFill>
                <a:srgbClr val="002060"/>
              </a:solidFill>
            </a:endParaRPr>
          </a:p>
        </p:txBody>
      </p:sp>
      <p:pic>
        <p:nvPicPr>
          <p:cNvPr id="1026" name="Picture 2"/>
          <p:cNvPicPr>
            <a:picLocks noGrp="1" noChangeAspect="1" noChangeArrowheads="1"/>
          </p:cNvPicPr>
          <p:nvPr>
            <p:ph idx="1"/>
          </p:nvPr>
        </p:nvPicPr>
        <p:blipFill>
          <a:blip r:embed="rId2"/>
          <a:stretch>
            <a:fillRect/>
          </a:stretch>
        </p:blipFill>
        <p:spPr bwMode="auto">
          <a:xfrm>
            <a:off x="457200" y="1143000"/>
            <a:ext cx="8229600" cy="556259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381000" y="304800"/>
            <a:ext cx="8458200" cy="6248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C00000"/>
                </a:solidFill>
              </a:rPr>
              <a:t>TOP 10 INTERNET SERVICE PROVIDER COMPANIES IN THE WORLD.</a:t>
            </a:r>
            <a:endParaRPr lang="en-US" dirty="0">
              <a:solidFill>
                <a:srgbClr val="C00000"/>
              </a:solidFill>
            </a:endParaRPr>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dirty="0"/>
              <a:t>AT&amp;T Internet</a:t>
            </a:r>
          </a:p>
          <a:p>
            <a:pPr marL="514350" indent="-514350">
              <a:buFont typeface="+mj-lt"/>
              <a:buAutoNum type="arabicPeriod"/>
            </a:pPr>
            <a:r>
              <a:rPr lang="en-US" dirty="0"/>
              <a:t>Verizon</a:t>
            </a:r>
          </a:p>
          <a:p>
            <a:pPr marL="514350" indent="-514350">
              <a:buFont typeface="+mj-lt"/>
              <a:buAutoNum type="arabicPeriod"/>
            </a:pPr>
            <a:r>
              <a:rPr lang="en-US" dirty="0" err="1" smtClean="0"/>
              <a:t>Xfinity</a:t>
            </a:r>
            <a:endParaRPr lang="en-US" dirty="0"/>
          </a:p>
          <a:p>
            <a:pPr marL="514350" indent="-514350">
              <a:buFont typeface="+mj-lt"/>
              <a:buAutoNum type="arabicPeriod"/>
            </a:pPr>
            <a:r>
              <a:rPr lang="en-US" dirty="0"/>
              <a:t>Cox</a:t>
            </a:r>
          </a:p>
          <a:p>
            <a:pPr marL="514350" indent="-514350">
              <a:buFont typeface="+mj-lt"/>
              <a:buAutoNum type="arabicPeriod"/>
            </a:pPr>
            <a:r>
              <a:rPr lang="en-US" dirty="0"/>
              <a:t>Spectrum</a:t>
            </a:r>
          </a:p>
          <a:p>
            <a:pPr marL="514350" indent="-514350">
              <a:buFont typeface="+mj-lt"/>
              <a:buAutoNum type="arabicPeriod"/>
            </a:pPr>
            <a:r>
              <a:rPr lang="en-US" dirty="0"/>
              <a:t>Mediacom</a:t>
            </a:r>
          </a:p>
          <a:p>
            <a:pPr marL="514350" indent="-514350">
              <a:buFont typeface="+mj-lt"/>
              <a:buAutoNum type="arabicPeriod"/>
            </a:pPr>
            <a:r>
              <a:rPr lang="en-US" dirty="0"/>
              <a:t>Astound Broadband</a:t>
            </a:r>
          </a:p>
          <a:p>
            <a:pPr marL="514350" indent="-514350">
              <a:buFont typeface="+mj-lt"/>
              <a:buAutoNum type="arabicPeriod"/>
            </a:pPr>
            <a:r>
              <a:rPr lang="en-US" dirty="0" err="1"/>
              <a:t>CenturyLink</a:t>
            </a:r>
            <a:r>
              <a:rPr lang="en-US" dirty="0"/>
              <a:t>, Frontier, and </a:t>
            </a:r>
            <a:r>
              <a:rPr lang="en-US" dirty="0" err="1"/>
              <a:t>HughesNet</a:t>
            </a:r>
            <a:r>
              <a:rPr lang="en-US" dirty="0"/>
              <a:t> (three-way tie)</a:t>
            </a:r>
          </a:p>
          <a:p>
            <a:pPr marL="514350" indent="-514350">
              <a:buFont typeface="+mj-lt"/>
              <a:buAutoNum type="arabicPeriod"/>
            </a:pPr>
            <a:r>
              <a:rPr lang="en-US" dirty="0"/>
              <a:t>Optimum</a:t>
            </a:r>
          </a:p>
          <a:p>
            <a:pPr marL="514350" indent="-514350">
              <a:buFont typeface="+mj-lt"/>
              <a:buAutoNum type="arabicPeriod"/>
            </a:pPr>
            <a:r>
              <a:rPr lang="en-US" dirty="0"/>
              <a:t>Viasat and </a:t>
            </a:r>
            <a:r>
              <a:rPr lang="en-US" dirty="0" err="1"/>
              <a:t>Suddenlink</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1" y="519113"/>
            <a:ext cx="2743200" cy="6110287"/>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3048001" y="609600"/>
            <a:ext cx="2743200" cy="60960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6096000" y="457200"/>
            <a:ext cx="2895600" cy="6172199"/>
          </a:xfrm>
          <a:prstGeom prst="rect">
            <a:avLst/>
          </a:prstGeom>
          <a:noFill/>
          <a:ln w="9525">
            <a:noFill/>
            <a:miter lim="800000"/>
            <a:headEnd/>
            <a:tailEnd/>
          </a:ln>
          <a:effectLst/>
        </p:spPr>
      </p:pic>
      <p:sp>
        <p:nvSpPr>
          <p:cNvPr id="7" name="TextBox 6"/>
          <p:cNvSpPr txBox="1"/>
          <p:nvPr/>
        </p:nvSpPr>
        <p:spPr>
          <a:xfrm>
            <a:off x="1143000" y="76200"/>
            <a:ext cx="838200" cy="461665"/>
          </a:xfrm>
          <a:prstGeom prst="rect">
            <a:avLst/>
          </a:prstGeom>
          <a:noFill/>
        </p:spPr>
        <p:txBody>
          <a:bodyPr wrap="square" rtlCol="0">
            <a:spAutoFit/>
          </a:bodyPr>
          <a:lstStyle/>
          <a:p>
            <a:pPr algn="ctr"/>
            <a:r>
              <a:rPr lang="en-US" sz="2400" b="1" dirty="0" smtClean="0">
                <a:solidFill>
                  <a:srgbClr val="FF0000"/>
                </a:solidFill>
              </a:rPr>
              <a:t>01</a:t>
            </a:r>
            <a:endParaRPr lang="en-US" sz="2400" b="1" dirty="0">
              <a:solidFill>
                <a:srgbClr val="FF0000"/>
              </a:solidFill>
            </a:endParaRPr>
          </a:p>
        </p:txBody>
      </p:sp>
      <p:sp>
        <p:nvSpPr>
          <p:cNvPr id="8" name="TextBox 7"/>
          <p:cNvSpPr txBox="1"/>
          <p:nvPr/>
        </p:nvSpPr>
        <p:spPr>
          <a:xfrm>
            <a:off x="4114800" y="152401"/>
            <a:ext cx="685800" cy="461665"/>
          </a:xfrm>
          <a:prstGeom prst="rect">
            <a:avLst/>
          </a:prstGeom>
          <a:noFill/>
        </p:spPr>
        <p:txBody>
          <a:bodyPr wrap="square" rtlCol="0">
            <a:spAutoFit/>
          </a:bodyPr>
          <a:lstStyle/>
          <a:p>
            <a:r>
              <a:rPr lang="en-US" sz="2400" b="1" dirty="0" smtClean="0">
                <a:solidFill>
                  <a:srgbClr val="FF0000"/>
                </a:solidFill>
              </a:rPr>
              <a:t>02</a:t>
            </a:r>
            <a:endParaRPr lang="en-US" sz="2400" b="1" dirty="0">
              <a:solidFill>
                <a:srgbClr val="FF0000"/>
              </a:solidFill>
            </a:endParaRPr>
          </a:p>
        </p:txBody>
      </p:sp>
      <p:sp>
        <p:nvSpPr>
          <p:cNvPr id="9" name="TextBox 8"/>
          <p:cNvSpPr txBox="1"/>
          <p:nvPr/>
        </p:nvSpPr>
        <p:spPr>
          <a:xfrm>
            <a:off x="7162800" y="152401"/>
            <a:ext cx="914400" cy="461665"/>
          </a:xfrm>
          <a:prstGeom prst="rect">
            <a:avLst/>
          </a:prstGeom>
          <a:noFill/>
        </p:spPr>
        <p:txBody>
          <a:bodyPr wrap="square" rtlCol="0">
            <a:spAutoFit/>
          </a:bodyPr>
          <a:lstStyle/>
          <a:p>
            <a:pPr algn="ctr"/>
            <a:r>
              <a:rPr lang="en-US" sz="2400" b="1" dirty="0" smtClean="0">
                <a:solidFill>
                  <a:srgbClr val="FF0000"/>
                </a:solidFill>
              </a:rPr>
              <a:t>03</a:t>
            </a:r>
            <a:endParaRPr lang="en-US" sz="2400"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152400" y="457200"/>
            <a:ext cx="2676525" cy="60960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971800" y="457200"/>
            <a:ext cx="2971800" cy="6095999"/>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5943600" y="381000"/>
            <a:ext cx="2895600" cy="6019799"/>
          </a:xfrm>
          <a:prstGeom prst="rect">
            <a:avLst/>
          </a:prstGeom>
          <a:noFill/>
          <a:ln w="9525">
            <a:noFill/>
            <a:miter lim="800000"/>
            <a:headEnd/>
            <a:tailEnd/>
          </a:ln>
          <a:effectLst/>
        </p:spPr>
      </p:pic>
      <p:sp>
        <p:nvSpPr>
          <p:cNvPr id="6" name="TextBox 5"/>
          <p:cNvSpPr txBox="1"/>
          <p:nvPr/>
        </p:nvSpPr>
        <p:spPr>
          <a:xfrm>
            <a:off x="1066800" y="0"/>
            <a:ext cx="533400" cy="461665"/>
          </a:xfrm>
          <a:prstGeom prst="rect">
            <a:avLst/>
          </a:prstGeom>
          <a:noFill/>
        </p:spPr>
        <p:txBody>
          <a:bodyPr wrap="square" rtlCol="0">
            <a:spAutoFit/>
          </a:bodyPr>
          <a:lstStyle/>
          <a:p>
            <a:r>
              <a:rPr lang="en-US" sz="2400" b="1" dirty="0" smtClean="0">
                <a:solidFill>
                  <a:srgbClr val="FF0000"/>
                </a:solidFill>
              </a:rPr>
              <a:t>04</a:t>
            </a:r>
            <a:endParaRPr lang="en-US" sz="2400" b="1" dirty="0">
              <a:solidFill>
                <a:srgbClr val="FF0000"/>
              </a:solidFill>
            </a:endParaRPr>
          </a:p>
        </p:txBody>
      </p:sp>
      <p:sp>
        <p:nvSpPr>
          <p:cNvPr id="7" name="TextBox 6"/>
          <p:cNvSpPr txBox="1"/>
          <p:nvPr/>
        </p:nvSpPr>
        <p:spPr>
          <a:xfrm>
            <a:off x="4191000" y="76200"/>
            <a:ext cx="609600" cy="400110"/>
          </a:xfrm>
          <a:prstGeom prst="rect">
            <a:avLst/>
          </a:prstGeom>
          <a:noFill/>
        </p:spPr>
        <p:txBody>
          <a:bodyPr wrap="square" rtlCol="0">
            <a:spAutoFit/>
          </a:bodyPr>
          <a:lstStyle/>
          <a:p>
            <a:r>
              <a:rPr lang="en-US" sz="2000" dirty="0" smtClean="0">
                <a:solidFill>
                  <a:srgbClr val="FF0000"/>
                </a:solidFill>
              </a:rPr>
              <a:t>05</a:t>
            </a:r>
            <a:endParaRPr lang="en-US" sz="2000" dirty="0">
              <a:solidFill>
                <a:srgbClr val="FF0000"/>
              </a:solidFill>
            </a:endParaRPr>
          </a:p>
        </p:txBody>
      </p:sp>
      <p:sp>
        <p:nvSpPr>
          <p:cNvPr id="8" name="TextBox 7"/>
          <p:cNvSpPr txBox="1"/>
          <p:nvPr/>
        </p:nvSpPr>
        <p:spPr>
          <a:xfrm>
            <a:off x="7239000" y="76200"/>
            <a:ext cx="685800" cy="400110"/>
          </a:xfrm>
          <a:prstGeom prst="rect">
            <a:avLst/>
          </a:prstGeom>
          <a:noFill/>
        </p:spPr>
        <p:txBody>
          <a:bodyPr wrap="square" rtlCol="0">
            <a:spAutoFit/>
          </a:bodyPr>
          <a:lstStyle/>
          <a:p>
            <a:r>
              <a:rPr lang="en-US" sz="2000" b="1" dirty="0" smtClean="0">
                <a:solidFill>
                  <a:srgbClr val="FF0000"/>
                </a:solidFill>
              </a:rPr>
              <a:t>06</a:t>
            </a:r>
            <a:endParaRPr lang="en-US" sz="20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8600" y="609600"/>
            <a:ext cx="2438400" cy="609599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971800" y="457200"/>
            <a:ext cx="3028950" cy="60960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6019800" y="457200"/>
            <a:ext cx="2667000" cy="6096000"/>
          </a:xfrm>
          <a:prstGeom prst="rect">
            <a:avLst/>
          </a:prstGeom>
          <a:noFill/>
          <a:ln w="9525">
            <a:noFill/>
            <a:miter lim="800000"/>
            <a:headEnd/>
            <a:tailEnd/>
          </a:ln>
          <a:effectLst/>
        </p:spPr>
      </p:pic>
      <p:sp>
        <p:nvSpPr>
          <p:cNvPr id="5" name="TextBox 4"/>
          <p:cNvSpPr txBox="1"/>
          <p:nvPr/>
        </p:nvSpPr>
        <p:spPr>
          <a:xfrm>
            <a:off x="914400" y="152400"/>
            <a:ext cx="1295400" cy="461665"/>
          </a:xfrm>
          <a:prstGeom prst="rect">
            <a:avLst/>
          </a:prstGeom>
          <a:noFill/>
        </p:spPr>
        <p:txBody>
          <a:bodyPr wrap="square" rtlCol="0">
            <a:spAutoFit/>
          </a:bodyPr>
          <a:lstStyle/>
          <a:p>
            <a:pPr algn="ctr"/>
            <a:r>
              <a:rPr lang="en-US" sz="2400" b="1" dirty="0" smtClean="0">
                <a:solidFill>
                  <a:srgbClr val="FF0000"/>
                </a:solidFill>
              </a:rPr>
              <a:t>07</a:t>
            </a:r>
            <a:endParaRPr lang="en-US" sz="2400" b="1" dirty="0">
              <a:solidFill>
                <a:srgbClr val="FF0000"/>
              </a:solidFill>
            </a:endParaRPr>
          </a:p>
        </p:txBody>
      </p:sp>
      <p:sp>
        <p:nvSpPr>
          <p:cNvPr id="6" name="TextBox 5"/>
          <p:cNvSpPr txBox="1"/>
          <p:nvPr/>
        </p:nvSpPr>
        <p:spPr>
          <a:xfrm>
            <a:off x="3962400" y="152401"/>
            <a:ext cx="1143000" cy="461665"/>
          </a:xfrm>
          <a:prstGeom prst="rect">
            <a:avLst/>
          </a:prstGeom>
          <a:noFill/>
        </p:spPr>
        <p:txBody>
          <a:bodyPr wrap="square" rtlCol="0">
            <a:spAutoFit/>
          </a:bodyPr>
          <a:lstStyle/>
          <a:p>
            <a:pPr algn="ctr"/>
            <a:r>
              <a:rPr lang="en-US" sz="2400" b="1" dirty="0" smtClean="0">
                <a:solidFill>
                  <a:srgbClr val="FF0000"/>
                </a:solidFill>
              </a:rPr>
              <a:t>08</a:t>
            </a:r>
            <a:endParaRPr lang="en-US" sz="2400" b="1" dirty="0">
              <a:solidFill>
                <a:srgbClr val="FF0000"/>
              </a:solidFill>
            </a:endParaRPr>
          </a:p>
        </p:txBody>
      </p:sp>
      <p:sp>
        <p:nvSpPr>
          <p:cNvPr id="7" name="TextBox 6"/>
          <p:cNvSpPr txBox="1"/>
          <p:nvPr/>
        </p:nvSpPr>
        <p:spPr>
          <a:xfrm>
            <a:off x="6705600" y="152400"/>
            <a:ext cx="1524000" cy="400110"/>
          </a:xfrm>
          <a:prstGeom prst="rect">
            <a:avLst/>
          </a:prstGeom>
          <a:noFill/>
        </p:spPr>
        <p:txBody>
          <a:bodyPr wrap="square" rtlCol="0">
            <a:spAutoFit/>
          </a:bodyPr>
          <a:lstStyle/>
          <a:p>
            <a:pPr algn="ctr"/>
            <a:r>
              <a:rPr lang="en-US" sz="2000" b="1" dirty="0" smtClean="0">
                <a:solidFill>
                  <a:srgbClr val="FF0000"/>
                </a:solidFill>
              </a:rPr>
              <a:t>09</a:t>
            </a:r>
            <a:endParaRPr lang="en-US" sz="2000"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533401" y="381000"/>
            <a:ext cx="2819399" cy="5981700"/>
          </a:xfrm>
          <a:prstGeom prst="rect">
            <a:avLst/>
          </a:prstGeom>
          <a:noFill/>
          <a:ln w="9525">
            <a:noFill/>
            <a:miter lim="800000"/>
            <a:headEnd/>
            <a:tailEnd/>
          </a:ln>
          <a:effectLst/>
        </p:spPr>
      </p:pic>
      <p:sp>
        <p:nvSpPr>
          <p:cNvPr id="3" name="TextBox 2"/>
          <p:cNvSpPr txBox="1"/>
          <p:nvPr/>
        </p:nvSpPr>
        <p:spPr>
          <a:xfrm>
            <a:off x="4191000" y="609600"/>
            <a:ext cx="4114800" cy="5816977"/>
          </a:xfrm>
          <a:prstGeom prst="rect">
            <a:avLst/>
          </a:prstGeom>
          <a:noFill/>
        </p:spPr>
        <p:txBody>
          <a:bodyPr wrap="square" rtlCol="0">
            <a:spAutoFit/>
          </a:bodyPr>
          <a:lstStyle/>
          <a:p>
            <a:r>
              <a:rPr lang="en-US" sz="3600" b="1" dirty="0"/>
              <a:t>Viasat</a:t>
            </a:r>
            <a:r>
              <a:rPr lang="en-US" sz="2800" dirty="0"/>
              <a:t> is an American communications company based in Carlsbad, </a:t>
            </a:r>
            <a:r>
              <a:rPr lang="en-US" sz="2800" dirty="0" smtClean="0">
                <a:solidFill>
                  <a:srgbClr val="0070C0"/>
                </a:solidFill>
              </a:rPr>
              <a:t>California </a:t>
            </a:r>
            <a:r>
              <a:rPr lang="en-US" sz="2800" dirty="0"/>
              <a:t>with additional operations across the United States and worldwide. Viasat is a provider of high-speed </a:t>
            </a:r>
            <a:r>
              <a:rPr lang="en-US" sz="2800" dirty="0" smtClean="0">
                <a:solidFill>
                  <a:srgbClr val="0070C0"/>
                </a:solidFill>
              </a:rPr>
              <a:t>satellite broadband services </a:t>
            </a:r>
            <a:r>
              <a:rPr lang="en-US" sz="2800" dirty="0"/>
              <a:t>and secure </a:t>
            </a:r>
            <a:r>
              <a:rPr lang="en-US" sz="2800" dirty="0" smtClean="0"/>
              <a:t>networking</a:t>
            </a:r>
            <a:r>
              <a:rPr lang="en-US" sz="2800" dirty="0"/>
              <a:t>  </a:t>
            </a:r>
            <a:r>
              <a:rPr lang="en-US" sz="2800" dirty="0" smtClean="0"/>
              <a:t>system covering </a:t>
            </a:r>
            <a:r>
              <a:rPr lang="en-US" sz="2800" dirty="0"/>
              <a:t>military and commercial markets</a:t>
            </a:r>
          </a:p>
        </p:txBody>
      </p:sp>
      <p:sp>
        <p:nvSpPr>
          <p:cNvPr id="4" name="TextBox 3"/>
          <p:cNvSpPr txBox="1"/>
          <p:nvPr/>
        </p:nvSpPr>
        <p:spPr>
          <a:xfrm>
            <a:off x="1371600" y="152400"/>
            <a:ext cx="1066800" cy="369332"/>
          </a:xfrm>
          <a:prstGeom prst="rect">
            <a:avLst/>
          </a:prstGeom>
          <a:noFill/>
        </p:spPr>
        <p:txBody>
          <a:bodyPr wrap="square" rtlCol="0">
            <a:spAutoFit/>
          </a:bodyPr>
          <a:lstStyle/>
          <a:p>
            <a:pPr algn="ctr"/>
            <a:r>
              <a:rPr lang="en-US" b="1" dirty="0" smtClean="0">
                <a:solidFill>
                  <a:srgbClr val="FF0000"/>
                </a:solidFill>
              </a:rPr>
              <a:t>10</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04801" y="152399"/>
            <a:ext cx="2895599" cy="6400801"/>
          </a:xfrm>
          <a:prstGeom prst="rect">
            <a:avLst/>
          </a:prstGeom>
          <a:noFill/>
          <a:ln w="9525">
            <a:noFill/>
            <a:miter lim="800000"/>
            <a:headEnd/>
            <a:tailEnd/>
          </a:ln>
          <a:effectLst/>
        </p:spPr>
      </p:pic>
      <p:sp>
        <p:nvSpPr>
          <p:cNvPr id="3" name="TextBox 2"/>
          <p:cNvSpPr txBox="1"/>
          <p:nvPr/>
        </p:nvSpPr>
        <p:spPr>
          <a:xfrm>
            <a:off x="3733800" y="533400"/>
            <a:ext cx="4572000" cy="4154984"/>
          </a:xfrm>
          <a:prstGeom prst="rect">
            <a:avLst/>
          </a:prstGeom>
          <a:noFill/>
        </p:spPr>
        <p:txBody>
          <a:bodyPr wrap="square" rtlCol="0">
            <a:spAutoFit/>
          </a:bodyPr>
          <a:lstStyle/>
          <a:p>
            <a:r>
              <a:rPr lang="en-US" sz="6600" b="1" dirty="0" smtClean="0">
                <a:solidFill>
                  <a:srgbClr val="0070C0"/>
                </a:solidFill>
              </a:rPr>
              <a:t>Cisco</a:t>
            </a:r>
            <a:r>
              <a:rPr lang="en-US" dirty="0" smtClean="0"/>
              <a:t> </a:t>
            </a:r>
            <a:r>
              <a:rPr lang="en-US" dirty="0" smtClean="0"/>
              <a:t>is </a:t>
            </a:r>
            <a:r>
              <a:rPr lang="en-US" dirty="0" smtClean="0"/>
              <a:t>a technology company that provides networking hardware and software products for the internet. Its products are used by internet service providers (ISPs) and other companies to manage and maintain their networks. Cisco's technology is essential for providing high-speed internet access and keeping networks running smoothly. In addition, Cisco's products and services help to secure and protect internet traffic. Overall, Cisco plays a critical role in the global internet ecosystem.</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TotalTime>
  <Words>142</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TOP TEN INTERNET SERVICE PROVIDER IN THE WORLD</vt:lpstr>
      <vt:lpstr>WHAT IS ISP ?</vt:lpstr>
      <vt:lpstr>Slide 3</vt:lpstr>
      <vt:lpstr>TOP 10 INTERNET SERVICE PROVIDER COMPANIES IN THE WORLD.</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City Computer</dc:creator>
  <cp:lastModifiedBy>City Computer</cp:lastModifiedBy>
  <cp:revision>12</cp:revision>
  <dcterms:created xsi:type="dcterms:W3CDTF">2023-07-06T16:25:54Z</dcterms:created>
  <dcterms:modified xsi:type="dcterms:W3CDTF">2023-07-06T18:24:08Z</dcterms:modified>
</cp:coreProperties>
</file>