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5" r:id="rId15"/>
    <p:sldId id="276" r:id="rId16"/>
    <p:sldId id="269" r:id="rId17"/>
    <p:sldId id="270" r:id="rId18"/>
    <p:sldId id="277" r:id="rId19"/>
    <p:sldId id="271" r:id="rId20"/>
    <p:sldId id="272" r:id="rId21"/>
    <p:sldId id="273"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C692E-B8A4-450C-8CC0-9AE36C0C6D41}" v="560" dt="2022-05-27T09:22:52.0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48242-C87A-4F2E-BE6B-46DC92BA6E44}" type="doc">
      <dgm:prSet loTypeId="urn:microsoft.com/office/officeart/2005/8/layout/vList2" loCatId="list" qsTypeId="urn:microsoft.com/office/officeart/2005/8/quickstyle/simple2" qsCatId="simple" csTypeId="urn:microsoft.com/office/officeart/2005/8/colors/accent2_2" csCatId="accent2"/>
      <dgm:spPr/>
      <dgm:t>
        <a:bodyPr/>
        <a:lstStyle/>
        <a:p>
          <a:endParaRPr lang="en-US"/>
        </a:p>
      </dgm:t>
    </dgm:pt>
    <dgm:pt modelId="{06C152B1-6B0E-45C9-A8D8-EC3494A6E0B2}">
      <dgm:prSet/>
      <dgm:spPr/>
      <dgm:t>
        <a:bodyPr/>
        <a:lstStyle/>
        <a:p>
          <a:r>
            <a:rPr lang="en-US"/>
            <a:t>SUBMITTED BY:</a:t>
          </a:r>
        </a:p>
      </dgm:t>
    </dgm:pt>
    <dgm:pt modelId="{1C964C3E-6FA2-444E-AEC2-8A44FDD5703B}" type="parTrans" cxnId="{6498EDB3-FB8D-4736-9279-72DF1B0C8A1C}">
      <dgm:prSet/>
      <dgm:spPr/>
      <dgm:t>
        <a:bodyPr/>
        <a:lstStyle/>
        <a:p>
          <a:endParaRPr lang="en-US"/>
        </a:p>
      </dgm:t>
    </dgm:pt>
    <dgm:pt modelId="{497296E3-681F-445A-BD46-CFBA831CD2D9}" type="sibTrans" cxnId="{6498EDB3-FB8D-4736-9279-72DF1B0C8A1C}">
      <dgm:prSet/>
      <dgm:spPr/>
      <dgm:t>
        <a:bodyPr/>
        <a:lstStyle/>
        <a:p>
          <a:endParaRPr lang="en-US"/>
        </a:p>
      </dgm:t>
    </dgm:pt>
    <dgm:pt modelId="{9959F264-CBC6-4EB8-BB80-994C7015E06F}">
      <dgm:prSet/>
      <dgm:spPr/>
      <dgm:t>
        <a:bodyPr/>
        <a:lstStyle/>
        <a:p>
          <a:r>
            <a:rPr lang="en-IN" b="0"/>
            <a:t>Irfan Khan Patan </a:t>
          </a:r>
          <a:r>
            <a:rPr lang="en-US" b="0"/>
            <a:t>(18471A05</a:t>
          </a:r>
          <a:r>
            <a:rPr lang="en-IN" b="0"/>
            <a:t>41</a:t>
          </a:r>
          <a:r>
            <a:rPr lang="en-US" b="0"/>
            <a:t>)  </a:t>
          </a:r>
          <a:endParaRPr lang="en-US"/>
        </a:p>
      </dgm:t>
    </dgm:pt>
    <dgm:pt modelId="{33B2B762-21DA-4E8A-8F9D-FF688FAAA025}" type="parTrans" cxnId="{5E80E41B-E3FE-4F78-AAF7-FDA29BF40049}">
      <dgm:prSet/>
      <dgm:spPr/>
      <dgm:t>
        <a:bodyPr/>
        <a:lstStyle/>
        <a:p>
          <a:endParaRPr lang="en-US"/>
        </a:p>
      </dgm:t>
    </dgm:pt>
    <dgm:pt modelId="{235ECF17-DF0D-475F-B8C4-3B1B1CB486D6}" type="sibTrans" cxnId="{5E80E41B-E3FE-4F78-AAF7-FDA29BF40049}">
      <dgm:prSet/>
      <dgm:spPr/>
      <dgm:t>
        <a:bodyPr/>
        <a:lstStyle/>
        <a:p>
          <a:endParaRPr lang="en-US"/>
        </a:p>
      </dgm:t>
    </dgm:pt>
    <dgm:pt modelId="{33D0C7F7-17B4-45A8-AB14-5863ED5AC2A8}">
      <dgm:prSet/>
      <dgm:spPr/>
      <dgm:t>
        <a:bodyPr/>
        <a:lstStyle/>
        <a:p>
          <a:r>
            <a:rPr lang="en-US" b="0"/>
            <a:t>P</a:t>
          </a:r>
          <a:r>
            <a:rPr lang="en-IN" b="0"/>
            <a:t>ujala  Charan Mandhata </a:t>
          </a:r>
          <a:r>
            <a:rPr lang="en-US" b="0"/>
            <a:t>(18471A05</a:t>
          </a:r>
          <a:r>
            <a:rPr lang="en-IN" b="0"/>
            <a:t>43</a:t>
          </a:r>
          <a:r>
            <a:rPr lang="en-US" b="0"/>
            <a:t>)</a:t>
          </a:r>
          <a:endParaRPr lang="en-US"/>
        </a:p>
      </dgm:t>
    </dgm:pt>
    <dgm:pt modelId="{8C0D62F4-1FB8-4710-BC53-2EDD3E0DFF08}" type="parTrans" cxnId="{E70F5A47-3566-4487-AB3C-0A13CB408416}">
      <dgm:prSet/>
      <dgm:spPr/>
      <dgm:t>
        <a:bodyPr/>
        <a:lstStyle/>
        <a:p>
          <a:endParaRPr lang="en-US"/>
        </a:p>
      </dgm:t>
    </dgm:pt>
    <dgm:pt modelId="{520CD80A-2A0E-41DD-BEB6-F208183DB1EE}" type="sibTrans" cxnId="{E70F5A47-3566-4487-AB3C-0A13CB408416}">
      <dgm:prSet/>
      <dgm:spPr/>
      <dgm:t>
        <a:bodyPr/>
        <a:lstStyle/>
        <a:p>
          <a:endParaRPr lang="en-US"/>
        </a:p>
      </dgm:t>
    </dgm:pt>
    <dgm:pt modelId="{58B98661-BE8B-4AEE-AA90-81750D3FD82F}">
      <dgm:prSet/>
      <dgm:spPr/>
      <dgm:t>
        <a:bodyPr/>
        <a:lstStyle/>
        <a:p>
          <a:r>
            <a:rPr lang="en-IN" b="0"/>
            <a:t>Saikam Nagarjun Reddy (18471A0549)</a:t>
          </a:r>
          <a:endParaRPr lang="en-US"/>
        </a:p>
      </dgm:t>
    </dgm:pt>
    <dgm:pt modelId="{8656F079-5102-44E4-921C-FB90C54EF3E2}" type="parTrans" cxnId="{CD1620FC-F29D-4EB8-9B5C-7E99509A7792}">
      <dgm:prSet/>
      <dgm:spPr/>
      <dgm:t>
        <a:bodyPr/>
        <a:lstStyle/>
        <a:p>
          <a:endParaRPr lang="en-US"/>
        </a:p>
      </dgm:t>
    </dgm:pt>
    <dgm:pt modelId="{1FE56A93-C479-4482-BC11-1B30E6CAD77E}" type="sibTrans" cxnId="{CD1620FC-F29D-4EB8-9B5C-7E99509A7792}">
      <dgm:prSet/>
      <dgm:spPr/>
      <dgm:t>
        <a:bodyPr/>
        <a:lstStyle/>
        <a:p>
          <a:endParaRPr lang="en-US"/>
        </a:p>
      </dgm:t>
    </dgm:pt>
    <dgm:pt modelId="{AA582C21-59B8-4248-835C-906F054A2514}" type="pres">
      <dgm:prSet presAssocID="{A4648242-C87A-4F2E-BE6B-46DC92BA6E44}" presName="linear" presStyleCnt="0">
        <dgm:presLayoutVars>
          <dgm:animLvl val="lvl"/>
          <dgm:resizeHandles val="exact"/>
        </dgm:presLayoutVars>
      </dgm:prSet>
      <dgm:spPr/>
    </dgm:pt>
    <dgm:pt modelId="{79062F53-A626-4090-A45F-EB5FFF14A465}" type="pres">
      <dgm:prSet presAssocID="{06C152B1-6B0E-45C9-A8D8-EC3494A6E0B2}" presName="parentText" presStyleLbl="node1" presStyleIdx="0" presStyleCnt="4">
        <dgm:presLayoutVars>
          <dgm:chMax val="0"/>
          <dgm:bulletEnabled val="1"/>
        </dgm:presLayoutVars>
      </dgm:prSet>
      <dgm:spPr/>
    </dgm:pt>
    <dgm:pt modelId="{BD6CDC13-D988-43FF-BD46-1F4445A71100}" type="pres">
      <dgm:prSet presAssocID="{497296E3-681F-445A-BD46-CFBA831CD2D9}" presName="spacer" presStyleCnt="0"/>
      <dgm:spPr/>
    </dgm:pt>
    <dgm:pt modelId="{DB1F38EE-A11F-4A6B-8C48-473F0DC14597}" type="pres">
      <dgm:prSet presAssocID="{9959F264-CBC6-4EB8-BB80-994C7015E06F}" presName="parentText" presStyleLbl="node1" presStyleIdx="1" presStyleCnt="4">
        <dgm:presLayoutVars>
          <dgm:chMax val="0"/>
          <dgm:bulletEnabled val="1"/>
        </dgm:presLayoutVars>
      </dgm:prSet>
      <dgm:spPr/>
    </dgm:pt>
    <dgm:pt modelId="{DE1BC5D3-50A0-4DEE-B945-E5817EE325AC}" type="pres">
      <dgm:prSet presAssocID="{235ECF17-DF0D-475F-B8C4-3B1B1CB486D6}" presName="spacer" presStyleCnt="0"/>
      <dgm:spPr/>
    </dgm:pt>
    <dgm:pt modelId="{7274A1D1-271A-41F4-ACEB-CA999274F7E0}" type="pres">
      <dgm:prSet presAssocID="{33D0C7F7-17B4-45A8-AB14-5863ED5AC2A8}" presName="parentText" presStyleLbl="node1" presStyleIdx="2" presStyleCnt="4">
        <dgm:presLayoutVars>
          <dgm:chMax val="0"/>
          <dgm:bulletEnabled val="1"/>
        </dgm:presLayoutVars>
      </dgm:prSet>
      <dgm:spPr/>
    </dgm:pt>
    <dgm:pt modelId="{BE9EA714-A91A-4587-A8EE-ADDA45864F5C}" type="pres">
      <dgm:prSet presAssocID="{520CD80A-2A0E-41DD-BEB6-F208183DB1EE}" presName="spacer" presStyleCnt="0"/>
      <dgm:spPr/>
    </dgm:pt>
    <dgm:pt modelId="{B299FEBD-C61C-43CF-947B-F5E2C0B1A0C4}" type="pres">
      <dgm:prSet presAssocID="{58B98661-BE8B-4AEE-AA90-81750D3FD82F}" presName="parentText" presStyleLbl="node1" presStyleIdx="3" presStyleCnt="4">
        <dgm:presLayoutVars>
          <dgm:chMax val="0"/>
          <dgm:bulletEnabled val="1"/>
        </dgm:presLayoutVars>
      </dgm:prSet>
      <dgm:spPr/>
    </dgm:pt>
  </dgm:ptLst>
  <dgm:cxnLst>
    <dgm:cxn modelId="{5E80E41B-E3FE-4F78-AAF7-FDA29BF40049}" srcId="{A4648242-C87A-4F2E-BE6B-46DC92BA6E44}" destId="{9959F264-CBC6-4EB8-BB80-994C7015E06F}" srcOrd="1" destOrd="0" parTransId="{33B2B762-21DA-4E8A-8F9D-FF688FAAA025}" sibTransId="{235ECF17-DF0D-475F-B8C4-3B1B1CB486D6}"/>
    <dgm:cxn modelId="{2EAE732D-5C31-481A-9E16-CE869092303B}" type="presOf" srcId="{33D0C7F7-17B4-45A8-AB14-5863ED5AC2A8}" destId="{7274A1D1-271A-41F4-ACEB-CA999274F7E0}" srcOrd="0" destOrd="0" presId="urn:microsoft.com/office/officeart/2005/8/layout/vList2"/>
    <dgm:cxn modelId="{E70F5A47-3566-4487-AB3C-0A13CB408416}" srcId="{A4648242-C87A-4F2E-BE6B-46DC92BA6E44}" destId="{33D0C7F7-17B4-45A8-AB14-5863ED5AC2A8}" srcOrd="2" destOrd="0" parTransId="{8C0D62F4-1FB8-4710-BC53-2EDD3E0DFF08}" sibTransId="{520CD80A-2A0E-41DD-BEB6-F208183DB1EE}"/>
    <dgm:cxn modelId="{DA19CCAC-633B-4B5F-8DC6-827F3600E7F2}" type="presOf" srcId="{06C152B1-6B0E-45C9-A8D8-EC3494A6E0B2}" destId="{79062F53-A626-4090-A45F-EB5FFF14A465}" srcOrd="0" destOrd="0" presId="urn:microsoft.com/office/officeart/2005/8/layout/vList2"/>
    <dgm:cxn modelId="{6498EDB3-FB8D-4736-9279-72DF1B0C8A1C}" srcId="{A4648242-C87A-4F2E-BE6B-46DC92BA6E44}" destId="{06C152B1-6B0E-45C9-A8D8-EC3494A6E0B2}" srcOrd="0" destOrd="0" parTransId="{1C964C3E-6FA2-444E-AEC2-8A44FDD5703B}" sibTransId="{497296E3-681F-445A-BD46-CFBA831CD2D9}"/>
    <dgm:cxn modelId="{47A137B7-8C32-40A6-AB3C-5F42A018A2E9}" type="presOf" srcId="{9959F264-CBC6-4EB8-BB80-994C7015E06F}" destId="{DB1F38EE-A11F-4A6B-8C48-473F0DC14597}" srcOrd="0" destOrd="0" presId="urn:microsoft.com/office/officeart/2005/8/layout/vList2"/>
    <dgm:cxn modelId="{3C9641DF-C388-4D2C-B9A1-DE7B0895D624}" type="presOf" srcId="{A4648242-C87A-4F2E-BE6B-46DC92BA6E44}" destId="{AA582C21-59B8-4248-835C-906F054A2514}" srcOrd="0" destOrd="0" presId="urn:microsoft.com/office/officeart/2005/8/layout/vList2"/>
    <dgm:cxn modelId="{06E997FA-291E-4FB3-8E7D-50560E6647D9}" type="presOf" srcId="{58B98661-BE8B-4AEE-AA90-81750D3FD82F}" destId="{B299FEBD-C61C-43CF-947B-F5E2C0B1A0C4}" srcOrd="0" destOrd="0" presId="urn:microsoft.com/office/officeart/2005/8/layout/vList2"/>
    <dgm:cxn modelId="{CD1620FC-F29D-4EB8-9B5C-7E99509A7792}" srcId="{A4648242-C87A-4F2E-BE6B-46DC92BA6E44}" destId="{58B98661-BE8B-4AEE-AA90-81750D3FD82F}" srcOrd="3" destOrd="0" parTransId="{8656F079-5102-44E4-921C-FB90C54EF3E2}" sibTransId="{1FE56A93-C479-4482-BC11-1B30E6CAD77E}"/>
    <dgm:cxn modelId="{E9721F04-1381-43C1-92FA-B16C1D7C6700}" type="presParOf" srcId="{AA582C21-59B8-4248-835C-906F054A2514}" destId="{79062F53-A626-4090-A45F-EB5FFF14A465}" srcOrd="0" destOrd="0" presId="urn:microsoft.com/office/officeart/2005/8/layout/vList2"/>
    <dgm:cxn modelId="{540E2CF5-8AE4-4F23-9350-DEFA7AA15A2F}" type="presParOf" srcId="{AA582C21-59B8-4248-835C-906F054A2514}" destId="{BD6CDC13-D988-43FF-BD46-1F4445A71100}" srcOrd="1" destOrd="0" presId="urn:microsoft.com/office/officeart/2005/8/layout/vList2"/>
    <dgm:cxn modelId="{9961CD3A-163F-4432-82DD-43661748D095}" type="presParOf" srcId="{AA582C21-59B8-4248-835C-906F054A2514}" destId="{DB1F38EE-A11F-4A6B-8C48-473F0DC14597}" srcOrd="2" destOrd="0" presId="urn:microsoft.com/office/officeart/2005/8/layout/vList2"/>
    <dgm:cxn modelId="{9487C725-8293-4618-BFD0-06BE8420A9DA}" type="presParOf" srcId="{AA582C21-59B8-4248-835C-906F054A2514}" destId="{DE1BC5D3-50A0-4DEE-B945-E5817EE325AC}" srcOrd="3" destOrd="0" presId="urn:microsoft.com/office/officeart/2005/8/layout/vList2"/>
    <dgm:cxn modelId="{C80DC6B3-0E21-4E7D-B072-119FDF99DD9F}" type="presParOf" srcId="{AA582C21-59B8-4248-835C-906F054A2514}" destId="{7274A1D1-271A-41F4-ACEB-CA999274F7E0}" srcOrd="4" destOrd="0" presId="urn:microsoft.com/office/officeart/2005/8/layout/vList2"/>
    <dgm:cxn modelId="{5182C24E-FE87-4C81-8499-E11ADF92434D}" type="presParOf" srcId="{AA582C21-59B8-4248-835C-906F054A2514}" destId="{BE9EA714-A91A-4587-A8EE-ADDA45864F5C}" srcOrd="5" destOrd="0" presId="urn:microsoft.com/office/officeart/2005/8/layout/vList2"/>
    <dgm:cxn modelId="{2D23367C-3C3D-4C5B-9BA6-CEA7799CAD95}" type="presParOf" srcId="{AA582C21-59B8-4248-835C-906F054A2514}" destId="{B299FEBD-C61C-43CF-947B-F5E2C0B1A0C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62F53-A626-4090-A45F-EB5FFF14A465}">
      <dsp:nvSpPr>
        <dsp:cNvPr id="0" name=""/>
        <dsp:cNvSpPr/>
      </dsp:nvSpPr>
      <dsp:spPr>
        <a:xfrm>
          <a:off x="0" y="1341"/>
          <a:ext cx="3977640" cy="1072579"/>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SUBMITTED BY:</a:t>
          </a:r>
        </a:p>
      </dsp:txBody>
      <dsp:txXfrm>
        <a:off x="52359" y="53700"/>
        <a:ext cx="3872922" cy="967861"/>
      </dsp:txXfrm>
    </dsp:sp>
    <dsp:sp modelId="{DB1F38EE-A11F-4A6B-8C48-473F0DC14597}">
      <dsp:nvSpPr>
        <dsp:cNvPr id="0" name=""/>
        <dsp:cNvSpPr/>
      </dsp:nvSpPr>
      <dsp:spPr>
        <a:xfrm>
          <a:off x="0" y="1151680"/>
          <a:ext cx="3977640" cy="1072579"/>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0" kern="1200"/>
            <a:t>Irfan Khan Patan </a:t>
          </a:r>
          <a:r>
            <a:rPr lang="en-US" sz="2700" b="0" kern="1200"/>
            <a:t>(18471A05</a:t>
          </a:r>
          <a:r>
            <a:rPr lang="en-IN" sz="2700" b="0" kern="1200"/>
            <a:t>41</a:t>
          </a:r>
          <a:r>
            <a:rPr lang="en-US" sz="2700" b="0" kern="1200"/>
            <a:t>)  </a:t>
          </a:r>
          <a:endParaRPr lang="en-US" sz="2700" kern="1200"/>
        </a:p>
      </dsp:txBody>
      <dsp:txXfrm>
        <a:off x="52359" y="1204039"/>
        <a:ext cx="3872922" cy="967861"/>
      </dsp:txXfrm>
    </dsp:sp>
    <dsp:sp modelId="{7274A1D1-271A-41F4-ACEB-CA999274F7E0}">
      <dsp:nvSpPr>
        <dsp:cNvPr id="0" name=""/>
        <dsp:cNvSpPr/>
      </dsp:nvSpPr>
      <dsp:spPr>
        <a:xfrm>
          <a:off x="0" y="2302020"/>
          <a:ext cx="3977640" cy="1072579"/>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kern="1200"/>
            <a:t>P</a:t>
          </a:r>
          <a:r>
            <a:rPr lang="en-IN" sz="2700" b="0" kern="1200"/>
            <a:t>ujala  Charan Mandhata </a:t>
          </a:r>
          <a:r>
            <a:rPr lang="en-US" sz="2700" b="0" kern="1200"/>
            <a:t>(18471A05</a:t>
          </a:r>
          <a:r>
            <a:rPr lang="en-IN" sz="2700" b="0" kern="1200"/>
            <a:t>43</a:t>
          </a:r>
          <a:r>
            <a:rPr lang="en-US" sz="2700" b="0" kern="1200"/>
            <a:t>)</a:t>
          </a:r>
          <a:endParaRPr lang="en-US" sz="2700" kern="1200"/>
        </a:p>
      </dsp:txBody>
      <dsp:txXfrm>
        <a:off x="52359" y="2354379"/>
        <a:ext cx="3872922" cy="967861"/>
      </dsp:txXfrm>
    </dsp:sp>
    <dsp:sp modelId="{B299FEBD-C61C-43CF-947B-F5E2C0B1A0C4}">
      <dsp:nvSpPr>
        <dsp:cNvPr id="0" name=""/>
        <dsp:cNvSpPr/>
      </dsp:nvSpPr>
      <dsp:spPr>
        <a:xfrm>
          <a:off x="0" y="3452359"/>
          <a:ext cx="3977640" cy="1072579"/>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0" kern="1200"/>
            <a:t>Saikam Nagarjun Reddy (18471A0549)</a:t>
          </a:r>
          <a:endParaRPr lang="en-US" sz="2700" kern="1200"/>
        </a:p>
      </dsp:txBody>
      <dsp:txXfrm>
        <a:off x="52359" y="3504718"/>
        <a:ext cx="3872922" cy="9678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57818" y="6499377"/>
            <a:ext cx="84708" cy="84772"/>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569125" y="6499377"/>
            <a:ext cx="84759" cy="84772"/>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2447544" y="708659"/>
            <a:ext cx="4245863" cy="1155191"/>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2782950" y="851154"/>
            <a:ext cx="3578098" cy="635000"/>
          </a:xfrm>
          <a:prstGeom prst="rect">
            <a:avLst/>
          </a:prstGeom>
        </p:spPr>
        <p:txBody>
          <a:bodyPr wrap="square" lIns="0" tIns="0" rIns="0" bIns="0">
            <a:spAutoFit/>
          </a:bodyPr>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1" i="0" u="heavy">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457818" y="6499377"/>
            <a:ext cx="84708" cy="84772"/>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569125" y="6499377"/>
            <a:ext cx="84759" cy="84772"/>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2716784" y="851154"/>
            <a:ext cx="3710431" cy="635000"/>
          </a:xfrm>
          <a:prstGeom prst="rect">
            <a:avLst/>
          </a:prstGeom>
        </p:spPr>
        <p:txBody>
          <a:bodyPr wrap="square" lIns="0" tIns="0" rIns="0" bIns="0">
            <a:spAutoFit/>
          </a:bodyPr>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680843" y="3203905"/>
            <a:ext cx="3782313" cy="2005329"/>
          </a:xfrm>
          <a:prstGeom prst="rect">
            <a:avLst/>
          </a:prstGeom>
        </p:spPr>
        <p:txBody>
          <a:bodyPr wrap="square" lIns="0" tIns="0" rIns="0" bIns="0">
            <a:spAutoFit/>
          </a:bodyPr>
          <a:lstStyle>
            <a:lvl1pPr>
              <a:defRPr sz="2200" b="1" i="0" u="heavy">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899229B-3CAF-3CCD-D8DE-E16368DD677D}"/>
              </a:ext>
            </a:extLst>
          </p:cNvPr>
          <p:cNvSpPr>
            <a:spLocks noGrp="1"/>
          </p:cNvSpPr>
          <p:nvPr>
            <p:ph sz="half" idx="2"/>
          </p:nvPr>
        </p:nvSpPr>
        <p:spPr>
          <a:xfrm>
            <a:off x="457200" y="1577340"/>
            <a:ext cx="3977640" cy="4526280"/>
          </a:xfrm>
        </p:spPr>
        <p:txBody>
          <a:bodyPr wrap="square">
            <a:normAutofit/>
          </a:bodyPr>
          <a:lstStyle/>
          <a:p>
            <a:pPr>
              <a:spcAft>
                <a:spcPts val="600"/>
              </a:spcAft>
            </a:pPr>
            <a:endParaRPr lang="en-US" sz="3200" u="none" dirty="0"/>
          </a:p>
          <a:p>
            <a:pPr>
              <a:spcAft>
                <a:spcPts val="600"/>
              </a:spcAft>
            </a:pPr>
            <a:endParaRPr lang="en-US" sz="3200" u="none" dirty="0"/>
          </a:p>
          <a:p>
            <a:pPr>
              <a:spcAft>
                <a:spcPts val="600"/>
              </a:spcAft>
            </a:pPr>
            <a:endParaRPr lang="en-US" sz="3200" u="none" dirty="0"/>
          </a:p>
          <a:p>
            <a:pPr>
              <a:spcAft>
                <a:spcPts val="600"/>
              </a:spcAft>
            </a:pPr>
            <a:r>
              <a:rPr lang="en-US" sz="3200" u="none" dirty="0"/>
              <a:t>FACE MASK &amp; EMOTION DETECTION</a:t>
            </a:r>
          </a:p>
        </p:txBody>
      </p:sp>
      <p:graphicFrame>
        <p:nvGraphicFramePr>
          <p:cNvPr id="8" name="object 6">
            <a:extLst>
              <a:ext uri="{FF2B5EF4-FFF2-40B4-BE49-F238E27FC236}">
                <a16:creationId xmlns:a16="http://schemas.microsoft.com/office/drawing/2014/main" id="{3DAE69CE-43FF-28F9-A452-CDC398155993}"/>
              </a:ext>
            </a:extLst>
          </p:cNvPr>
          <p:cNvGraphicFramePr/>
          <p:nvPr>
            <p:extLst>
              <p:ext uri="{D42A27DB-BD31-4B8C-83A1-F6EECF244321}">
                <p14:modId xmlns:p14="http://schemas.microsoft.com/office/powerpoint/2010/main" val="2601869038"/>
              </p:ext>
            </p:extLst>
          </p:nvPr>
        </p:nvGraphicFramePr>
        <p:xfrm>
          <a:off x="4709160" y="1577340"/>
          <a:ext cx="397764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9546" y="1124800"/>
            <a:ext cx="7992872" cy="4608449"/>
          </a:xfrm>
          <a:prstGeom prst="rect">
            <a:avLst/>
          </a:prstGeom>
          <a:blipFill>
            <a:blip r:embed="rId2" cstate="print"/>
            <a:stretch>
              <a:fillRect/>
            </a:stretch>
          </a:blipFill>
        </p:spPr>
        <p:txBody>
          <a:bodyPr wrap="square" lIns="0" tIns="0" rIns="0" bIns="0" rtlCol="0"/>
          <a:lstStyle/>
          <a:p>
            <a:endParaRPr dirty="0"/>
          </a:p>
        </p:txBody>
      </p:sp>
      <p:pic>
        <p:nvPicPr>
          <p:cNvPr id="4" name="Picture 3">
            <a:extLst>
              <a:ext uri="{FF2B5EF4-FFF2-40B4-BE49-F238E27FC236}">
                <a16:creationId xmlns:a16="http://schemas.microsoft.com/office/drawing/2014/main" id="{6CD4E688-030B-49BF-ABB4-6B07B4C15327}"/>
              </a:ext>
            </a:extLst>
          </p:cNvPr>
          <p:cNvPicPr>
            <a:picLocks noChangeAspect="1"/>
          </p:cNvPicPr>
          <p:nvPr/>
        </p:nvPicPr>
        <p:blipFill>
          <a:blip r:embed="rId3"/>
          <a:stretch>
            <a:fillRect/>
          </a:stretch>
        </p:blipFill>
        <p:spPr>
          <a:xfrm>
            <a:off x="0" y="1125070"/>
            <a:ext cx="9144000" cy="46078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4544" y="304800"/>
            <a:ext cx="6684645" cy="1891664"/>
            <a:chOff x="1304544" y="304800"/>
            <a:chExt cx="6684645" cy="1891664"/>
          </a:xfrm>
        </p:grpSpPr>
        <p:sp>
          <p:nvSpPr>
            <p:cNvPr id="3" name="object 3"/>
            <p:cNvSpPr/>
            <p:nvPr/>
          </p:nvSpPr>
          <p:spPr>
            <a:xfrm>
              <a:off x="1304544" y="304800"/>
              <a:ext cx="6684264" cy="115519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65704" y="1040891"/>
              <a:ext cx="3230880" cy="1155191"/>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641475" y="319871"/>
            <a:ext cx="5901690" cy="1497965"/>
          </a:xfrm>
          <a:prstGeom prst="rect">
            <a:avLst/>
          </a:prstGeom>
        </p:spPr>
        <p:txBody>
          <a:bodyPr vert="horz" wrap="square" lIns="0" tIns="12700" rIns="0" bIns="0" rtlCol="0">
            <a:spAutoFit/>
          </a:bodyPr>
          <a:lstStyle/>
          <a:p>
            <a:pPr marL="1673860" marR="5080" indent="-1661795">
              <a:lnSpc>
                <a:spcPct val="120800"/>
              </a:lnSpc>
              <a:spcBef>
                <a:spcPts val="100"/>
              </a:spcBef>
            </a:pPr>
            <a:r>
              <a:rPr spc="-10" dirty="0"/>
              <a:t>CONVOLUTION NEURAL  NETWORK</a:t>
            </a:r>
          </a:p>
        </p:txBody>
      </p:sp>
      <p:sp>
        <p:nvSpPr>
          <p:cNvPr id="6" name="object 6"/>
          <p:cNvSpPr txBox="1"/>
          <p:nvPr/>
        </p:nvSpPr>
        <p:spPr>
          <a:xfrm>
            <a:off x="535940" y="2051431"/>
            <a:ext cx="8072755" cy="1916430"/>
          </a:xfrm>
          <a:prstGeom prst="rect">
            <a:avLst/>
          </a:prstGeom>
        </p:spPr>
        <p:txBody>
          <a:bodyPr vert="horz" wrap="square" lIns="0" tIns="13335" rIns="0" bIns="0" rtlCol="0">
            <a:spAutoFit/>
          </a:bodyPr>
          <a:lstStyle/>
          <a:p>
            <a:pPr marL="12700" marR="5080" algn="just">
              <a:lnSpc>
                <a:spcPct val="100000"/>
              </a:lnSpc>
              <a:spcBef>
                <a:spcPts val="105"/>
              </a:spcBef>
            </a:pPr>
            <a:r>
              <a:rPr sz="2000" spc="-5" dirty="0">
                <a:latin typeface="Times New Roman"/>
                <a:cs typeface="Times New Roman"/>
              </a:rPr>
              <a:t>Convolutional </a:t>
            </a:r>
            <a:r>
              <a:rPr sz="2000" dirty="0">
                <a:latin typeface="Times New Roman"/>
                <a:cs typeface="Times New Roman"/>
              </a:rPr>
              <a:t>neural </a:t>
            </a:r>
            <a:r>
              <a:rPr sz="2000" spc="-5" dirty="0">
                <a:latin typeface="Times New Roman"/>
                <a:cs typeface="Times New Roman"/>
              </a:rPr>
              <a:t>networks </a:t>
            </a:r>
            <a:r>
              <a:rPr sz="2000" dirty="0">
                <a:latin typeface="Times New Roman"/>
                <a:cs typeface="Times New Roman"/>
              </a:rPr>
              <a:t>(CNNs), </a:t>
            </a:r>
            <a:r>
              <a:rPr sz="2000" spc="-5" dirty="0">
                <a:latin typeface="Times New Roman"/>
                <a:cs typeface="Times New Roman"/>
              </a:rPr>
              <a:t>used primarily </a:t>
            </a:r>
            <a:r>
              <a:rPr sz="2000" spc="-10" dirty="0">
                <a:latin typeface="Times New Roman"/>
                <a:cs typeface="Times New Roman"/>
              </a:rPr>
              <a:t>in </a:t>
            </a:r>
            <a:r>
              <a:rPr sz="2000" spc="-5" dirty="0">
                <a:latin typeface="Times New Roman"/>
                <a:cs typeface="Times New Roman"/>
              </a:rPr>
              <a:t>computer vision and  image classification applications, can detect features and patterns within an  image, enabling tasks, like object detection or recognition. In 2015, </a:t>
            </a:r>
            <a:r>
              <a:rPr sz="2000" dirty="0">
                <a:latin typeface="Times New Roman"/>
                <a:cs typeface="Times New Roman"/>
              </a:rPr>
              <a:t>a CNN  bested a </a:t>
            </a:r>
            <a:r>
              <a:rPr sz="2000" spc="-5" dirty="0">
                <a:latin typeface="Times New Roman"/>
                <a:cs typeface="Times New Roman"/>
              </a:rPr>
              <a:t>human in an </a:t>
            </a:r>
            <a:r>
              <a:rPr sz="2000" dirty="0">
                <a:latin typeface="Times New Roman"/>
                <a:cs typeface="Times New Roman"/>
              </a:rPr>
              <a:t>object recognition challenge for the first</a:t>
            </a:r>
            <a:r>
              <a:rPr sz="2000" spc="-185" dirty="0">
                <a:latin typeface="Times New Roman"/>
                <a:cs typeface="Times New Roman"/>
              </a:rPr>
              <a:t> </a:t>
            </a:r>
            <a:r>
              <a:rPr sz="2000" spc="-10" dirty="0">
                <a:latin typeface="Times New Roman"/>
                <a:cs typeface="Times New Roman"/>
              </a:rPr>
              <a:t>time.</a:t>
            </a:r>
            <a:endParaRPr sz="2000">
              <a:latin typeface="Times New Roman"/>
              <a:cs typeface="Times New Roman"/>
            </a:endParaRPr>
          </a:p>
          <a:p>
            <a:pPr marL="12700" algn="just">
              <a:lnSpc>
                <a:spcPct val="100000"/>
              </a:lnSpc>
              <a:spcBef>
                <a:spcPts val="475"/>
              </a:spcBef>
            </a:pPr>
            <a:r>
              <a:rPr sz="2000" spc="-5" dirty="0">
                <a:latin typeface="Times New Roman"/>
                <a:cs typeface="Times New Roman"/>
              </a:rPr>
              <a:t>Convolution</a:t>
            </a:r>
            <a:r>
              <a:rPr sz="2000" spc="155" dirty="0">
                <a:latin typeface="Times New Roman"/>
                <a:cs typeface="Times New Roman"/>
              </a:rPr>
              <a:t> </a:t>
            </a:r>
            <a:r>
              <a:rPr sz="2000" spc="-5" dirty="0">
                <a:latin typeface="Times New Roman"/>
                <a:cs typeface="Times New Roman"/>
              </a:rPr>
              <a:t>Neural</a:t>
            </a:r>
            <a:r>
              <a:rPr sz="2000" spc="155" dirty="0">
                <a:latin typeface="Times New Roman"/>
                <a:cs typeface="Times New Roman"/>
              </a:rPr>
              <a:t> </a:t>
            </a:r>
            <a:r>
              <a:rPr sz="2000" spc="-5" dirty="0">
                <a:latin typeface="Times New Roman"/>
                <a:cs typeface="Times New Roman"/>
              </a:rPr>
              <a:t>Networks</a:t>
            </a:r>
            <a:r>
              <a:rPr sz="2000" spc="155" dirty="0">
                <a:latin typeface="Times New Roman"/>
                <a:cs typeface="Times New Roman"/>
              </a:rPr>
              <a:t> </a:t>
            </a:r>
            <a:r>
              <a:rPr sz="2000" dirty="0">
                <a:latin typeface="Times New Roman"/>
                <a:cs typeface="Times New Roman"/>
              </a:rPr>
              <a:t>are</a:t>
            </a:r>
            <a:r>
              <a:rPr sz="2000" spc="145" dirty="0">
                <a:latin typeface="Times New Roman"/>
                <a:cs typeface="Times New Roman"/>
              </a:rPr>
              <a:t> </a:t>
            </a:r>
            <a:r>
              <a:rPr sz="2000" spc="-5" dirty="0">
                <a:latin typeface="Times New Roman"/>
                <a:cs typeface="Times New Roman"/>
              </a:rPr>
              <a:t>best</a:t>
            </a:r>
            <a:r>
              <a:rPr sz="2000" spc="150" dirty="0">
                <a:latin typeface="Times New Roman"/>
                <a:cs typeface="Times New Roman"/>
              </a:rPr>
              <a:t> </a:t>
            </a:r>
            <a:r>
              <a:rPr sz="2000" spc="-10" dirty="0">
                <a:latin typeface="Times New Roman"/>
                <a:cs typeface="Times New Roman"/>
              </a:rPr>
              <a:t>to</a:t>
            </a:r>
            <a:r>
              <a:rPr sz="2000" spc="150" dirty="0">
                <a:latin typeface="Times New Roman"/>
                <a:cs typeface="Times New Roman"/>
              </a:rPr>
              <a:t> </a:t>
            </a:r>
            <a:r>
              <a:rPr sz="2000" spc="-5" dirty="0">
                <a:latin typeface="Times New Roman"/>
                <a:cs typeface="Times New Roman"/>
              </a:rPr>
              <a:t>operate</a:t>
            </a:r>
            <a:r>
              <a:rPr sz="2000" spc="155" dirty="0">
                <a:latin typeface="Times New Roman"/>
                <a:cs typeface="Times New Roman"/>
              </a:rPr>
              <a:t> </a:t>
            </a:r>
            <a:r>
              <a:rPr sz="2000" spc="-5" dirty="0">
                <a:latin typeface="Times New Roman"/>
                <a:cs typeface="Times New Roman"/>
              </a:rPr>
              <a:t>with</a:t>
            </a:r>
            <a:r>
              <a:rPr sz="2000" spc="145" dirty="0">
                <a:latin typeface="Times New Roman"/>
                <a:cs typeface="Times New Roman"/>
              </a:rPr>
              <a:t> </a:t>
            </a:r>
            <a:r>
              <a:rPr sz="2000" spc="-5" dirty="0">
                <a:latin typeface="Times New Roman"/>
                <a:cs typeface="Times New Roman"/>
              </a:rPr>
              <a:t>deep</a:t>
            </a:r>
            <a:r>
              <a:rPr sz="2000" spc="160" dirty="0">
                <a:latin typeface="Times New Roman"/>
                <a:cs typeface="Times New Roman"/>
              </a:rPr>
              <a:t> </a:t>
            </a:r>
            <a:r>
              <a:rPr sz="2000" spc="-5" dirty="0">
                <a:latin typeface="Times New Roman"/>
                <a:cs typeface="Times New Roman"/>
              </a:rPr>
              <a:t>learning</a:t>
            </a:r>
            <a:r>
              <a:rPr sz="2000" spc="160" dirty="0">
                <a:latin typeface="Times New Roman"/>
                <a:cs typeface="Times New Roman"/>
              </a:rPr>
              <a:t> </a:t>
            </a:r>
            <a:r>
              <a:rPr sz="2000" spc="-5" dirty="0">
                <a:latin typeface="Times New Roman"/>
                <a:cs typeface="Times New Roman"/>
              </a:rPr>
              <a:t>taks</a:t>
            </a:r>
            <a:r>
              <a:rPr sz="2000" spc="150" dirty="0">
                <a:latin typeface="Times New Roman"/>
                <a:cs typeface="Times New Roman"/>
              </a:rPr>
              <a:t> </a:t>
            </a:r>
            <a:r>
              <a:rPr sz="2000" spc="-5" dirty="0">
                <a:latin typeface="Times New Roman"/>
                <a:cs typeface="Times New Roman"/>
              </a:rPr>
              <a:t>and</a:t>
            </a:r>
            <a:endParaRPr sz="2000">
              <a:latin typeface="Times New Roman"/>
              <a:cs typeface="Times New Roman"/>
            </a:endParaRPr>
          </a:p>
          <a:p>
            <a:pPr marL="12700" algn="just">
              <a:lnSpc>
                <a:spcPct val="100000"/>
              </a:lnSpc>
              <a:spcBef>
                <a:spcPts val="5"/>
              </a:spcBef>
            </a:pPr>
            <a:r>
              <a:rPr sz="2000" spc="-5" dirty="0">
                <a:latin typeface="Times New Roman"/>
                <a:cs typeface="Times New Roman"/>
              </a:rPr>
              <a:t>to </a:t>
            </a:r>
            <a:r>
              <a:rPr sz="2000" dirty="0">
                <a:latin typeface="Times New Roman"/>
                <a:cs typeface="Times New Roman"/>
              </a:rPr>
              <a:t>detect any kind of object or </a:t>
            </a:r>
            <a:r>
              <a:rPr sz="2000" spc="-5" dirty="0">
                <a:latin typeface="Times New Roman"/>
                <a:cs typeface="Times New Roman"/>
              </a:rPr>
              <a:t>classification </a:t>
            </a:r>
            <a:r>
              <a:rPr sz="2000" dirty="0">
                <a:latin typeface="Times New Roman"/>
                <a:cs typeface="Times New Roman"/>
              </a:rPr>
              <a:t>through </a:t>
            </a:r>
            <a:r>
              <a:rPr sz="2000" spc="-10" dirty="0">
                <a:latin typeface="Times New Roman"/>
                <a:cs typeface="Times New Roman"/>
              </a:rPr>
              <a:t>large </a:t>
            </a:r>
            <a:r>
              <a:rPr sz="2000" spc="-5" dirty="0">
                <a:latin typeface="Times New Roman"/>
                <a:cs typeface="Times New Roman"/>
              </a:rPr>
              <a:t>amount </a:t>
            </a:r>
            <a:r>
              <a:rPr sz="2000" dirty="0">
                <a:latin typeface="Times New Roman"/>
                <a:cs typeface="Times New Roman"/>
              </a:rPr>
              <a:t>of</a:t>
            </a:r>
            <a:r>
              <a:rPr sz="2000" spc="-150" dirty="0">
                <a:latin typeface="Times New Roman"/>
                <a:cs typeface="Times New Roman"/>
              </a:rPr>
              <a:t> </a:t>
            </a:r>
            <a:r>
              <a:rPr sz="2000" spc="-5" dirty="0">
                <a:latin typeface="Times New Roman"/>
                <a:cs typeface="Times New Roman"/>
              </a:rPr>
              <a:t>dataset.</a:t>
            </a:r>
            <a:endParaRPr sz="20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20367" y="708659"/>
            <a:ext cx="6300215"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757552" y="851154"/>
            <a:ext cx="5633720" cy="635000"/>
          </a:xfrm>
          <a:prstGeom prst="rect">
            <a:avLst/>
          </a:prstGeom>
        </p:spPr>
        <p:txBody>
          <a:bodyPr vert="horz" wrap="square" lIns="0" tIns="12065" rIns="0" bIns="0" rtlCol="0">
            <a:spAutoFit/>
          </a:bodyPr>
          <a:lstStyle/>
          <a:p>
            <a:pPr marL="12700">
              <a:lnSpc>
                <a:spcPct val="100000"/>
              </a:lnSpc>
              <a:spcBef>
                <a:spcPts val="95"/>
              </a:spcBef>
            </a:pPr>
            <a:r>
              <a:rPr spc="-5" dirty="0"/>
              <a:t>MODEL</a:t>
            </a:r>
            <a:r>
              <a:rPr spc="-180" dirty="0"/>
              <a:t> </a:t>
            </a:r>
            <a:r>
              <a:rPr spc="-40" dirty="0"/>
              <a:t>SPECIFICATION</a:t>
            </a:r>
          </a:p>
        </p:txBody>
      </p:sp>
      <p:sp>
        <p:nvSpPr>
          <p:cNvPr id="4" name="object 4"/>
          <p:cNvSpPr txBox="1"/>
          <p:nvPr/>
        </p:nvSpPr>
        <p:spPr>
          <a:xfrm>
            <a:off x="534987" y="1940989"/>
            <a:ext cx="8074025" cy="4386457"/>
          </a:xfrm>
          <a:prstGeom prst="rect">
            <a:avLst/>
          </a:prstGeom>
        </p:spPr>
        <p:txBody>
          <a:bodyPr vert="horz" wrap="square" lIns="0" tIns="13335" rIns="0" bIns="0" rtlCol="0">
            <a:spAutoFit/>
          </a:bodyPr>
          <a:lstStyle/>
          <a:p>
            <a:pPr marL="12700" marR="5080" algn="just">
              <a:lnSpc>
                <a:spcPct val="100000"/>
              </a:lnSpc>
              <a:spcBef>
                <a:spcPts val="105"/>
              </a:spcBef>
            </a:pPr>
            <a:r>
              <a:rPr lang="en-IN" sz="2000" b="1" dirty="0">
                <a:latin typeface="Times New Roman"/>
                <a:cs typeface="Times New Roman"/>
              </a:rPr>
              <a:t>Building Blocks of a Convolutional Neural Network</a:t>
            </a:r>
            <a:r>
              <a:rPr lang="en-IN" sz="2000" dirty="0">
                <a:latin typeface="Times New Roman"/>
                <a:cs typeface="Times New Roman"/>
              </a:rPr>
              <a:t>.</a:t>
            </a:r>
          </a:p>
          <a:p>
            <a:pPr marL="355600" marR="5080" indent="-342900" algn="just">
              <a:lnSpc>
                <a:spcPct val="100000"/>
              </a:lnSpc>
              <a:spcBef>
                <a:spcPts val="105"/>
              </a:spcBef>
              <a:buFont typeface="Arial" panose="020B0604020202020204" pitchFamily="34" charset="0"/>
              <a:buChar char="•"/>
            </a:pPr>
            <a:r>
              <a:rPr lang="en-IN" sz="2000" dirty="0">
                <a:latin typeface="Times New Roman"/>
                <a:cs typeface="Times New Roman"/>
              </a:rPr>
              <a:t>Convolution - the first building block is the convolution operation. In this step, we will discuss the feature detectors, which basically serve as the neural network's filters. We will also discuss how these filters are learned by the network.</a:t>
            </a:r>
          </a:p>
          <a:p>
            <a:pPr marL="355600" marR="5080" indent="-342900" algn="just">
              <a:lnSpc>
                <a:spcPct val="100000"/>
              </a:lnSpc>
              <a:spcBef>
                <a:spcPts val="105"/>
              </a:spcBef>
              <a:buFont typeface="Arial" panose="020B0604020202020204" pitchFamily="34" charset="0"/>
              <a:buChar char="•"/>
            </a:pPr>
            <a:r>
              <a:rPr lang="en-IN" sz="2000" dirty="0">
                <a:latin typeface="Times New Roman"/>
                <a:cs typeface="Times New Roman"/>
              </a:rPr>
              <a:t>Pooling - in this lesson, we'll cover pooling, and you will learn exactly how it works. Our focus, however, will be on a specific type of pooling i.e. max pooling. However, there are some different pooling's available and we will be discussing them in the next chapter.</a:t>
            </a:r>
          </a:p>
          <a:p>
            <a:pPr marL="355600" marR="5080" indent="-342900" algn="just">
              <a:lnSpc>
                <a:spcPct val="100000"/>
              </a:lnSpc>
              <a:spcBef>
                <a:spcPts val="105"/>
              </a:spcBef>
              <a:buFont typeface="Arial" panose="020B0604020202020204" pitchFamily="34" charset="0"/>
              <a:buChar char="•"/>
            </a:pPr>
            <a:r>
              <a:rPr lang="en-IN" sz="2000" dirty="0">
                <a:latin typeface="Times New Roman"/>
                <a:cs typeface="Times New Roman"/>
              </a:rPr>
              <a:t>Flattening - in this lesson, we will discuss how flattening works and creates an output that converts your input to a vector.</a:t>
            </a:r>
          </a:p>
          <a:p>
            <a:pPr marL="355600" marR="5080" indent="-342900" algn="just">
              <a:lnSpc>
                <a:spcPct val="100000"/>
              </a:lnSpc>
              <a:spcBef>
                <a:spcPts val="105"/>
              </a:spcBef>
              <a:buFont typeface="Arial" panose="020B0604020202020204" pitchFamily="34" charset="0"/>
              <a:buChar char="•"/>
            </a:pPr>
            <a:r>
              <a:rPr lang="en-IN" sz="2000" dirty="0">
                <a:latin typeface="Times New Roman"/>
                <a:cs typeface="Times New Roman"/>
              </a:rPr>
              <a:t>Full Connection - in this lesson, we will see how all of these steps are merged together and how the final predictions are done.</a:t>
            </a:r>
          </a:p>
          <a:p>
            <a:pPr marL="12700" marR="5080" algn="just">
              <a:lnSpc>
                <a:spcPct val="100000"/>
              </a:lnSpc>
              <a:spcBef>
                <a:spcPts val="105"/>
              </a:spcBef>
            </a:pPr>
            <a:endParaRPr sz="20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CF34A94-F1FA-4416-A3F2-CF962817D5E2}"/>
              </a:ext>
            </a:extLst>
          </p:cNvPr>
          <p:cNvPicPr>
            <a:picLocks noChangeAspect="1"/>
          </p:cNvPicPr>
          <p:nvPr/>
        </p:nvPicPr>
        <p:blipFill>
          <a:blip r:embed="rId2"/>
          <a:stretch>
            <a:fillRect/>
          </a:stretch>
        </p:blipFill>
        <p:spPr>
          <a:xfrm>
            <a:off x="76200" y="1752600"/>
            <a:ext cx="8991599" cy="3540823"/>
          </a:xfrm>
          <a:prstGeom prst="rect">
            <a:avLst/>
          </a:prstGeom>
        </p:spPr>
      </p:pic>
    </p:spTree>
    <p:extLst>
      <p:ext uri="{BB962C8B-B14F-4D97-AF65-F5344CB8AC3E}">
        <p14:creationId xmlns:p14="http://schemas.microsoft.com/office/powerpoint/2010/main" val="311615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DD9B-A397-4C82-B050-0F364463450A}"/>
              </a:ext>
            </a:extLst>
          </p:cNvPr>
          <p:cNvSpPr>
            <a:spLocks noGrp="1"/>
          </p:cNvSpPr>
          <p:nvPr>
            <p:ph type="title"/>
          </p:nvPr>
        </p:nvSpPr>
        <p:spPr>
          <a:xfrm>
            <a:off x="228601" y="152400"/>
            <a:ext cx="8686800" cy="615553"/>
          </a:xfrm>
        </p:spPr>
        <p:txBody>
          <a:bodyPr/>
          <a:lstStyle/>
          <a:p>
            <a:r>
              <a:rPr lang="en-GB" b="1" u="sng" dirty="0"/>
              <a:t>Face detection using </a:t>
            </a:r>
            <a:r>
              <a:rPr lang="en-GB" b="1" u="sng" dirty="0" err="1"/>
              <a:t>harcascade</a:t>
            </a:r>
            <a:r>
              <a:rPr lang="en-GB" b="1" u="sng" dirty="0"/>
              <a:t> xml:</a:t>
            </a:r>
            <a:endParaRPr lang="en-IN" b="1" u="sng" dirty="0"/>
          </a:p>
        </p:txBody>
      </p:sp>
      <p:sp>
        <p:nvSpPr>
          <p:cNvPr id="3" name="Text Placeholder 2">
            <a:extLst>
              <a:ext uri="{FF2B5EF4-FFF2-40B4-BE49-F238E27FC236}">
                <a16:creationId xmlns:a16="http://schemas.microsoft.com/office/drawing/2014/main" id="{77D72FF2-854A-4C4D-A891-6E43F522E3CB}"/>
              </a:ext>
            </a:extLst>
          </p:cNvPr>
          <p:cNvSpPr>
            <a:spLocks noGrp="1"/>
          </p:cNvSpPr>
          <p:nvPr>
            <p:ph type="body" idx="1"/>
          </p:nvPr>
        </p:nvSpPr>
        <p:spPr>
          <a:xfrm>
            <a:off x="152400" y="1676400"/>
            <a:ext cx="8839199" cy="3693319"/>
          </a:xfrm>
        </p:spPr>
        <p:txBody>
          <a:bodyPr/>
          <a:lstStyle/>
          <a:p>
            <a:r>
              <a:rPr lang="en-GB" sz="2000" b="0" u="none" dirty="0">
                <a:ea typeface="+mn-lt"/>
                <a:cs typeface="+mn-lt"/>
              </a:rPr>
              <a:t>Object Detection using </a:t>
            </a:r>
            <a:r>
              <a:rPr lang="en-GB" sz="2000" b="0" u="none" dirty="0" err="1">
                <a:ea typeface="+mn-lt"/>
                <a:cs typeface="+mn-lt"/>
              </a:rPr>
              <a:t>Haar</a:t>
            </a:r>
            <a:r>
              <a:rPr lang="en-GB" sz="2000" b="0" u="none" dirty="0">
                <a:ea typeface="+mn-lt"/>
                <a:cs typeface="+mn-lt"/>
              </a:rPr>
              <a:t> feature-based cascade classifiers is an effective object detection method proposed by Paul Viola and Michael Jones in their paper, "Rapid Object Detection using a Boosted Cascade of Simple Features" in 2001. It is a machine learning based approach where a cascade function is trained from a lot of positive and negative images. It is then used to detect objects in other images. Here we will work with face detection. Initially, the algorithm needs a lot of positive images (images of faces) and negative images (images without faces) to train the classifier. Then we need to extract features from it. For this, </a:t>
            </a:r>
            <a:r>
              <a:rPr lang="en-GB" sz="2000" b="0" u="none" dirty="0" err="1">
                <a:ea typeface="+mn-lt"/>
                <a:cs typeface="+mn-lt"/>
              </a:rPr>
              <a:t>Haar</a:t>
            </a:r>
            <a:r>
              <a:rPr lang="en-GB" sz="2000" b="0" u="none" dirty="0">
                <a:ea typeface="+mn-lt"/>
                <a:cs typeface="+mn-lt"/>
              </a:rPr>
              <a:t> features shown in the below image are used. They are just like our convolutional kernel. Each feature is a single value obtained by subtracting sum of pixels under the white rectangle from sum of pixels under the black rectangle.</a:t>
            </a:r>
            <a:endParaRPr lang="en-GB" sz="2000" b="0" u="none" dirty="0"/>
          </a:p>
          <a:p>
            <a:endParaRPr lang="en-IN" sz="2000" b="0" u="none" dirty="0"/>
          </a:p>
        </p:txBody>
      </p:sp>
    </p:spTree>
    <p:extLst>
      <p:ext uri="{BB962C8B-B14F-4D97-AF65-F5344CB8AC3E}">
        <p14:creationId xmlns:p14="http://schemas.microsoft.com/office/powerpoint/2010/main" val="94414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FB6473-E9CB-430D-ACA9-2C227440BE28}"/>
              </a:ext>
            </a:extLst>
          </p:cNvPr>
          <p:cNvSpPr>
            <a:spLocks noGrp="1"/>
          </p:cNvSpPr>
          <p:nvPr>
            <p:ph type="title"/>
          </p:nvPr>
        </p:nvSpPr>
        <p:spPr>
          <a:xfrm>
            <a:off x="457200" y="838200"/>
            <a:ext cx="8229600" cy="615553"/>
          </a:xfrm>
        </p:spPr>
        <p:txBody>
          <a:bodyPr/>
          <a:lstStyle/>
          <a:p>
            <a:r>
              <a:rPr lang="en-GB" b="1" u="sng" dirty="0" err="1"/>
              <a:t>Harcascade</a:t>
            </a:r>
            <a:r>
              <a:rPr lang="en-GB" b="1" u="sng" dirty="0"/>
              <a:t> xml features extraction: </a:t>
            </a:r>
            <a:endParaRPr lang="en-IN" b="1" u="sng" dirty="0"/>
          </a:p>
        </p:txBody>
      </p:sp>
      <p:pic>
        <p:nvPicPr>
          <p:cNvPr id="9" name="Picture 8">
            <a:extLst>
              <a:ext uri="{FF2B5EF4-FFF2-40B4-BE49-F238E27FC236}">
                <a16:creationId xmlns:a16="http://schemas.microsoft.com/office/drawing/2014/main" id="{14C299BC-E879-4CEF-98A3-4C57EACB5B16}"/>
              </a:ext>
            </a:extLst>
          </p:cNvPr>
          <p:cNvPicPr>
            <a:picLocks noChangeAspect="1"/>
          </p:cNvPicPr>
          <p:nvPr/>
        </p:nvPicPr>
        <p:blipFill>
          <a:blip r:embed="rId2"/>
          <a:stretch>
            <a:fillRect/>
          </a:stretch>
        </p:blipFill>
        <p:spPr>
          <a:xfrm>
            <a:off x="766231" y="2362200"/>
            <a:ext cx="7611537" cy="3086531"/>
          </a:xfrm>
          <a:prstGeom prst="rect">
            <a:avLst/>
          </a:prstGeom>
        </p:spPr>
      </p:pic>
    </p:spTree>
    <p:extLst>
      <p:ext uri="{BB962C8B-B14F-4D97-AF65-F5344CB8AC3E}">
        <p14:creationId xmlns:p14="http://schemas.microsoft.com/office/powerpoint/2010/main" val="269430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3970">
              <a:lnSpc>
                <a:spcPct val="100000"/>
              </a:lnSpc>
              <a:spcBef>
                <a:spcPts val="95"/>
              </a:spcBef>
            </a:pPr>
            <a:r>
              <a:rPr spc="-5" dirty="0"/>
              <a:t>SCREENSHO</a:t>
            </a:r>
            <a:r>
              <a:rPr spc="-25" dirty="0"/>
              <a:t>T</a:t>
            </a:r>
            <a:r>
              <a:rPr spc="-5" dirty="0"/>
              <a:t>S</a:t>
            </a:r>
          </a:p>
        </p:txBody>
      </p:sp>
      <p:sp>
        <p:nvSpPr>
          <p:cNvPr id="3" name="object 3"/>
          <p:cNvSpPr txBox="1"/>
          <p:nvPr/>
        </p:nvSpPr>
        <p:spPr>
          <a:xfrm>
            <a:off x="535940" y="1624330"/>
            <a:ext cx="192595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HOME</a:t>
            </a:r>
            <a:r>
              <a:rPr sz="2000" b="1" spc="-80" dirty="0">
                <a:latin typeface="Times New Roman"/>
                <a:cs typeface="Times New Roman"/>
              </a:rPr>
              <a:t> </a:t>
            </a:r>
            <a:r>
              <a:rPr sz="2000" b="1" dirty="0">
                <a:latin typeface="Times New Roman"/>
                <a:cs typeface="Times New Roman"/>
              </a:rPr>
              <a:t>SCREEN</a:t>
            </a:r>
            <a:endParaRPr sz="2000">
              <a:latin typeface="Times New Roman"/>
              <a:cs typeface="Times New Roman"/>
            </a:endParaRPr>
          </a:p>
        </p:txBody>
      </p:sp>
      <p:pic>
        <p:nvPicPr>
          <p:cNvPr id="6" name="Picture 4" descr="Graphical user interface&#10;&#10;Description automatically generated">
            <a:extLst>
              <a:ext uri="{FF2B5EF4-FFF2-40B4-BE49-F238E27FC236}">
                <a16:creationId xmlns:a16="http://schemas.microsoft.com/office/drawing/2014/main" id="{94C346D0-F05B-4E41-A2DF-9306D4E2C258}"/>
              </a:ext>
            </a:extLst>
          </p:cNvPr>
          <p:cNvPicPr>
            <a:picLocks noChangeAspect="1"/>
          </p:cNvPicPr>
          <p:nvPr/>
        </p:nvPicPr>
        <p:blipFill>
          <a:blip r:embed="rId2"/>
          <a:stretch>
            <a:fillRect/>
          </a:stretch>
        </p:blipFill>
        <p:spPr>
          <a:xfrm>
            <a:off x="304798" y="2057400"/>
            <a:ext cx="8534401" cy="43867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71" y="42741"/>
            <a:ext cx="2362200" cy="321242"/>
          </a:xfrm>
          <a:prstGeom prst="rect">
            <a:avLst/>
          </a:prstGeom>
        </p:spPr>
        <p:txBody>
          <a:bodyPr vert="horz" wrap="square" lIns="0" tIns="13335" rIns="0" bIns="0" rtlCol="0">
            <a:spAutoFit/>
          </a:bodyPr>
          <a:lstStyle/>
          <a:p>
            <a:pPr marL="12700">
              <a:lnSpc>
                <a:spcPct val="100000"/>
              </a:lnSpc>
              <a:spcBef>
                <a:spcPts val="105"/>
              </a:spcBef>
            </a:pPr>
            <a:r>
              <a:rPr lang="en-IN" sz="2000" b="1" u="sng" dirty="0">
                <a:latin typeface="Times New Roman"/>
                <a:cs typeface="Times New Roman"/>
              </a:rPr>
              <a:t>ABOUT PAGE:</a:t>
            </a:r>
            <a:endParaRPr sz="2000" b="1" u="sng" dirty="0">
              <a:latin typeface="Times New Roman"/>
              <a:cs typeface="Times New Roman"/>
            </a:endParaRPr>
          </a:p>
        </p:txBody>
      </p:sp>
      <p:pic>
        <p:nvPicPr>
          <p:cNvPr id="4" name="Picture 4" descr="Graphical user interface&#10;&#10;Description automatically generated">
            <a:extLst>
              <a:ext uri="{FF2B5EF4-FFF2-40B4-BE49-F238E27FC236}">
                <a16:creationId xmlns:a16="http://schemas.microsoft.com/office/drawing/2014/main" id="{471F50F1-4868-41E5-A429-794602DA2C37}"/>
              </a:ext>
            </a:extLst>
          </p:cNvPr>
          <p:cNvPicPr>
            <a:picLocks noChangeAspect="1"/>
          </p:cNvPicPr>
          <p:nvPr/>
        </p:nvPicPr>
        <p:blipFill>
          <a:blip r:embed="rId2"/>
          <a:stretch>
            <a:fillRect/>
          </a:stretch>
        </p:blipFill>
        <p:spPr>
          <a:xfrm>
            <a:off x="92787" y="439002"/>
            <a:ext cx="8934450" cy="3048000"/>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AF3D7E6B-B5EC-4CC8-88B8-FF010E60D6A5}"/>
              </a:ext>
            </a:extLst>
          </p:cNvPr>
          <p:cNvPicPr>
            <a:picLocks noChangeAspect="1"/>
          </p:cNvPicPr>
          <p:nvPr/>
        </p:nvPicPr>
        <p:blipFill>
          <a:blip r:embed="rId3"/>
          <a:stretch>
            <a:fillRect/>
          </a:stretch>
        </p:blipFill>
        <p:spPr>
          <a:xfrm>
            <a:off x="104774" y="3962400"/>
            <a:ext cx="8934451" cy="3252835"/>
          </a:xfrm>
          <a:prstGeom prst="rect">
            <a:avLst/>
          </a:prstGeom>
        </p:spPr>
      </p:pic>
      <p:sp>
        <p:nvSpPr>
          <p:cNvPr id="7" name="TextBox 6">
            <a:extLst>
              <a:ext uri="{FF2B5EF4-FFF2-40B4-BE49-F238E27FC236}">
                <a16:creationId xmlns:a16="http://schemas.microsoft.com/office/drawing/2014/main" id="{14CF2B63-7FE6-4B26-BB86-E8994E7D59AE}"/>
              </a:ext>
            </a:extLst>
          </p:cNvPr>
          <p:cNvSpPr txBox="1"/>
          <p:nvPr/>
        </p:nvSpPr>
        <p:spPr>
          <a:xfrm>
            <a:off x="174126" y="3593068"/>
            <a:ext cx="4592548" cy="369332"/>
          </a:xfrm>
          <a:prstGeom prst="rect">
            <a:avLst/>
          </a:prstGeom>
          <a:noFill/>
        </p:spPr>
        <p:txBody>
          <a:bodyPr wrap="square">
            <a:spAutoFit/>
          </a:bodyPr>
          <a:lstStyle/>
          <a:p>
            <a:r>
              <a:rPr lang="en-IN" sz="1800" b="1" u="sng" dirty="0">
                <a:latin typeface="Times New Roman"/>
                <a:cs typeface="Times New Roman"/>
              </a:rPr>
              <a:t>ABOUT US PAGE: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7656-95A8-4FB2-B305-24F537115548}"/>
              </a:ext>
            </a:extLst>
          </p:cNvPr>
          <p:cNvSpPr>
            <a:spLocks noGrp="1"/>
          </p:cNvSpPr>
          <p:nvPr>
            <p:ph type="title"/>
          </p:nvPr>
        </p:nvSpPr>
        <p:spPr>
          <a:xfrm>
            <a:off x="421240" y="457200"/>
            <a:ext cx="5436615" cy="615553"/>
          </a:xfrm>
        </p:spPr>
        <p:txBody>
          <a:bodyPr/>
          <a:lstStyle/>
          <a:p>
            <a:r>
              <a:rPr lang="en-IN" dirty="0"/>
              <a:t>OUTPUT IMAGE:</a:t>
            </a:r>
          </a:p>
        </p:txBody>
      </p:sp>
      <p:pic>
        <p:nvPicPr>
          <p:cNvPr id="4" name="Picture 4" descr="Graphical user interface, application, Teams&#10;&#10;Description automatically generated">
            <a:extLst>
              <a:ext uri="{FF2B5EF4-FFF2-40B4-BE49-F238E27FC236}">
                <a16:creationId xmlns:a16="http://schemas.microsoft.com/office/drawing/2014/main" id="{36013529-5E2A-4158-B3C2-7781D271B54B}"/>
              </a:ext>
            </a:extLst>
          </p:cNvPr>
          <p:cNvPicPr>
            <a:picLocks noChangeAspect="1"/>
          </p:cNvPicPr>
          <p:nvPr/>
        </p:nvPicPr>
        <p:blipFill>
          <a:blip r:embed="rId2"/>
          <a:stretch>
            <a:fillRect/>
          </a:stretch>
        </p:blipFill>
        <p:spPr>
          <a:xfrm>
            <a:off x="457200" y="1371600"/>
            <a:ext cx="8382000" cy="5257800"/>
          </a:xfrm>
          <a:prstGeom prst="rect">
            <a:avLst/>
          </a:prstGeom>
        </p:spPr>
      </p:pic>
    </p:spTree>
    <p:extLst>
      <p:ext uri="{BB962C8B-B14F-4D97-AF65-F5344CB8AC3E}">
        <p14:creationId xmlns:p14="http://schemas.microsoft.com/office/powerpoint/2010/main" val="320400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89276" y="708659"/>
            <a:ext cx="3963924"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26842" y="851154"/>
            <a:ext cx="3295650" cy="635000"/>
          </a:xfrm>
          <a:prstGeom prst="rect">
            <a:avLst/>
          </a:prstGeom>
        </p:spPr>
        <p:txBody>
          <a:bodyPr vert="horz" wrap="square" lIns="0" tIns="12065" rIns="0" bIns="0" rtlCol="0">
            <a:spAutoFit/>
          </a:bodyPr>
          <a:lstStyle/>
          <a:p>
            <a:pPr marL="12700">
              <a:lnSpc>
                <a:spcPct val="100000"/>
              </a:lnSpc>
              <a:spcBef>
                <a:spcPts val="95"/>
              </a:spcBef>
            </a:pPr>
            <a:r>
              <a:rPr spc="-5" dirty="0"/>
              <a:t>CONCLUSION</a:t>
            </a:r>
          </a:p>
        </p:txBody>
      </p:sp>
      <p:sp>
        <p:nvSpPr>
          <p:cNvPr id="4" name="object 4"/>
          <p:cNvSpPr txBox="1"/>
          <p:nvPr/>
        </p:nvSpPr>
        <p:spPr>
          <a:xfrm>
            <a:off x="535940" y="1990089"/>
            <a:ext cx="8073390" cy="3091231"/>
          </a:xfrm>
          <a:prstGeom prst="rect">
            <a:avLst/>
          </a:prstGeom>
        </p:spPr>
        <p:txBody>
          <a:bodyPr vert="horz" wrap="square" lIns="0" tIns="13335" rIns="0" bIns="0" rtlCol="0">
            <a:spAutoFit/>
          </a:bodyPr>
          <a:lstStyle/>
          <a:p>
            <a:pPr marL="12700" marR="5080" algn="just">
              <a:lnSpc>
                <a:spcPct val="100000"/>
              </a:lnSpc>
              <a:spcBef>
                <a:spcPts val="105"/>
              </a:spcBef>
            </a:pPr>
            <a:r>
              <a:rPr lang="en-IN" sz="2000" dirty="0">
                <a:latin typeface="Times New Roman"/>
                <a:cs typeface="Times New Roman"/>
              </a:rPr>
              <a:t>We briefly explained the motivation of the work at first. Then, we illustrated the learning and performance task of the model. Using Deep learning and simplified techniques the method has achieved reasonably high accuracy. It can be used for a variety of applications. Wearing a mask may be obligatory in the near future, considering the Covid-19 crisis. Many public service providers will ask the customers to wear masks correctly to avail of their services. The deployed model will contribute immensely to the public health care system. In future it can be extended to detect if a person is wearing the mask properly or not. The model can be further improved to detect if the mask is virus prone or not i.e. the type of the mask is surgical, N95 or not.</a:t>
            </a:r>
            <a:endParaRPr sz="20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61716" y="774191"/>
            <a:ext cx="3019044" cy="10424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365753" y="901446"/>
            <a:ext cx="2414270" cy="574040"/>
          </a:xfrm>
          <a:prstGeom prst="rect">
            <a:avLst/>
          </a:prstGeom>
        </p:spPr>
        <p:txBody>
          <a:bodyPr vert="horz" wrap="square" lIns="0" tIns="12700" rIns="0" bIns="0" rtlCol="0">
            <a:spAutoFit/>
          </a:bodyPr>
          <a:lstStyle/>
          <a:p>
            <a:pPr marL="12700">
              <a:lnSpc>
                <a:spcPct val="100000"/>
              </a:lnSpc>
              <a:spcBef>
                <a:spcPts val="100"/>
              </a:spcBef>
            </a:pPr>
            <a:r>
              <a:rPr sz="3600" spc="-5" dirty="0"/>
              <a:t>CO</a:t>
            </a:r>
            <a:r>
              <a:rPr sz="3600" spc="5" dirty="0"/>
              <a:t>N</a:t>
            </a:r>
            <a:r>
              <a:rPr sz="3600" spc="-5" dirty="0"/>
              <a:t>TENTS</a:t>
            </a:r>
            <a:endParaRPr sz="3600" dirty="0"/>
          </a:p>
        </p:txBody>
      </p:sp>
      <p:sp>
        <p:nvSpPr>
          <p:cNvPr id="4" name="object 4"/>
          <p:cNvSpPr txBox="1"/>
          <p:nvPr/>
        </p:nvSpPr>
        <p:spPr>
          <a:xfrm>
            <a:off x="535940" y="1683765"/>
            <a:ext cx="4097020" cy="427863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sz="1500" spc="-5" dirty="0">
                <a:latin typeface="Times New Roman"/>
                <a:cs typeface="Times New Roman"/>
              </a:rPr>
              <a:t>ABSTRACT</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INTRODUCTION</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lang="en-IN" sz="1500" spc="-5" dirty="0">
                <a:latin typeface="Times New Roman"/>
                <a:cs typeface="Times New Roman"/>
              </a:rPr>
              <a:t>SYSTEM</a:t>
            </a:r>
            <a:r>
              <a:rPr lang="en-IN" sz="1500" dirty="0">
                <a:latin typeface="Times New Roman"/>
                <a:cs typeface="Times New Roman"/>
              </a:rPr>
              <a:t> </a:t>
            </a:r>
            <a:r>
              <a:rPr lang="en-IN" sz="1500" spc="-5" dirty="0">
                <a:latin typeface="Times New Roman"/>
                <a:cs typeface="Times New Roman"/>
              </a:rPr>
              <a:t>REQUIREMENTS</a:t>
            </a:r>
            <a:endParaRPr lang="en-IN"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PROBLEM</a:t>
            </a:r>
            <a:r>
              <a:rPr sz="1500" spc="10" dirty="0">
                <a:latin typeface="Times New Roman"/>
                <a:cs typeface="Times New Roman"/>
              </a:rPr>
              <a:t> </a:t>
            </a:r>
            <a:r>
              <a:rPr sz="1500" spc="-15" dirty="0">
                <a:latin typeface="Times New Roman"/>
                <a:cs typeface="Times New Roman"/>
              </a:rPr>
              <a:t>SPECIFICATION</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EXISTING</a:t>
            </a:r>
            <a:r>
              <a:rPr sz="1500" dirty="0">
                <a:latin typeface="Times New Roman"/>
                <a:cs typeface="Times New Roman"/>
              </a:rPr>
              <a:t> </a:t>
            </a:r>
            <a:r>
              <a:rPr sz="1500" spc="-5" dirty="0">
                <a:latin typeface="Times New Roman"/>
                <a:cs typeface="Times New Roman"/>
              </a:rPr>
              <a:t>SYSTEM</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PROPOSED</a:t>
            </a:r>
            <a:r>
              <a:rPr sz="1500" spc="10" dirty="0">
                <a:latin typeface="Times New Roman"/>
                <a:cs typeface="Times New Roman"/>
              </a:rPr>
              <a:t> </a:t>
            </a:r>
            <a:r>
              <a:rPr sz="1500" spc="-5" dirty="0">
                <a:latin typeface="Times New Roman"/>
                <a:cs typeface="Times New Roman"/>
              </a:rPr>
              <a:t>SYSTEM</a:t>
            </a:r>
            <a:endParaRPr sz="1500" dirty="0">
              <a:latin typeface="Times New Roman"/>
              <a:cs typeface="Times New Roman"/>
            </a:endParaRPr>
          </a:p>
          <a:p>
            <a:pPr marL="355600" indent="-342900">
              <a:lnSpc>
                <a:spcPct val="100000"/>
              </a:lnSpc>
              <a:spcBef>
                <a:spcPts val="1085"/>
              </a:spcBef>
              <a:buFont typeface="Wingdings"/>
              <a:buChar char=""/>
              <a:tabLst>
                <a:tab pos="354965" algn="l"/>
                <a:tab pos="355600" algn="l"/>
              </a:tabLst>
            </a:pPr>
            <a:r>
              <a:rPr sz="1500" spc="-80" dirty="0">
                <a:latin typeface="Times New Roman"/>
                <a:cs typeface="Times New Roman"/>
              </a:rPr>
              <a:t>DATA</a:t>
            </a:r>
            <a:r>
              <a:rPr sz="1500" spc="-75" dirty="0">
                <a:latin typeface="Times New Roman"/>
                <a:cs typeface="Times New Roman"/>
              </a:rPr>
              <a:t> </a:t>
            </a:r>
            <a:r>
              <a:rPr sz="1500" spc="-10" dirty="0">
                <a:latin typeface="Times New Roman"/>
                <a:cs typeface="Times New Roman"/>
              </a:rPr>
              <a:t>COLLECTION</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CONVOLUTION NEURAL</a:t>
            </a:r>
            <a:r>
              <a:rPr sz="1500" spc="-35" dirty="0">
                <a:latin typeface="Times New Roman"/>
                <a:cs typeface="Times New Roman"/>
              </a:rPr>
              <a:t> </a:t>
            </a:r>
            <a:r>
              <a:rPr sz="1500" spc="-5" dirty="0">
                <a:latin typeface="Times New Roman"/>
                <a:cs typeface="Times New Roman"/>
              </a:rPr>
              <a:t>NETWORK(CNN)</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MODEL</a:t>
            </a:r>
            <a:r>
              <a:rPr sz="1500" spc="-50" dirty="0">
                <a:latin typeface="Times New Roman"/>
                <a:cs typeface="Times New Roman"/>
              </a:rPr>
              <a:t> </a:t>
            </a:r>
            <a:r>
              <a:rPr sz="1500" spc="-15" dirty="0">
                <a:latin typeface="Times New Roman"/>
                <a:cs typeface="Times New Roman"/>
              </a:rPr>
              <a:t>SPECIFICATION</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SCREENHSOTS</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CONCLUSION</a:t>
            </a:r>
            <a:endParaRPr sz="1500" dirty="0">
              <a:latin typeface="Times New Roman"/>
              <a:cs typeface="Times New Roman"/>
            </a:endParaRPr>
          </a:p>
          <a:p>
            <a:pPr marL="355600" indent="-342900">
              <a:lnSpc>
                <a:spcPct val="100000"/>
              </a:lnSpc>
              <a:spcBef>
                <a:spcPts val="1080"/>
              </a:spcBef>
              <a:buFont typeface="Wingdings"/>
              <a:buChar char=""/>
              <a:tabLst>
                <a:tab pos="354965" algn="l"/>
                <a:tab pos="355600" algn="l"/>
              </a:tabLst>
            </a:pPr>
            <a:r>
              <a:rPr sz="1500" spc="-5" dirty="0">
                <a:latin typeface="Times New Roman"/>
                <a:cs typeface="Times New Roman"/>
              </a:rPr>
              <a:t>FUTURE</a:t>
            </a:r>
            <a:r>
              <a:rPr sz="1500" spc="10" dirty="0">
                <a:latin typeface="Times New Roman"/>
                <a:cs typeface="Times New Roman"/>
              </a:rPr>
              <a:t> </a:t>
            </a:r>
            <a:r>
              <a:rPr sz="1500" spc="-5" dirty="0">
                <a:latin typeface="Times New Roman"/>
                <a:cs typeface="Times New Roman"/>
              </a:rPr>
              <a:t>SCOPE</a:t>
            </a:r>
            <a:endParaRPr sz="15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83535" y="708659"/>
            <a:ext cx="4375404"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510">
              <a:lnSpc>
                <a:spcPct val="100000"/>
              </a:lnSpc>
              <a:spcBef>
                <a:spcPts val="95"/>
              </a:spcBef>
            </a:pPr>
            <a:r>
              <a:rPr spc="-5" dirty="0"/>
              <a:t>FUTURE</a:t>
            </a:r>
            <a:r>
              <a:rPr spc="-70" dirty="0"/>
              <a:t> </a:t>
            </a:r>
            <a:r>
              <a:rPr spc="-5" dirty="0"/>
              <a:t>SCOPE</a:t>
            </a:r>
          </a:p>
        </p:txBody>
      </p:sp>
      <p:sp>
        <p:nvSpPr>
          <p:cNvPr id="4" name="object 4"/>
          <p:cNvSpPr txBox="1"/>
          <p:nvPr/>
        </p:nvSpPr>
        <p:spPr>
          <a:xfrm>
            <a:off x="535940" y="1990089"/>
            <a:ext cx="8074659" cy="4630114"/>
          </a:xfrm>
          <a:prstGeom prst="rect">
            <a:avLst/>
          </a:prstGeom>
        </p:spPr>
        <p:txBody>
          <a:bodyPr vert="horz" wrap="square" lIns="0" tIns="13335" rIns="0" bIns="0" rtlCol="0">
            <a:spAutoFit/>
          </a:bodyPr>
          <a:lstStyle/>
          <a:p>
            <a:pPr marL="12700" marR="5080" algn="just">
              <a:lnSpc>
                <a:spcPct val="100000"/>
              </a:lnSpc>
              <a:spcBef>
                <a:spcPts val="105"/>
              </a:spcBef>
            </a:pPr>
            <a:r>
              <a:rPr lang="en-IN" sz="2000" dirty="0">
                <a:latin typeface="Times New Roman"/>
                <a:cs typeface="Times New Roman"/>
              </a:rPr>
              <a:t>Due to time constraints, it was not possible to evaluate each emotion. On this way, it would have been possible to detect which emotions are easier to classify, as well as, which ones are more difficult. Moreover, pre-training on each emotion could lead to a better feature learning. After that, the network could have received this learning (transfer learning). This could have improved on reducing the training time; as well as, minimizing to a higher degree the cost function. Also, using a larger dataset can lead to higher scale training. Training into a larger input space and for more time improves the network accuracy. A larger training scale allows the network to learn more relevant features. If this is not achieved, feature engineering is still required for this task. However, such a dataset might not exist nowadays. Using several datasets might be a solution, but a careful procedure to normalize them is required. Finally, using full dataset for training, pre-training on each emotion, and using a larger dataset seem to have the possibility to improve the network’s performance. Thus, they should be addressed in future research on this topic.</a:t>
            </a:r>
            <a:endParaRPr sz="20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20737"/>
            <a:ext cx="9143999" cy="547255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8648" y="708659"/>
            <a:ext cx="3345179"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236214" y="851154"/>
            <a:ext cx="2675890" cy="635000"/>
          </a:xfrm>
          <a:prstGeom prst="rect">
            <a:avLst/>
          </a:prstGeom>
        </p:spPr>
        <p:txBody>
          <a:bodyPr vert="horz" wrap="square" lIns="0" tIns="12065" rIns="0" bIns="0" rtlCol="0">
            <a:spAutoFit/>
          </a:bodyPr>
          <a:lstStyle/>
          <a:p>
            <a:pPr marL="12700">
              <a:lnSpc>
                <a:spcPct val="100000"/>
              </a:lnSpc>
              <a:spcBef>
                <a:spcPts val="95"/>
              </a:spcBef>
            </a:pPr>
            <a:r>
              <a:rPr spc="-5" dirty="0"/>
              <a:t>ABSTRACT</a:t>
            </a:r>
          </a:p>
        </p:txBody>
      </p:sp>
      <p:sp>
        <p:nvSpPr>
          <p:cNvPr id="4" name="object 4"/>
          <p:cNvSpPr txBox="1"/>
          <p:nvPr/>
        </p:nvSpPr>
        <p:spPr>
          <a:xfrm>
            <a:off x="535940" y="1990089"/>
            <a:ext cx="8074025" cy="4527521"/>
          </a:xfrm>
          <a:prstGeom prst="rect">
            <a:avLst/>
          </a:prstGeom>
        </p:spPr>
        <p:txBody>
          <a:bodyPr vert="horz" wrap="square" lIns="0" tIns="13335" rIns="0" bIns="0" rtlCol="0">
            <a:spAutoFit/>
          </a:bodyPr>
          <a:lstStyle/>
          <a:p>
            <a:pPr marL="12700" marR="5080" algn="just">
              <a:lnSpc>
                <a:spcPct val="100000"/>
              </a:lnSpc>
              <a:spcBef>
                <a:spcPts val="105"/>
              </a:spcBef>
            </a:pPr>
            <a:endParaRPr lang="en-IN" sz="2000" dirty="0">
              <a:latin typeface="Times New Roman"/>
              <a:cs typeface="Times New Roman"/>
            </a:endParaRPr>
          </a:p>
          <a:p>
            <a:pPr marL="12700" marR="5080" algn="just">
              <a:lnSpc>
                <a:spcPct val="250000"/>
              </a:lnSpc>
              <a:spcBef>
                <a:spcPts val="105"/>
              </a:spcBef>
            </a:pPr>
            <a:r>
              <a:rPr lang="en-IN" sz="2000" b="1" dirty="0">
                <a:latin typeface="Times New Roman"/>
                <a:cs typeface="Times New Roman"/>
              </a:rPr>
              <a:t>Mask Detection:</a:t>
            </a:r>
          </a:p>
          <a:p>
            <a:pPr marL="12700" marR="5080" algn="just">
              <a:lnSpc>
                <a:spcPct val="100000"/>
              </a:lnSpc>
              <a:spcBef>
                <a:spcPts val="105"/>
              </a:spcBef>
            </a:pPr>
            <a:r>
              <a:rPr lang="en-IN" sz="2000" dirty="0">
                <a:latin typeface="Times New Roman"/>
                <a:cs typeface="Times New Roman"/>
              </a:rPr>
              <a:t>COVID-19 pandemic has rapidly affected our day-to-day life disrupting the world trade and movements. Wearing a protective face mask has become a new normal. The proposed method detects the face from the image correctly and identifies if it has mask or not. </a:t>
            </a:r>
          </a:p>
          <a:p>
            <a:pPr marL="12700" marR="5080" algn="just">
              <a:lnSpc>
                <a:spcPct val="200000"/>
              </a:lnSpc>
              <a:spcBef>
                <a:spcPts val="105"/>
              </a:spcBef>
            </a:pPr>
            <a:r>
              <a:rPr lang="en-IN" sz="2000" b="1" dirty="0">
                <a:latin typeface="Times New Roman"/>
                <a:cs typeface="Times New Roman"/>
              </a:rPr>
              <a:t>Emotion Detection:</a:t>
            </a:r>
          </a:p>
          <a:p>
            <a:pPr marL="12700" marR="5080" algn="just">
              <a:lnSpc>
                <a:spcPct val="100000"/>
              </a:lnSpc>
              <a:spcBef>
                <a:spcPts val="105"/>
              </a:spcBef>
            </a:pPr>
            <a:r>
              <a:rPr lang="en-IN" sz="2000" dirty="0">
                <a:latin typeface="Times New Roman"/>
                <a:cs typeface="Times New Roman"/>
              </a:rPr>
              <a:t>Emotion Recognition has become the research field of artificial intelligence. With the improvement of cloud computing technology’s ability to perceive human emotions, the interaction between humans and computers has also been improved, especially in human-computer interaction, virtual reality, and computer-assisted application in education.</a:t>
            </a: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42388" y="717804"/>
            <a:ext cx="4492752"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44520" y="851154"/>
            <a:ext cx="3857625" cy="635000"/>
          </a:xfrm>
          <a:prstGeom prst="rect">
            <a:avLst/>
          </a:prstGeom>
        </p:spPr>
        <p:txBody>
          <a:bodyPr vert="horz" wrap="square" lIns="0" tIns="12065" rIns="0" bIns="0" rtlCol="0">
            <a:spAutoFit/>
          </a:bodyPr>
          <a:lstStyle/>
          <a:p>
            <a:pPr marL="12700">
              <a:lnSpc>
                <a:spcPct val="100000"/>
              </a:lnSpc>
              <a:spcBef>
                <a:spcPts val="95"/>
              </a:spcBef>
            </a:pPr>
            <a:r>
              <a:rPr spc="-5" dirty="0"/>
              <a:t>INTRODUC</a:t>
            </a:r>
            <a:r>
              <a:rPr spc="-20" dirty="0"/>
              <a:t>T</a:t>
            </a:r>
            <a:r>
              <a:rPr spc="-5" dirty="0"/>
              <a:t>ION</a:t>
            </a:r>
          </a:p>
        </p:txBody>
      </p:sp>
      <p:sp>
        <p:nvSpPr>
          <p:cNvPr id="4" name="object 4"/>
          <p:cNvSpPr txBox="1"/>
          <p:nvPr/>
        </p:nvSpPr>
        <p:spPr>
          <a:xfrm>
            <a:off x="535940" y="1592935"/>
            <a:ext cx="8074025" cy="4081695"/>
          </a:xfrm>
          <a:prstGeom prst="rect">
            <a:avLst/>
          </a:prstGeom>
        </p:spPr>
        <p:txBody>
          <a:bodyPr vert="horz" wrap="square" lIns="0" tIns="12700" rIns="0" bIns="0" rtlCol="0">
            <a:spAutoFit/>
          </a:bodyPr>
          <a:lstStyle/>
          <a:p>
            <a:pPr marL="355600" marR="5080" indent="-342900" algn="just">
              <a:lnSpc>
                <a:spcPct val="120000"/>
              </a:lnSpc>
              <a:spcBef>
                <a:spcPts val="100"/>
              </a:spcBef>
              <a:buFont typeface="Arial" panose="020B0604020202020204" pitchFamily="34" charset="0"/>
              <a:buChar char="•"/>
            </a:pPr>
            <a:r>
              <a:rPr lang="en-IN" sz="2000" dirty="0">
                <a:latin typeface="Times New Roman"/>
                <a:cs typeface="Times New Roman"/>
              </a:rPr>
              <a:t>To curb certain respiratory viral ailments, including COVID-19, wearing a clinical mask is very necessary. WHO stresses on prioritizing medical masks and respirators for health care assistants Therefore, face mask detection has become a crucial task in present global society.</a:t>
            </a:r>
          </a:p>
          <a:p>
            <a:pPr marL="355600" marR="5080" indent="-342900" algn="just">
              <a:lnSpc>
                <a:spcPct val="120000"/>
              </a:lnSpc>
              <a:spcBef>
                <a:spcPts val="100"/>
              </a:spcBef>
              <a:buFont typeface="Arial" panose="020B0604020202020204" pitchFamily="34" charset="0"/>
              <a:buChar char="•"/>
            </a:pPr>
            <a:r>
              <a:rPr lang="en-IN" sz="2000" dirty="0">
                <a:latin typeface="Times New Roman"/>
                <a:cs typeface="Times New Roman"/>
              </a:rPr>
              <a:t>Face mask &amp; emotion detection is used to extract characteristics of face to identify that a person wear a mask or not and to find his emotions like sad, happy, angry, neutral and </a:t>
            </a:r>
            <a:r>
              <a:rPr lang="en-IN" sz="2000" dirty="0" err="1">
                <a:latin typeface="Times New Roman"/>
                <a:cs typeface="Times New Roman"/>
              </a:rPr>
              <a:t>e.t.c</a:t>
            </a:r>
            <a:r>
              <a:rPr lang="en-IN" sz="2000" dirty="0">
                <a:latin typeface="Times New Roman"/>
                <a:cs typeface="Times New Roman"/>
              </a:rPr>
              <a:t> which helps machine’s to interact with the human being.  </a:t>
            </a:r>
          </a:p>
          <a:p>
            <a:pPr marL="355600" marR="5080" indent="-342900" algn="just">
              <a:lnSpc>
                <a:spcPct val="120000"/>
              </a:lnSpc>
              <a:spcBef>
                <a:spcPts val="100"/>
              </a:spcBef>
              <a:buFont typeface="Arial" panose="020B0604020202020204" pitchFamily="34" charset="0"/>
              <a:buChar char="•"/>
            </a:pPr>
            <a:r>
              <a:rPr lang="en-IN" sz="2000" dirty="0">
                <a:latin typeface="Times New Roman"/>
                <a:cs typeface="Times New Roman"/>
              </a:rPr>
              <a:t>By using the convolutional neural networks we are going to train the model to classify what label of input we have given.</a:t>
            </a:r>
          </a:p>
          <a:p>
            <a:pPr marL="12700" marR="5080" algn="just">
              <a:lnSpc>
                <a:spcPct val="120000"/>
              </a:lnSpc>
              <a:spcBef>
                <a:spcPts val="100"/>
              </a:spcBef>
            </a:pP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9388" y="708659"/>
            <a:ext cx="6742175"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36572" y="851154"/>
            <a:ext cx="6074410" cy="635000"/>
          </a:xfrm>
          <a:prstGeom prst="rect">
            <a:avLst/>
          </a:prstGeom>
        </p:spPr>
        <p:txBody>
          <a:bodyPr vert="horz" wrap="square" lIns="0" tIns="12065" rIns="0" bIns="0" rtlCol="0">
            <a:spAutoFit/>
          </a:bodyPr>
          <a:lstStyle/>
          <a:p>
            <a:pPr marL="12700">
              <a:lnSpc>
                <a:spcPct val="100000"/>
              </a:lnSpc>
              <a:spcBef>
                <a:spcPts val="95"/>
              </a:spcBef>
            </a:pPr>
            <a:r>
              <a:rPr spc="-5" dirty="0"/>
              <a:t>SYSTEM</a:t>
            </a:r>
            <a:r>
              <a:rPr spc="-50" dirty="0"/>
              <a:t> </a:t>
            </a:r>
            <a:r>
              <a:rPr spc="-5" dirty="0"/>
              <a:t>REQUIREMENTS</a:t>
            </a:r>
          </a:p>
        </p:txBody>
      </p:sp>
      <p:sp>
        <p:nvSpPr>
          <p:cNvPr id="4" name="object 4"/>
          <p:cNvSpPr txBox="1"/>
          <p:nvPr/>
        </p:nvSpPr>
        <p:spPr>
          <a:xfrm>
            <a:off x="535940" y="1929358"/>
            <a:ext cx="6949440" cy="4050665"/>
          </a:xfrm>
          <a:prstGeom prst="rect">
            <a:avLst/>
          </a:prstGeom>
        </p:spPr>
        <p:txBody>
          <a:bodyPr vert="horz" wrap="square" lIns="0" tIns="73660" rIns="0" bIns="0" rtlCol="0">
            <a:spAutoFit/>
          </a:bodyPr>
          <a:lstStyle/>
          <a:p>
            <a:pPr marL="12700">
              <a:lnSpc>
                <a:spcPct val="100000"/>
              </a:lnSpc>
              <a:spcBef>
                <a:spcPts val="580"/>
              </a:spcBef>
            </a:pPr>
            <a:r>
              <a:rPr sz="2000" b="1" u="heavy" spc="-5" dirty="0">
                <a:uFill>
                  <a:solidFill>
                    <a:srgbClr val="000000"/>
                  </a:solidFill>
                </a:uFill>
                <a:latin typeface="Times New Roman"/>
                <a:cs typeface="Times New Roman"/>
              </a:rPr>
              <a:t>Hardware</a:t>
            </a:r>
            <a:r>
              <a:rPr sz="2000" b="1" u="heavy" spc="-25"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Requirements:</a:t>
            </a:r>
            <a:endParaRPr sz="2000">
              <a:latin typeface="Times New Roman"/>
              <a:cs typeface="Times New Roman"/>
            </a:endParaRPr>
          </a:p>
          <a:p>
            <a:pPr marL="355600" indent="-342900">
              <a:lnSpc>
                <a:spcPct val="100000"/>
              </a:lnSpc>
              <a:spcBef>
                <a:spcPts val="484"/>
              </a:spcBef>
              <a:buFont typeface="Arial"/>
              <a:buChar char="•"/>
              <a:tabLst>
                <a:tab pos="354965" algn="l"/>
                <a:tab pos="355600" algn="l"/>
              </a:tabLst>
            </a:pPr>
            <a:r>
              <a:rPr sz="2000" spc="-20" dirty="0">
                <a:latin typeface="Times New Roman"/>
                <a:cs typeface="Times New Roman"/>
              </a:rPr>
              <a:t>SystemType </a:t>
            </a:r>
            <a:r>
              <a:rPr sz="2000" dirty="0">
                <a:latin typeface="Times New Roman"/>
                <a:cs typeface="Times New Roman"/>
              </a:rPr>
              <a:t>: Intel Core i3 or</a:t>
            </a:r>
            <a:r>
              <a:rPr sz="2000" spc="-45" dirty="0">
                <a:latin typeface="Times New Roman"/>
                <a:cs typeface="Times New Roman"/>
              </a:rPr>
              <a:t> </a:t>
            </a:r>
            <a:r>
              <a:rPr sz="2000" dirty="0">
                <a:latin typeface="Times New Roman"/>
                <a:cs typeface="Times New Roman"/>
              </a:rPr>
              <a:t>above</a:t>
            </a:r>
            <a:endParaRPr sz="2000">
              <a:latin typeface="Times New Roman"/>
              <a:cs typeface="Times New Roman"/>
            </a:endParaRPr>
          </a:p>
          <a:p>
            <a:pPr marL="355600" indent="-342900">
              <a:lnSpc>
                <a:spcPct val="100000"/>
              </a:lnSpc>
              <a:spcBef>
                <a:spcPts val="480"/>
              </a:spcBef>
              <a:buFont typeface="Arial"/>
              <a:buChar char="•"/>
              <a:tabLst>
                <a:tab pos="354965" algn="l"/>
                <a:tab pos="355600" algn="l"/>
              </a:tabLst>
            </a:pPr>
            <a:r>
              <a:rPr sz="2000" spc="-5" dirty="0">
                <a:latin typeface="Times New Roman"/>
                <a:cs typeface="Times New Roman"/>
              </a:rPr>
              <a:t>Cachememory </a:t>
            </a:r>
            <a:r>
              <a:rPr sz="2000" dirty="0">
                <a:latin typeface="Times New Roman"/>
                <a:cs typeface="Times New Roman"/>
              </a:rPr>
              <a:t>: 4MB(Megabyte)</a:t>
            </a:r>
            <a:endParaRPr sz="2000">
              <a:latin typeface="Times New Roman"/>
              <a:cs typeface="Times New Roman"/>
            </a:endParaRPr>
          </a:p>
          <a:p>
            <a:pPr marL="355600" indent="-342900">
              <a:lnSpc>
                <a:spcPct val="100000"/>
              </a:lnSpc>
              <a:spcBef>
                <a:spcPts val="480"/>
              </a:spcBef>
              <a:buFont typeface="Arial"/>
              <a:buChar char="•"/>
              <a:tabLst>
                <a:tab pos="354965" algn="l"/>
                <a:tab pos="355600" algn="l"/>
              </a:tabLst>
            </a:pPr>
            <a:r>
              <a:rPr sz="2000" dirty="0">
                <a:latin typeface="Times New Roman"/>
                <a:cs typeface="Times New Roman"/>
              </a:rPr>
              <a:t>RAM : 8 gigabyte</a:t>
            </a:r>
            <a:r>
              <a:rPr sz="2000" spc="-45" dirty="0">
                <a:latin typeface="Times New Roman"/>
                <a:cs typeface="Times New Roman"/>
              </a:rPr>
              <a:t> </a:t>
            </a:r>
            <a:r>
              <a:rPr sz="2000" dirty="0">
                <a:latin typeface="Times New Roman"/>
                <a:cs typeface="Times New Roman"/>
              </a:rPr>
              <a:t>(GB)</a:t>
            </a:r>
            <a:endParaRPr sz="2000">
              <a:latin typeface="Times New Roman"/>
              <a:cs typeface="Times New Roman"/>
            </a:endParaRPr>
          </a:p>
          <a:p>
            <a:pPr marL="355600" indent="-342900">
              <a:lnSpc>
                <a:spcPct val="100000"/>
              </a:lnSpc>
              <a:spcBef>
                <a:spcPts val="480"/>
              </a:spcBef>
              <a:buFont typeface="Arial"/>
              <a:buChar char="•"/>
              <a:tabLst>
                <a:tab pos="354965" algn="l"/>
                <a:tab pos="355600" algn="l"/>
              </a:tabLst>
            </a:pPr>
            <a:r>
              <a:rPr sz="2000" dirty="0">
                <a:latin typeface="Times New Roman"/>
                <a:cs typeface="Times New Roman"/>
              </a:rPr>
              <a:t>BusSpeed : 5 GT/s</a:t>
            </a:r>
            <a:r>
              <a:rPr sz="2000" spc="-50" dirty="0">
                <a:latin typeface="Times New Roman"/>
                <a:cs typeface="Times New Roman"/>
              </a:rPr>
              <a:t> </a:t>
            </a:r>
            <a:r>
              <a:rPr sz="2000" dirty="0">
                <a:latin typeface="Times New Roman"/>
                <a:cs typeface="Times New Roman"/>
              </a:rPr>
              <a:t>DBI2</a:t>
            </a:r>
            <a:endParaRPr sz="2000">
              <a:latin typeface="Times New Roman"/>
              <a:cs typeface="Times New Roman"/>
            </a:endParaRPr>
          </a:p>
          <a:p>
            <a:pPr marL="355600" indent="-342900">
              <a:lnSpc>
                <a:spcPct val="100000"/>
              </a:lnSpc>
              <a:spcBef>
                <a:spcPts val="480"/>
              </a:spcBef>
              <a:buFont typeface="Arial"/>
              <a:buChar char="•"/>
              <a:tabLst>
                <a:tab pos="354965" algn="l"/>
                <a:tab pos="355600" algn="l"/>
              </a:tabLst>
            </a:pPr>
            <a:r>
              <a:rPr sz="2000" dirty="0">
                <a:latin typeface="Times New Roman"/>
                <a:cs typeface="Times New Roman"/>
              </a:rPr>
              <a:t>Number of cores :</a:t>
            </a:r>
            <a:r>
              <a:rPr sz="2000" spc="-60" dirty="0">
                <a:latin typeface="Times New Roman"/>
                <a:cs typeface="Times New Roman"/>
              </a:rPr>
              <a:t> </a:t>
            </a:r>
            <a:r>
              <a:rPr sz="2000" dirty="0">
                <a:latin typeface="Times New Roman"/>
                <a:cs typeface="Times New Roman"/>
              </a:rPr>
              <a:t>2</a:t>
            </a:r>
            <a:endParaRPr sz="2000">
              <a:latin typeface="Times New Roman"/>
              <a:cs typeface="Times New Roman"/>
            </a:endParaRPr>
          </a:p>
          <a:p>
            <a:pPr marL="355600" indent="-342900">
              <a:lnSpc>
                <a:spcPct val="100000"/>
              </a:lnSpc>
              <a:spcBef>
                <a:spcPts val="480"/>
              </a:spcBef>
              <a:buFont typeface="Arial"/>
              <a:buChar char="•"/>
              <a:tabLst>
                <a:tab pos="354965" algn="l"/>
                <a:tab pos="355600" algn="l"/>
              </a:tabLst>
            </a:pPr>
            <a:r>
              <a:rPr sz="2000" spc="-5" dirty="0">
                <a:latin typeface="Times New Roman"/>
                <a:cs typeface="Times New Roman"/>
              </a:rPr>
              <a:t>Number </a:t>
            </a:r>
            <a:r>
              <a:rPr sz="2000" dirty="0">
                <a:latin typeface="Times New Roman"/>
                <a:cs typeface="Times New Roman"/>
              </a:rPr>
              <a:t>of threads :</a:t>
            </a:r>
            <a:r>
              <a:rPr sz="2000" spc="-55" dirty="0">
                <a:latin typeface="Times New Roman"/>
                <a:cs typeface="Times New Roman"/>
              </a:rPr>
              <a:t> </a:t>
            </a:r>
            <a:r>
              <a:rPr sz="2000" dirty="0">
                <a:latin typeface="Times New Roman"/>
                <a:cs typeface="Times New Roman"/>
              </a:rPr>
              <a:t>4</a:t>
            </a:r>
            <a:endParaRPr sz="2000">
              <a:latin typeface="Times New Roman"/>
              <a:cs typeface="Times New Roman"/>
            </a:endParaRPr>
          </a:p>
          <a:p>
            <a:pPr marL="76200">
              <a:lnSpc>
                <a:spcPct val="100000"/>
              </a:lnSpc>
              <a:spcBef>
                <a:spcPts val="480"/>
              </a:spcBef>
            </a:pPr>
            <a:r>
              <a:rPr sz="2000" b="1" u="heavy" spc="-5" dirty="0">
                <a:uFill>
                  <a:solidFill>
                    <a:srgbClr val="000000"/>
                  </a:solidFill>
                </a:uFill>
                <a:latin typeface="Times New Roman"/>
                <a:cs typeface="Times New Roman"/>
              </a:rPr>
              <a:t>Software</a:t>
            </a:r>
            <a:r>
              <a:rPr sz="2000" b="1" u="heavy" spc="-40"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Requirements:</a:t>
            </a:r>
            <a:endParaRPr sz="2000">
              <a:latin typeface="Times New Roman"/>
              <a:cs typeface="Times New Roman"/>
            </a:endParaRPr>
          </a:p>
          <a:p>
            <a:pPr marL="355600" indent="-342900">
              <a:lnSpc>
                <a:spcPct val="100000"/>
              </a:lnSpc>
              <a:spcBef>
                <a:spcPts val="480"/>
              </a:spcBef>
              <a:buFont typeface="Arial"/>
              <a:buChar char="•"/>
              <a:tabLst>
                <a:tab pos="354965" algn="l"/>
                <a:tab pos="355600" algn="l"/>
              </a:tabLst>
            </a:pPr>
            <a:r>
              <a:rPr sz="2000" dirty="0">
                <a:latin typeface="Times New Roman"/>
                <a:cs typeface="Times New Roman"/>
              </a:rPr>
              <a:t>Operating System : </a:t>
            </a:r>
            <a:r>
              <a:rPr sz="2000" spc="-10" dirty="0">
                <a:latin typeface="Times New Roman"/>
                <a:cs typeface="Times New Roman"/>
              </a:rPr>
              <a:t>Windows </a:t>
            </a:r>
            <a:r>
              <a:rPr sz="2000" dirty="0">
                <a:latin typeface="Times New Roman"/>
                <a:cs typeface="Times New Roman"/>
              </a:rPr>
              <a:t>10 </a:t>
            </a:r>
            <a:r>
              <a:rPr sz="2000" spc="-5" dirty="0">
                <a:latin typeface="Times New Roman"/>
                <a:cs typeface="Times New Roman"/>
              </a:rPr>
              <a:t>Home, </a:t>
            </a:r>
            <a:r>
              <a:rPr sz="2000" dirty="0">
                <a:latin typeface="Times New Roman"/>
                <a:cs typeface="Times New Roman"/>
              </a:rPr>
              <a:t>64 bit Operating</a:t>
            </a:r>
            <a:r>
              <a:rPr sz="2000" spc="-204" dirty="0">
                <a:latin typeface="Times New Roman"/>
                <a:cs typeface="Times New Roman"/>
              </a:rPr>
              <a:t> </a:t>
            </a:r>
            <a:r>
              <a:rPr sz="2000" dirty="0">
                <a:latin typeface="Times New Roman"/>
                <a:cs typeface="Times New Roman"/>
              </a:rPr>
              <a:t>System</a:t>
            </a:r>
            <a:endParaRPr sz="2000">
              <a:latin typeface="Times New Roman"/>
              <a:cs typeface="Times New Roman"/>
            </a:endParaRPr>
          </a:p>
          <a:p>
            <a:pPr marL="355600" indent="-342900">
              <a:lnSpc>
                <a:spcPct val="100000"/>
              </a:lnSpc>
              <a:spcBef>
                <a:spcPts val="484"/>
              </a:spcBef>
              <a:buFont typeface="Arial"/>
              <a:buChar char="•"/>
              <a:tabLst>
                <a:tab pos="354965" algn="l"/>
                <a:tab pos="355600" algn="l"/>
              </a:tabLst>
            </a:pPr>
            <a:r>
              <a:rPr sz="2000" dirty="0">
                <a:latin typeface="Times New Roman"/>
                <a:cs typeface="Times New Roman"/>
              </a:rPr>
              <a:t>Coding Language :</a:t>
            </a:r>
            <a:r>
              <a:rPr sz="2000" spc="-75" dirty="0">
                <a:latin typeface="Times New Roman"/>
                <a:cs typeface="Times New Roman"/>
              </a:rPr>
              <a:t> </a:t>
            </a:r>
            <a:r>
              <a:rPr sz="2000" dirty="0">
                <a:latin typeface="Times New Roman"/>
                <a:cs typeface="Times New Roman"/>
              </a:rPr>
              <a:t>Python</a:t>
            </a:r>
            <a:endParaRPr sz="2000">
              <a:latin typeface="Times New Roman"/>
              <a:cs typeface="Times New Roman"/>
            </a:endParaRPr>
          </a:p>
          <a:p>
            <a:pPr marL="355600" indent="-342900">
              <a:lnSpc>
                <a:spcPct val="100000"/>
              </a:lnSpc>
              <a:spcBef>
                <a:spcPts val="480"/>
              </a:spcBef>
              <a:buFont typeface="Arial"/>
              <a:buChar char="•"/>
              <a:tabLst>
                <a:tab pos="354965" algn="l"/>
                <a:tab pos="355600" algn="l"/>
              </a:tabLst>
            </a:pPr>
            <a:r>
              <a:rPr sz="2000" dirty="0">
                <a:latin typeface="Times New Roman"/>
                <a:cs typeface="Times New Roman"/>
              </a:rPr>
              <a:t>Python </a:t>
            </a:r>
            <a:r>
              <a:rPr sz="2000" spc="-5" dirty="0">
                <a:latin typeface="Times New Roman"/>
                <a:cs typeface="Times New Roman"/>
              </a:rPr>
              <a:t>distribution </a:t>
            </a:r>
            <a:r>
              <a:rPr sz="2000" dirty="0">
                <a:latin typeface="Times New Roman"/>
                <a:cs typeface="Times New Roman"/>
              </a:rPr>
              <a:t>: Anaconda, Jupyter or </a:t>
            </a:r>
            <a:r>
              <a:rPr sz="2000" spc="5" dirty="0">
                <a:latin typeface="Times New Roman"/>
                <a:cs typeface="Times New Roman"/>
              </a:rPr>
              <a:t>Google</a:t>
            </a:r>
            <a:r>
              <a:rPr sz="2000" spc="-265" dirty="0">
                <a:latin typeface="Times New Roman"/>
                <a:cs typeface="Times New Roman"/>
              </a:rPr>
              <a:t> </a:t>
            </a:r>
            <a:r>
              <a:rPr sz="2000" dirty="0">
                <a:latin typeface="Times New Roman"/>
                <a:cs typeface="Times New Roman"/>
              </a:rPr>
              <a:t>Colab.</a:t>
            </a:r>
            <a:endParaRPr sz="2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5567" y="708659"/>
            <a:ext cx="6911340"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52752" y="851154"/>
            <a:ext cx="6245225" cy="635000"/>
          </a:xfrm>
          <a:prstGeom prst="rect">
            <a:avLst/>
          </a:prstGeom>
        </p:spPr>
        <p:txBody>
          <a:bodyPr vert="horz" wrap="square" lIns="0" tIns="12065" rIns="0" bIns="0" rtlCol="0">
            <a:spAutoFit/>
          </a:bodyPr>
          <a:lstStyle/>
          <a:p>
            <a:pPr marL="12700">
              <a:lnSpc>
                <a:spcPct val="100000"/>
              </a:lnSpc>
              <a:spcBef>
                <a:spcPts val="95"/>
              </a:spcBef>
            </a:pPr>
            <a:r>
              <a:rPr spc="-5" dirty="0"/>
              <a:t>PROBLEM</a:t>
            </a:r>
            <a:r>
              <a:rPr spc="-25" dirty="0"/>
              <a:t> </a:t>
            </a:r>
            <a:r>
              <a:rPr spc="-40" dirty="0"/>
              <a:t>SPECIFICATION</a:t>
            </a:r>
          </a:p>
        </p:txBody>
      </p:sp>
      <p:sp>
        <p:nvSpPr>
          <p:cNvPr id="4" name="object 4"/>
          <p:cNvSpPr txBox="1"/>
          <p:nvPr/>
        </p:nvSpPr>
        <p:spPr>
          <a:xfrm>
            <a:off x="535305" y="2005833"/>
            <a:ext cx="8073390" cy="4027385"/>
          </a:xfrm>
          <a:prstGeom prst="rect">
            <a:avLst/>
          </a:prstGeom>
        </p:spPr>
        <p:txBody>
          <a:bodyPr vert="horz" wrap="square" lIns="0" tIns="13335" rIns="0" bIns="0" rtlCol="0">
            <a:spAutoFit/>
          </a:bodyPr>
          <a:lstStyle/>
          <a:p>
            <a:pPr marL="12700" marR="5080" algn="just">
              <a:lnSpc>
                <a:spcPct val="100000"/>
              </a:lnSpc>
              <a:spcBef>
                <a:spcPts val="105"/>
              </a:spcBef>
            </a:pPr>
            <a:r>
              <a:rPr lang="en-IN" sz="2000" dirty="0">
                <a:latin typeface="Times New Roman"/>
                <a:cs typeface="Times New Roman"/>
              </a:rPr>
              <a:t>Face Mask &amp; Emotion detection is a computer technology that determines the location and size of human face in arbitrary (digital) image. The facial features are detected and any other objects like trees, buildings and bodies etc are ignored from the digital image. It can be regarded as a specific case of object class detection, where the task is finding the location and sizes of all objects in an image that belong to a given class. Face detection can be regarded as a more general case of face localization. In face localization, the task is to find the locations and sizes of a known number of faces (usually one). Basically, there are two types of approaches to detect facial part in the given image i.e. feature base and image base approach. Feature base approach tries to extract features of the image and match it against the knowledge of the face features. While image base approach tries to get best match between training and testing images.</a:t>
            </a:r>
            <a:endParaRPr sz="20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04416" y="708659"/>
            <a:ext cx="5532120"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41601" y="851154"/>
            <a:ext cx="4864100" cy="635000"/>
          </a:xfrm>
          <a:prstGeom prst="rect">
            <a:avLst/>
          </a:prstGeom>
        </p:spPr>
        <p:txBody>
          <a:bodyPr vert="horz" wrap="square" lIns="0" tIns="12065" rIns="0" bIns="0" rtlCol="0">
            <a:spAutoFit/>
          </a:bodyPr>
          <a:lstStyle/>
          <a:p>
            <a:pPr marL="12700">
              <a:lnSpc>
                <a:spcPct val="100000"/>
              </a:lnSpc>
              <a:spcBef>
                <a:spcPts val="95"/>
              </a:spcBef>
            </a:pPr>
            <a:r>
              <a:rPr spc="-5" dirty="0"/>
              <a:t>EXIXSTING</a:t>
            </a:r>
            <a:r>
              <a:rPr spc="-40" dirty="0"/>
              <a:t> </a:t>
            </a:r>
            <a:r>
              <a:rPr spc="-5" dirty="0"/>
              <a:t>SYSTEM</a:t>
            </a:r>
          </a:p>
        </p:txBody>
      </p:sp>
      <p:sp>
        <p:nvSpPr>
          <p:cNvPr id="4" name="object 4"/>
          <p:cNvSpPr txBox="1"/>
          <p:nvPr/>
        </p:nvSpPr>
        <p:spPr>
          <a:xfrm>
            <a:off x="534987" y="2032188"/>
            <a:ext cx="8074025" cy="4745530"/>
          </a:xfrm>
          <a:prstGeom prst="rect">
            <a:avLst/>
          </a:prstGeom>
        </p:spPr>
        <p:txBody>
          <a:bodyPr vert="horz" wrap="square" lIns="0" tIns="13335" rIns="0" bIns="0" rtlCol="0">
            <a:spAutoFit/>
          </a:bodyPr>
          <a:lstStyle/>
          <a:p>
            <a:pPr marL="12700" marR="5080" algn="just">
              <a:lnSpc>
                <a:spcPct val="100000"/>
              </a:lnSpc>
              <a:spcBef>
                <a:spcPts val="105"/>
              </a:spcBef>
            </a:pPr>
            <a:r>
              <a:rPr lang="en-IN" sz="2000" spc="-5" dirty="0">
                <a:latin typeface="Times New Roman"/>
                <a:cs typeface="Times New Roman"/>
              </a:rPr>
              <a:t>There are different products in the market for helping the mask &amp; emotion detection concept. Some of them are listed below:</a:t>
            </a:r>
          </a:p>
          <a:p>
            <a:pPr marL="12700" marR="5080" algn="just">
              <a:lnSpc>
                <a:spcPct val="100000"/>
              </a:lnSpc>
              <a:spcBef>
                <a:spcPts val="105"/>
              </a:spcBef>
            </a:pPr>
            <a:r>
              <a:rPr lang="en-IN" sz="2000" spc="-5" dirty="0">
                <a:latin typeface="Times New Roman"/>
                <a:cs typeface="Times New Roman"/>
              </a:rPr>
              <a:t>• The mobile app Tap See uses computer vision and crowdsourcing to describe a picture captured webcam in about 10 seconds.</a:t>
            </a:r>
          </a:p>
          <a:p>
            <a:pPr marL="12700" marR="5080" algn="just">
              <a:lnSpc>
                <a:spcPct val="100000"/>
              </a:lnSpc>
              <a:spcBef>
                <a:spcPts val="105"/>
              </a:spcBef>
            </a:pPr>
            <a:r>
              <a:rPr lang="en-IN" sz="2000" spc="-5" dirty="0">
                <a:latin typeface="Times New Roman"/>
                <a:cs typeface="Times New Roman"/>
              </a:rPr>
              <a:t>• The main flaws in the previously generated models and projects are the low efficiency and a bit low accuracy.</a:t>
            </a:r>
          </a:p>
          <a:p>
            <a:pPr marL="12700" marR="5080" algn="just">
              <a:lnSpc>
                <a:spcPct val="100000"/>
              </a:lnSpc>
              <a:spcBef>
                <a:spcPts val="105"/>
              </a:spcBef>
            </a:pPr>
            <a:r>
              <a:rPr lang="en-IN" sz="2000" spc="-5" dirty="0">
                <a:latin typeface="Times New Roman"/>
                <a:cs typeface="Times New Roman"/>
              </a:rPr>
              <a:t>• To overcome that the specified training models with higher accuracy and consistency are required.</a:t>
            </a:r>
          </a:p>
          <a:p>
            <a:pPr marL="12700" marR="5080" algn="just">
              <a:lnSpc>
                <a:spcPct val="100000"/>
              </a:lnSpc>
              <a:spcBef>
                <a:spcPts val="105"/>
              </a:spcBef>
            </a:pPr>
            <a:r>
              <a:rPr lang="en-IN" sz="2000" b="1" u="heavy" dirty="0">
                <a:uFill>
                  <a:solidFill>
                    <a:srgbClr val="000000"/>
                  </a:solidFill>
                </a:uFill>
                <a:latin typeface="Times New Roman"/>
                <a:cs typeface="Times New Roman"/>
              </a:rPr>
              <a:t>Disadvantages:</a:t>
            </a:r>
          </a:p>
          <a:p>
            <a:pPr marL="355600" marR="5080" indent="-342900" algn="just">
              <a:lnSpc>
                <a:spcPct val="100000"/>
              </a:lnSpc>
              <a:spcBef>
                <a:spcPts val="105"/>
              </a:spcBef>
              <a:buFont typeface="Wingdings" panose="05000000000000000000" pitchFamily="2" charset="2"/>
              <a:buChar char="ü"/>
            </a:pPr>
            <a:r>
              <a:rPr lang="en-IN" sz="2000" dirty="0">
                <a:latin typeface="Times New Roman"/>
                <a:cs typeface="Times New Roman"/>
              </a:rPr>
              <a:t>May not generate accurate and efficient results</a:t>
            </a:r>
          </a:p>
          <a:p>
            <a:pPr marL="355600" marR="5080" indent="-342900" algn="just">
              <a:lnSpc>
                <a:spcPct val="100000"/>
              </a:lnSpc>
              <a:spcBef>
                <a:spcPts val="105"/>
              </a:spcBef>
              <a:buFont typeface="Wingdings" panose="05000000000000000000" pitchFamily="2" charset="2"/>
              <a:buChar char="ü"/>
            </a:pPr>
            <a:r>
              <a:rPr lang="en-IN" sz="2000" dirty="0">
                <a:latin typeface="Times New Roman"/>
                <a:cs typeface="Times New Roman"/>
              </a:rPr>
              <a:t>Computation time is very high</a:t>
            </a:r>
          </a:p>
          <a:p>
            <a:pPr marL="355600" marR="5080" indent="-342900" algn="just">
              <a:lnSpc>
                <a:spcPct val="100000"/>
              </a:lnSpc>
              <a:spcBef>
                <a:spcPts val="105"/>
              </a:spcBef>
              <a:buFont typeface="Wingdings" panose="05000000000000000000" pitchFamily="2" charset="2"/>
              <a:buChar char="ü"/>
            </a:pPr>
            <a:r>
              <a:rPr lang="en-IN" sz="2000" dirty="0">
                <a:latin typeface="Times New Roman"/>
                <a:cs typeface="Times New Roman"/>
              </a:rPr>
              <a:t>Difficulty in maintenance of </a:t>
            </a:r>
            <a:r>
              <a:rPr lang="en-IN" sz="2000" dirty="0" err="1">
                <a:latin typeface="Times New Roman"/>
                <a:cs typeface="Times New Roman"/>
              </a:rPr>
              <a:t>opencv</a:t>
            </a:r>
            <a:r>
              <a:rPr lang="en-IN" sz="2000" dirty="0">
                <a:latin typeface="Times New Roman"/>
                <a:cs typeface="Times New Roman"/>
              </a:rPr>
              <a:t>.</a:t>
            </a:r>
          </a:p>
          <a:p>
            <a:pPr marL="355600" marR="5080" indent="-342900" algn="just">
              <a:lnSpc>
                <a:spcPct val="100000"/>
              </a:lnSpc>
              <a:spcBef>
                <a:spcPts val="105"/>
              </a:spcBef>
              <a:buFont typeface="Wingdings" panose="05000000000000000000" pitchFamily="2" charset="2"/>
              <a:buChar char="ü"/>
            </a:pPr>
            <a:r>
              <a:rPr lang="en-IN" sz="2000" dirty="0">
                <a:latin typeface="Times New Roman"/>
                <a:cs typeface="Times New Roman"/>
              </a:rPr>
              <a:t>May have disturbances and noise in the visual cameras.</a:t>
            </a:r>
          </a:p>
          <a:p>
            <a:pPr marL="355600" marR="5080" indent="-342900" algn="just">
              <a:lnSpc>
                <a:spcPct val="100000"/>
              </a:lnSpc>
              <a:spcBef>
                <a:spcPts val="105"/>
              </a:spcBef>
              <a:buFont typeface="Wingdings" panose="05000000000000000000" pitchFamily="2" charset="2"/>
              <a:buChar char="ü"/>
            </a:pPr>
            <a:r>
              <a:rPr lang="en-IN" sz="2000" dirty="0">
                <a:latin typeface="Times New Roman"/>
                <a:cs typeface="Times New Roman"/>
              </a:rPr>
              <a:t>KNN takes less time for training and more time for testing which is not good.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0804" y="708659"/>
            <a:ext cx="5419344"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97989" y="851154"/>
            <a:ext cx="4751705" cy="635000"/>
          </a:xfrm>
          <a:prstGeom prst="rect">
            <a:avLst/>
          </a:prstGeom>
        </p:spPr>
        <p:txBody>
          <a:bodyPr vert="horz" wrap="square" lIns="0" tIns="12065" rIns="0" bIns="0" rtlCol="0">
            <a:spAutoFit/>
          </a:bodyPr>
          <a:lstStyle/>
          <a:p>
            <a:pPr marL="12700">
              <a:lnSpc>
                <a:spcPct val="100000"/>
              </a:lnSpc>
              <a:spcBef>
                <a:spcPts val="95"/>
              </a:spcBef>
            </a:pPr>
            <a:r>
              <a:rPr spc="-5" dirty="0"/>
              <a:t>PROPOSED</a:t>
            </a:r>
            <a:r>
              <a:rPr spc="-50" dirty="0"/>
              <a:t> </a:t>
            </a:r>
            <a:r>
              <a:rPr spc="-5" dirty="0"/>
              <a:t>SYSTEM</a:t>
            </a:r>
          </a:p>
        </p:txBody>
      </p:sp>
      <p:sp>
        <p:nvSpPr>
          <p:cNvPr id="4" name="object 4"/>
          <p:cNvSpPr txBox="1"/>
          <p:nvPr/>
        </p:nvSpPr>
        <p:spPr>
          <a:xfrm>
            <a:off x="535940" y="1990089"/>
            <a:ext cx="8074025" cy="3373359"/>
          </a:xfrm>
          <a:prstGeom prst="rect">
            <a:avLst/>
          </a:prstGeom>
        </p:spPr>
        <p:txBody>
          <a:bodyPr vert="horz" wrap="square" lIns="0" tIns="13335" rIns="0" bIns="0" rtlCol="0" anchor="t">
            <a:spAutoFit/>
          </a:bodyPr>
          <a:lstStyle/>
          <a:p>
            <a:pPr marL="355600" marR="5080" indent="-342900" algn="just">
              <a:spcBef>
                <a:spcPts val="105"/>
              </a:spcBef>
              <a:buFont typeface="Arial"/>
              <a:buChar char="•"/>
            </a:pPr>
            <a:r>
              <a:rPr lang="en-GB" sz="2000" dirty="0">
                <a:latin typeface="Times New Roman"/>
                <a:cs typeface="Times New Roman"/>
              </a:rPr>
              <a:t>By using </a:t>
            </a:r>
            <a:r>
              <a:rPr lang="en-GB" sz="2000" dirty="0" err="1">
                <a:latin typeface="Times New Roman"/>
                <a:cs typeface="Times New Roman"/>
              </a:rPr>
              <a:t>Harcascade</a:t>
            </a:r>
            <a:r>
              <a:rPr lang="en-GB" sz="2000" dirty="0">
                <a:latin typeface="Times New Roman"/>
                <a:cs typeface="Times New Roman"/>
              </a:rPr>
              <a:t> Xml file we are going to recognise the face in the given input image.</a:t>
            </a:r>
          </a:p>
          <a:p>
            <a:pPr marL="355600" marR="5080" indent="-342900" algn="just">
              <a:spcBef>
                <a:spcPts val="105"/>
              </a:spcBef>
              <a:buFont typeface="Arial"/>
              <a:buChar char="•"/>
            </a:pPr>
            <a:r>
              <a:rPr lang="en-GB" sz="2000" dirty="0">
                <a:latin typeface="Times New Roman"/>
                <a:cs typeface="Times New Roman"/>
              </a:rPr>
              <a:t>After finding the face in an input we pass that image to model to </a:t>
            </a:r>
            <a:r>
              <a:rPr lang="en-GB" sz="2000" dirty="0" err="1">
                <a:latin typeface="Times New Roman"/>
                <a:cs typeface="Times New Roman"/>
              </a:rPr>
              <a:t>clasify</a:t>
            </a:r>
            <a:r>
              <a:rPr lang="en-GB" sz="2000" dirty="0">
                <a:latin typeface="Times New Roman"/>
                <a:cs typeface="Times New Roman"/>
              </a:rPr>
              <a:t> which label image is that based upon high priority.</a:t>
            </a:r>
          </a:p>
          <a:p>
            <a:pPr marL="355600" marR="5080" indent="-342900" algn="just">
              <a:spcBef>
                <a:spcPts val="105"/>
              </a:spcBef>
              <a:buFont typeface="Arial"/>
              <a:buChar char="•"/>
            </a:pPr>
            <a:r>
              <a:rPr lang="en-GB" sz="2000" dirty="0">
                <a:latin typeface="Times New Roman"/>
                <a:cs typeface="Times New Roman"/>
              </a:rPr>
              <a:t>CNN takes less time during validation of image when compared to other algorithms.</a:t>
            </a:r>
          </a:p>
          <a:p>
            <a:pPr marL="12700">
              <a:lnSpc>
                <a:spcPct val="100000"/>
              </a:lnSpc>
              <a:spcBef>
                <a:spcPts val="484"/>
              </a:spcBef>
            </a:pPr>
            <a:r>
              <a:rPr sz="2000" b="1" u="heavy" dirty="0">
                <a:uFill>
                  <a:solidFill>
                    <a:srgbClr val="000000"/>
                  </a:solidFill>
                </a:uFill>
                <a:latin typeface="Times New Roman"/>
                <a:cs typeface="Times New Roman"/>
              </a:rPr>
              <a:t>Advantages:</a:t>
            </a:r>
            <a:endParaRPr sz="2000">
              <a:latin typeface="Times New Roman"/>
              <a:cs typeface="Times New Roman"/>
            </a:endParaRPr>
          </a:p>
          <a:p>
            <a:pPr marL="12700">
              <a:lnSpc>
                <a:spcPct val="100000"/>
              </a:lnSpc>
              <a:spcBef>
                <a:spcPts val="480"/>
              </a:spcBef>
            </a:pPr>
            <a:r>
              <a:rPr sz="2000" dirty="0">
                <a:latin typeface="Times New Roman"/>
                <a:cs typeface="Times New Roman"/>
              </a:rPr>
              <a:t>1 . Generates accurate and </a:t>
            </a:r>
            <a:r>
              <a:rPr sz="2000" spc="-5" dirty="0">
                <a:latin typeface="Times New Roman"/>
                <a:cs typeface="Times New Roman"/>
              </a:rPr>
              <a:t>efficient</a:t>
            </a:r>
            <a:r>
              <a:rPr sz="2000" spc="-100" dirty="0">
                <a:latin typeface="Times New Roman"/>
                <a:cs typeface="Times New Roman"/>
              </a:rPr>
              <a:t> </a:t>
            </a:r>
            <a:r>
              <a:rPr sz="2000" dirty="0">
                <a:latin typeface="Times New Roman"/>
                <a:cs typeface="Times New Roman"/>
              </a:rPr>
              <a:t>results</a:t>
            </a:r>
            <a:endParaRPr sz="2000">
              <a:latin typeface="Times New Roman"/>
              <a:cs typeface="Times New Roman"/>
            </a:endParaRPr>
          </a:p>
          <a:p>
            <a:pPr marL="76200">
              <a:lnSpc>
                <a:spcPct val="100000"/>
              </a:lnSpc>
              <a:spcBef>
                <a:spcPts val="480"/>
              </a:spcBef>
            </a:pPr>
            <a:r>
              <a:rPr sz="2000" dirty="0">
                <a:latin typeface="Times New Roman"/>
                <a:cs typeface="Times New Roman"/>
              </a:rPr>
              <a:t>2. Over </a:t>
            </a:r>
            <a:r>
              <a:rPr sz="2000" spc="-5" dirty="0">
                <a:latin typeface="Times New Roman"/>
                <a:cs typeface="Times New Roman"/>
              </a:rPr>
              <a:t>come </a:t>
            </a:r>
            <a:r>
              <a:rPr sz="2000" dirty="0">
                <a:latin typeface="Times New Roman"/>
                <a:cs typeface="Times New Roman"/>
              </a:rPr>
              <a:t>the </a:t>
            </a:r>
            <a:r>
              <a:rPr sz="2000" spc="-5" dirty="0">
                <a:latin typeface="Times New Roman"/>
                <a:cs typeface="Times New Roman"/>
              </a:rPr>
              <a:t>shortcomings </a:t>
            </a:r>
            <a:r>
              <a:rPr sz="2000" dirty="0">
                <a:latin typeface="Times New Roman"/>
                <a:cs typeface="Times New Roman"/>
              </a:rPr>
              <a:t>of </a:t>
            </a:r>
            <a:r>
              <a:rPr sz="2000" spc="-5" dirty="0">
                <a:latin typeface="Times New Roman"/>
                <a:cs typeface="Times New Roman"/>
              </a:rPr>
              <a:t>sensor-based</a:t>
            </a:r>
            <a:r>
              <a:rPr sz="2000" spc="-114" dirty="0">
                <a:latin typeface="Times New Roman"/>
                <a:cs typeface="Times New Roman"/>
              </a:rPr>
              <a:t> </a:t>
            </a:r>
            <a:r>
              <a:rPr sz="2000" spc="-5" dirty="0">
                <a:latin typeface="Times New Roman"/>
                <a:cs typeface="Times New Roman"/>
              </a:rPr>
              <a:t>methods.</a:t>
            </a:r>
            <a:endParaRPr sz="2000">
              <a:latin typeface="Times New Roman"/>
              <a:cs typeface="Times New Roman"/>
            </a:endParaRPr>
          </a:p>
          <a:p>
            <a:pPr marL="76200">
              <a:lnSpc>
                <a:spcPct val="100000"/>
              </a:lnSpc>
              <a:spcBef>
                <a:spcPts val="480"/>
              </a:spcBef>
            </a:pPr>
            <a:r>
              <a:rPr sz="2000" dirty="0">
                <a:latin typeface="Times New Roman"/>
                <a:cs typeface="Times New Roman"/>
              </a:rPr>
              <a:t>3 . Reduces </a:t>
            </a:r>
            <a:r>
              <a:rPr sz="2000" spc="-5" dirty="0">
                <a:latin typeface="Times New Roman"/>
                <a:cs typeface="Times New Roman"/>
              </a:rPr>
              <a:t>manual </a:t>
            </a:r>
            <a:r>
              <a:rPr sz="2000" spc="5" dirty="0">
                <a:latin typeface="Times New Roman"/>
                <a:cs typeface="Times New Roman"/>
              </a:rPr>
              <a:t>work </a:t>
            </a:r>
            <a:r>
              <a:rPr sz="2000" dirty="0">
                <a:latin typeface="Times New Roman"/>
                <a:cs typeface="Times New Roman"/>
              </a:rPr>
              <a:t>and </a:t>
            </a:r>
            <a:r>
              <a:rPr sz="2000" spc="-15" dirty="0">
                <a:latin typeface="Times New Roman"/>
                <a:cs typeface="Times New Roman"/>
              </a:rPr>
              <a:t>scalability, </a:t>
            </a:r>
            <a:r>
              <a:rPr sz="2000" spc="-5" dirty="0">
                <a:latin typeface="Times New Roman"/>
                <a:cs typeface="Times New Roman"/>
              </a:rPr>
              <a:t>manageability </a:t>
            </a:r>
            <a:r>
              <a:rPr sz="2000" dirty="0">
                <a:latin typeface="Times New Roman"/>
                <a:cs typeface="Times New Roman"/>
              </a:rPr>
              <a:t>of</a:t>
            </a:r>
            <a:r>
              <a:rPr sz="2000" spc="-60" dirty="0">
                <a:latin typeface="Times New Roman"/>
                <a:cs typeface="Times New Roman"/>
              </a:rPr>
              <a:t> </a:t>
            </a:r>
            <a:r>
              <a:rPr sz="2000" spc="-5" dirty="0">
                <a:latin typeface="Times New Roman"/>
                <a:cs typeface="Times New Roman"/>
              </a:rPr>
              <a:t>installation.</a:t>
            </a:r>
            <a:endParaRPr sz="20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6335" y="708659"/>
            <a:ext cx="5289804" cy="11551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63520" y="851154"/>
            <a:ext cx="4621530" cy="635000"/>
          </a:xfrm>
          <a:prstGeom prst="rect">
            <a:avLst/>
          </a:prstGeom>
        </p:spPr>
        <p:txBody>
          <a:bodyPr vert="horz" wrap="square" lIns="0" tIns="12065" rIns="0" bIns="0" rtlCol="0">
            <a:spAutoFit/>
          </a:bodyPr>
          <a:lstStyle/>
          <a:p>
            <a:pPr marL="12700">
              <a:lnSpc>
                <a:spcPct val="100000"/>
              </a:lnSpc>
              <a:spcBef>
                <a:spcPts val="95"/>
              </a:spcBef>
            </a:pPr>
            <a:r>
              <a:rPr spc="-200" dirty="0"/>
              <a:t>DATA</a:t>
            </a:r>
            <a:r>
              <a:rPr spc="-280" dirty="0"/>
              <a:t> </a:t>
            </a:r>
            <a:r>
              <a:rPr spc="-5" dirty="0"/>
              <a:t>COLLECTION</a:t>
            </a:r>
          </a:p>
        </p:txBody>
      </p:sp>
      <p:sp>
        <p:nvSpPr>
          <p:cNvPr id="4" name="object 4"/>
          <p:cNvSpPr txBox="1"/>
          <p:nvPr/>
        </p:nvSpPr>
        <p:spPr>
          <a:xfrm>
            <a:off x="535940" y="1990089"/>
            <a:ext cx="8074659" cy="2821926"/>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panose="020B0604020202020204" pitchFamily="34" charset="0"/>
              <a:buChar char="•"/>
            </a:pPr>
            <a:r>
              <a:rPr lang="en-IN" sz="2000" dirty="0">
                <a:latin typeface="Times New Roman"/>
                <a:cs typeface="Times New Roman"/>
              </a:rPr>
              <a:t>One of the main limitations of vision-related tasks is the insufficiency of robust data for evaluating and analysing the suggested method. To find a suitable dataset, we examined datasets that were used in prior studies.</a:t>
            </a:r>
          </a:p>
          <a:p>
            <a:pPr marL="355600" marR="5080" indent="-342900" algn="just">
              <a:lnSpc>
                <a:spcPct val="100000"/>
              </a:lnSpc>
              <a:spcBef>
                <a:spcPts val="105"/>
              </a:spcBef>
              <a:buFont typeface="Arial" panose="020B0604020202020204" pitchFamily="34" charset="0"/>
              <a:buChar char="•"/>
            </a:pPr>
            <a:r>
              <a:rPr lang="en-IN" sz="2000" dirty="0">
                <a:latin typeface="Times New Roman"/>
                <a:cs typeface="Times New Roman"/>
              </a:rPr>
              <a:t>We are taken the data from IEEE official portal with defined pixel values of 60X60 and stored images with respect to their labelled folder.</a:t>
            </a:r>
          </a:p>
          <a:p>
            <a:pPr marL="355600" marR="5080" indent="-342900" algn="just">
              <a:lnSpc>
                <a:spcPct val="100000"/>
              </a:lnSpc>
              <a:spcBef>
                <a:spcPts val="105"/>
              </a:spcBef>
              <a:buFont typeface="Arial" panose="020B0604020202020204" pitchFamily="34" charset="0"/>
              <a:buChar char="•"/>
            </a:pPr>
            <a:r>
              <a:rPr lang="en-IN" sz="2000" dirty="0">
                <a:latin typeface="Times New Roman"/>
                <a:cs typeface="Times New Roman"/>
              </a:rPr>
              <a:t>Based upon the labelled data we are going to train the model which comes under supervised learning to classify mask and emotion upon giving input.</a:t>
            </a:r>
          </a:p>
          <a:p>
            <a:pPr marL="355600" marR="5080" indent="-342900" algn="just">
              <a:lnSpc>
                <a:spcPct val="100000"/>
              </a:lnSpc>
              <a:spcBef>
                <a:spcPts val="105"/>
              </a:spcBef>
              <a:buFont typeface="Arial" panose="020B0604020202020204" pitchFamily="34" charset="0"/>
              <a:buChar char="•"/>
            </a:pPr>
            <a:r>
              <a:rPr lang="en-IN" sz="2000" dirty="0">
                <a:latin typeface="Times New Roman"/>
                <a:cs typeface="Times New Roman"/>
              </a:rPr>
              <a:t>By using this labelled data we are going to classify which label more perfectly fits to our input data.</a:t>
            </a:r>
            <a:endParaRPr sz="20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1697</Words>
  <Application>Microsoft Office PowerPoint</Application>
  <PresentationFormat>On-screen Show (4:3)</PresentationFormat>
  <Paragraphs>89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CONTENTS</vt:lpstr>
      <vt:lpstr>ABSTRACT</vt:lpstr>
      <vt:lpstr>INTRODUCTION</vt:lpstr>
      <vt:lpstr>SYSTEM REQUIREMENTS</vt:lpstr>
      <vt:lpstr>PROBLEM SPECIFICATION</vt:lpstr>
      <vt:lpstr>EXIXSTING SYSTEM</vt:lpstr>
      <vt:lpstr>PROPOSED SYSTEM</vt:lpstr>
      <vt:lpstr>DATA COLLECTION</vt:lpstr>
      <vt:lpstr>PowerPoint Presentation</vt:lpstr>
      <vt:lpstr>CONVOLUTION NEURAL  NETWORK</vt:lpstr>
      <vt:lpstr>MODEL SPECIFICATION</vt:lpstr>
      <vt:lpstr>PowerPoint Presentation</vt:lpstr>
      <vt:lpstr>Face detection using harcascade xml:</vt:lpstr>
      <vt:lpstr>Harcascade xml features extraction: </vt:lpstr>
      <vt:lpstr>SCREENSHOTS</vt:lpstr>
      <vt:lpstr>ABOUT PAGE:</vt:lpstr>
      <vt:lpstr>OUTPUT IMAGE: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ACCIDENT DETECTION USING OPENCV</dc:title>
  <dc:creator>Windows User</dc:creator>
  <cp:lastModifiedBy>Shaik, Shukur</cp:lastModifiedBy>
  <cp:revision>42</cp:revision>
  <dcterms:created xsi:type="dcterms:W3CDTF">2022-05-17T17:37:34Z</dcterms:created>
  <dcterms:modified xsi:type="dcterms:W3CDTF">2022-05-27T09:23:37Z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2022-05-17T00:00:00Z</vt:filetime>
  </property>
  <property fmtid="{D5CDD505-2E9C-101B-9397-08002B2CF9AE}" pid="3" name="Creator">
    <vt:lpwstr>Microsoft® PowerPoint® 2010</vt:lpwstr>
  </property>
  <property fmtid="{D5CDD505-2E9C-101B-9397-08002B2CF9AE}" pid="4" name="LastSaved">
    <vt:filetime>2022-05-17T00:00:00Z</vt:filetime>
  </property>
</Properties>
</file>