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4" r:id="rId9"/>
    <p:sldId id="274" r:id="rId10"/>
    <p:sldId id="281" r:id="rId11"/>
    <p:sldId id="290" r:id="rId12"/>
    <p:sldId id="287" r:id="rId13"/>
    <p:sldId id="289" r:id="rId14"/>
    <p:sldId id="319" r:id="rId15"/>
    <p:sldId id="320" r:id="rId16"/>
    <p:sldId id="321" r:id="rId17"/>
    <p:sldId id="318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>
      <p:cViewPr>
        <p:scale>
          <a:sx n="70" d="100"/>
          <a:sy n="70" d="100"/>
        </p:scale>
        <p:origin x="135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1840" y="430063"/>
            <a:ext cx="8340319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268095"/>
          </a:xfrm>
          <a:custGeom>
            <a:avLst/>
            <a:gdLst/>
            <a:ahLst/>
            <a:cxnLst/>
            <a:rect l="l" t="t" r="r" b="b"/>
            <a:pathLst>
              <a:path w="9144000" h="1268095">
                <a:moveTo>
                  <a:pt x="9144000" y="0"/>
                </a:moveTo>
                <a:lnTo>
                  <a:pt x="0" y="0"/>
                </a:lnTo>
                <a:lnTo>
                  <a:pt x="0" y="1267967"/>
                </a:lnTo>
                <a:lnTo>
                  <a:pt x="9144000" y="1267967"/>
                </a:lnTo>
                <a:lnTo>
                  <a:pt x="9144000" y="0"/>
                </a:lnTo>
                <a:close/>
              </a:path>
            </a:pathLst>
          </a:custGeom>
          <a:solidFill>
            <a:srgbClr val="B30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248" y="96011"/>
            <a:ext cx="2299716" cy="1028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268095"/>
          </a:xfrm>
          <a:custGeom>
            <a:avLst/>
            <a:gdLst/>
            <a:ahLst/>
            <a:cxnLst/>
            <a:rect l="l" t="t" r="r" b="b"/>
            <a:pathLst>
              <a:path w="9144000" h="1268095">
                <a:moveTo>
                  <a:pt x="9144000" y="0"/>
                </a:moveTo>
                <a:lnTo>
                  <a:pt x="0" y="0"/>
                </a:lnTo>
                <a:lnTo>
                  <a:pt x="0" y="1267967"/>
                </a:lnTo>
                <a:lnTo>
                  <a:pt x="9144000" y="1267967"/>
                </a:lnTo>
                <a:lnTo>
                  <a:pt x="9144000" y="0"/>
                </a:lnTo>
                <a:close/>
              </a:path>
            </a:pathLst>
          </a:custGeom>
          <a:solidFill>
            <a:srgbClr val="B30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439" y="198120"/>
            <a:ext cx="8469121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6347" y="1840928"/>
            <a:ext cx="7590790" cy="421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thedevastator/udemy-courses-revenue-generation-and-course-ana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7400" y="381000"/>
            <a:ext cx="444969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b="1" i="1" dirty="0" smtClean="0">
                <a:solidFill>
                  <a:srgbClr val="002E8A"/>
                </a:solidFill>
                <a:latin typeface="Arial"/>
                <a:cs typeface="Arial"/>
              </a:rPr>
              <a:t>Good Morning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457200" y="1600200"/>
            <a:ext cx="7772400" cy="45089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200000"/>
              </a:lnSpc>
              <a:spcBef>
                <a:spcPts val="100"/>
              </a:spcBef>
            </a:pPr>
            <a:r>
              <a:rPr lang="en-US" sz="2400" dirty="0" smtClean="0">
                <a:latin typeface="Arial"/>
                <a:cs typeface="Arial"/>
              </a:rPr>
              <a:t>PROJECT NAME</a:t>
            </a:r>
            <a:r>
              <a:rPr lang="en-US" sz="2400" i="1" dirty="0" smtClean="0">
                <a:latin typeface="Arial"/>
                <a:cs typeface="Arial"/>
              </a:rPr>
              <a:t>: DB2-2022-2023(</a:t>
            </a:r>
            <a:r>
              <a:rPr lang="en-US" sz="2400" i="1" dirty="0" err="1" smtClean="0">
                <a:latin typeface="Arial"/>
                <a:cs typeface="Arial"/>
              </a:rPr>
              <a:t>Udemy</a:t>
            </a:r>
            <a:r>
              <a:rPr lang="en-US" sz="2400" i="1" dirty="0" smtClean="0">
                <a:latin typeface="Arial"/>
                <a:cs typeface="Arial"/>
              </a:rPr>
              <a:t> Courses)</a:t>
            </a:r>
          </a:p>
          <a:p>
            <a:pPr marL="12700" algn="ctr">
              <a:lnSpc>
                <a:spcPct val="200000"/>
              </a:lnSpc>
              <a:spcBef>
                <a:spcPts val="100"/>
              </a:spcBef>
            </a:pPr>
            <a:r>
              <a:rPr lang="en-US" sz="2400" b="1" dirty="0" smtClean="0"/>
              <a:t>(Group Members)</a:t>
            </a:r>
            <a:endParaRPr lang="en-US" sz="2400" dirty="0">
              <a:latin typeface="Arial"/>
              <a:cs typeface="Arial"/>
            </a:endParaRPr>
          </a:p>
          <a:p>
            <a:pPr marL="12700" algn="ctr">
              <a:lnSpc>
                <a:spcPct val="200000"/>
              </a:lnSpc>
              <a:spcBef>
                <a:spcPts val="100"/>
              </a:spcBef>
            </a:pPr>
            <a:r>
              <a:rPr lang="en-US" sz="2400" dirty="0" smtClean="0">
                <a:latin typeface="Arial"/>
                <a:cs typeface="Arial"/>
              </a:rPr>
              <a:t>IRFAN ULLAH KHAN (2054601)</a:t>
            </a:r>
          </a:p>
          <a:p>
            <a:pPr marL="12700" algn="ctr">
              <a:lnSpc>
                <a:spcPct val="200000"/>
              </a:lnSpc>
              <a:spcBef>
                <a:spcPts val="100"/>
              </a:spcBef>
            </a:pPr>
            <a:r>
              <a:rPr lang="en-US" sz="2400" dirty="0" err="1" smtClean="0">
                <a:latin typeface="Arial"/>
                <a:cs typeface="Arial"/>
              </a:rPr>
              <a:t>Rajmonda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Bardhi</a:t>
            </a:r>
            <a:r>
              <a:rPr lang="en-US" sz="2400" dirty="0">
                <a:latin typeface="Arial"/>
                <a:cs typeface="Arial"/>
              </a:rPr>
              <a:t> (2071810)</a:t>
            </a:r>
            <a:endParaRPr lang="en-US" sz="2400" dirty="0" smtClean="0">
              <a:latin typeface="Arial"/>
              <a:cs typeface="Arial"/>
            </a:endParaRPr>
          </a:p>
          <a:p>
            <a:pPr marL="12700" algn="ctr">
              <a:lnSpc>
                <a:spcPct val="200000"/>
              </a:lnSpc>
              <a:spcBef>
                <a:spcPts val="100"/>
              </a:spcBef>
            </a:pPr>
            <a:r>
              <a:rPr lang="en-US" sz="2400" dirty="0">
                <a:latin typeface="Arial"/>
                <a:cs typeface="Arial"/>
              </a:rPr>
              <a:t>Anahita </a:t>
            </a:r>
            <a:r>
              <a:rPr lang="en-US" sz="2400" dirty="0" err="1">
                <a:latin typeface="Arial"/>
                <a:cs typeface="Arial"/>
              </a:rPr>
              <a:t>Abbaspour</a:t>
            </a:r>
            <a:r>
              <a:rPr lang="en-US" sz="2400" dirty="0">
                <a:latin typeface="Arial"/>
                <a:cs typeface="Arial"/>
              </a:rPr>
              <a:t> (2005495</a:t>
            </a:r>
            <a:r>
              <a:rPr lang="en-US" sz="2400" dirty="0" smtClean="0">
                <a:latin typeface="Arial"/>
                <a:cs typeface="Arial"/>
              </a:rPr>
              <a:t>)</a:t>
            </a:r>
          </a:p>
          <a:p>
            <a:pPr marL="12700" algn="ctr">
              <a:lnSpc>
                <a:spcPct val="200000"/>
              </a:lnSpc>
              <a:spcBef>
                <a:spcPts val="100"/>
              </a:spcBef>
            </a:pPr>
            <a:r>
              <a:rPr lang="en-US" sz="2400" dirty="0" smtClean="0">
                <a:latin typeface="Arial"/>
                <a:cs typeface="Arial"/>
              </a:rPr>
              <a:t>Carlos </a:t>
            </a:r>
            <a:r>
              <a:rPr lang="en-US" sz="2400" dirty="0" err="1" smtClean="0">
                <a:latin typeface="Arial"/>
                <a:cs typeface="Arial"/>
              </a:rPr>
              <a:t>Alcantud</a:t>
            </a:r>
            <a:r>
              <a:rPr lang="en-US" sz="2400" dirty="0" smtClean="0">
                <a:latin typeface="Arial"/>
                <a:cs typeface="Arial"/>
              </a:rPr>
              <a:t> Cuesta (2065642)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2552" y="381000"/>
            <a:ext cx="337375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 smtClean="0"/>
              <a:t>Disjoint:</a:t>
            </a:r>
            <a:endParaRPr sz="3200"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304" y="138684"/>
            <a:ext cx="2301239" cy="10286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7304" y="1456695"/>
            <a:ext cx="7854696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 smtClean="0"/>
              <a:t>We must </a:t>
            </a:r>
            <a:r>
              <a:rPr lang="en-US" sz="2800" dirty="0"/>
              <a:t>make </a:t>
            </a:r>
            <a:r>
              <a:rPr lang="en-US" sz="2800" dirty="0" smtClean="0"/>
              <a:t>disjoint </a:t>
            </a:r>
            <a:r>
              <a:rPr lang="en-US" sz="2800" dirty="0"/>
              <a:t>from one </a:t>
            </a:r>
            <a:r>
              <a:rPr lang="en-US" sz="2800" dirty="0" smtClean="0"/>
              <a:t>another if we keep classes separate.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97495"/>
            <a:ext cx="9144000" cy="40293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248" y="96011"/>
            <a:ext cx="2299716" cy="10286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88836" y="1269428"/>
            <a:ext cx="19373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b="1" spc="-10" dirty="0" err="1" smtClean="0">
                <a:solidFill>
                  <a:srgbClr val="C00000"/>
                </a:solidFill>
                <a:latin typeface="Calibri"/>
                <a:cs typeface="Calibri"/>
              </a:rPr>
              <a:t>Jupytor</a:t>
            </a:r>
            <a:r>
              <a:rPr lang="en-US" sz="4000" b="1" spc="-10" dirty="0" smtClean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1410"/>
            <a:ext cx="9144000" cy="44565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369060"/>
            <a:chOff x="0" y="0"/>
            <a:chExt cx="9144000" cy="13690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3800" y="0"/>
              <a:ext cx="1066799" cy="107899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1369060"/>
            </a:xfrm>
            <a:custGeom>
              <a:avLst/>
              <a:gdLst/>
              <a:ahLst/>
              <a:cxnLst/>
              <a:rect l="l" t="t" r="r" b="b"/>
              <a:pathLst>
                <a:path w="9144000" h="1369060">
                  <a:moveTo>
                    <a:pt x="9144000" y="0"/>
                  </a:moveTo>
                  <a:lnTo>
                    <a:pt x="0" y="0"/>
                  </a:lnTo>
                  <a:lnTo>
                    <a:pt x="0" y="1368552"/>
                  </a:lnTo>
                  <a:lnTo>
                    <a:pt x="9144000" y="13685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307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404" y="89915"/>
              <a:ext cx="2299716" cy="102869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70614" y="1458467"/>
            <a:ext cx="79419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4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95833"/>
              <a:tabLst>
                <a:tab pos="253365" algn="l"/>
              </a:tabLst>
            </a:pPr>
            <a:r>
              <a:rPr lang="en-US" sz="2400" dirty="0" smtClean="0">
                <a:latin typeface="Calibri"/>
                <a:cs typeface="Calibri"/>
              </a:rPr>
              <a:t>Here we cleaned our data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010400" y="292196"/>
            <a:ext cx="173200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" marR="5080" indent="-53975" algn="just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 smtClean="0"/>
              <a:t>Data Cleaning:</a:t>
            </a:r>
            <a:endParaRPr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86000"/>
            <a:ext cx="9144000" cy="4553857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248" y="96011"/>
            <a:ext cx="2299716" cy="10286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0490"/>
            <a:ext cx="9144000" cy="44779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398712" y="4744021"/>
            <a:ext cx="438531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-87085"/>
            <a:ext cx="9144000" cy="1268095"/>
          </a:xfrm>
          <a:custGeom>
            <a:avLst/>
            <a:gdLst/>
            <a:ahLst/>
            <a:cxnLst/>
            <a:rect l="l" t="t" r="r" b="b"/>
            <a:pathLst>
              <a:path w="9144000" h="1268095">
                <a:moveTo>
                  <a:pt x="9144000" y="0"/>
                </a:moveTo>
                <a:lnTo>
                  <a:pt x="0" y="0"/>
                </a:lnTo>
                <a:lnTo>
                  <a:pt x="0" y="1267967"/>
                </a:lnTo>
                <a:lnTo>
                  <a:pt x="9144000" y="1267967"/>
                </a:lnTo>
                <a:lnTo>
                  <a:pt x="9144000" y="0"/>
                </a:lnTo>
                <a:close/>
              </a:path>
            </a:pathLst>
          </a:custGeom>
          <a:solidFill>
            <a:srgbClr val="B30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37439" y="546962"/>
            <a:ext cx="846912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1850" marR="5080" algn="r">
              <a:lnSpc>
                <a:spcPct val="100000"/>
              </a:lnSpc>
              <a:spcBef>
                <a:spcPts val="100"/>
              </a:spcBef>
            </a:pPr>
            <a:r>
              <a:rPr lang="en-US" sz="3200" spc="-20" dirty="0" smtClean="0"/>
              <a:t>Queries:</a:t>
            </a:r>
            <a:endParaRPr sz="3200" spc="-5" dirty="0"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45719"/>
            <a:ext cx="2299716" cy="10286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6215"/>
            <a:ext cx="9144000" cy="484278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1268095"/>
          </a:xfrm>
          <a:custGeom>
            <a:avLst/>
            <a:gdLst/>
            <a:ahLst/>
            <a:cxnLst/>
            <a:rect l="l" t="t" r="r" b="b"/>
            <a:pathLst>
              <a:path w="9144000" h="1268095">
                <a:moveTo>
                  <a:pt x="9144000" y="0"/>
                </a:moveTo>
                <a:lnTo>
                  <a:pt x="0" y="0"/>
                </a:lnTo>
                <a:lnTo>
                  <a:pt x="0" y="1267967"/>
                </a:lnTo>
                <a:lnTo>
                  <a:pt x="9144000" y="1267967"/>
                </a:lnTo>
                <a:lnTo>
                  <a:pt x="9144000" y="0"/>
                </a:lnTo>
                <a:close/>
              </a:path>
            </a:pathLst>
          </a:custGeom>
          <a:solidFill>
            <a:srgbClr val="B30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50892" y="515691"/>
            <a:ext cx="846912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1850" marR="5080" algn="r">
              <a:lnSpc>
                <a:spcPct val="100000"/>
              </a:lnSpc>
              <a:spcBef>
                <a:spcPts val="100"/>
              </a:spcBef>
            </a:pPr>
            <a:r>
              <a:rPr lang="en-US" sz="3600" spc="-20" dirty="0" smtClean="0"/>
              <a:t>Queries:</a:t>
            </a:r>
            <a:endParaRPr sz="3600" spc="-5" dirty="0"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45719"/>
            <a:ext cx="2299716" cy="10286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529783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1268095"/>
          </a:xfrm>
          <a:custGeom>
            <a:avLst/>
            <a:gdLst/>
            <a:ahLst/>
            <a:cxnLst/>
            <a:rect l="l" t="t" r="r" b="b"/>
            <a:pathLst>
              <a:path w="9144000" h="1268095">
                <a:moveTo>
                  <a:pt x="9144000" y="0"/>
                </a:moveTo>
                <a:lnTo>
                  <a:pt x="0" y="0"/>
                </a:lnTo>
                <a:lnTo>
                  <a:pt x="0" y="1267967"/>
                </a:lnTo>
                <a:lnTo>
                  <a:pt x="9144000" y="1267967"/>
                </a:lnTo>
                <a:lnTo>
                  <a:pt x="9144000" y="0"/>
                </a:lnTo>
                <a:close/>
              </a:path>
            </a:pathLst>
          </a:custGeom>
          <a:solidFill>
            <a:srgbClr val="B30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50892" y="515691"/>
            <a:ext cx="846912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1850" marR="5080" algn="r">
              <a:lnSpc>
                <a:spcPct val="100000"/>
              </a:lnSpc>
              <a:spcBef>
                <a:spcPts val="100"/>
              </a:spcBef>
            </a:pPr>
            <a:r>
              <a:rPr lang="en-US" sz="3600" spc="-20" dirty="0" smtClean="0"/>
              <a:t>Queries:</a:t>
            </a:r>
            <a:endParaRPr sz="3600" spc="-5" dirty="0"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45719"/>
            <a:ext cx="2299716" cy="10286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3813"/>
            <a:ext cx="9144000" cy="554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49502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B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9920" y="5422391"/>
            <a:ext cx="2947415" cy="13182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7" y="0"/>
            <a:ext cx="9140950" cy="299770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77332" y="3151507"/>
            <a:ext cx="5729605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5400" b="1" spc="-894" dirty="0">
                <a:latin typeface="Trebuchet MS"/>
                <a:cs typeface="Trebuchet MS"/>
              </a:rPr>
              <a:t>T</a:t>
            </a:r>
            <a:r>
              <a:rPr sz="5400" b="1" spc="-645" dirty="0">
                <a:latin typeface="Trebuchet MS"/>
                <a:cs typeface="Trebuchet MS"/>
              </a:rPr>
              <a:t>HAN</a:t>
            </a:r>
            <a:r>
              <a:rPr sz="5400" b="1" spc="-745" dirty="0">
                <a:latin typeface="Trebuchet MS"/>
                <a:cs typeface="Trebuchet MS"/>
              </a:rPr>
              <a:t>K</a:t>
            </a:r>
            <a:r>
              <a:rPr sz="5400" b="1" spc="-110" dirty="0">
                <a:latin typeface="Trebuchet MS"/>
                <a:cs typeface="Trebuchet MS"/>
              </a:rPr>
              <a:t> </a:t>
            </a:r>
            <a:r>
              <a:rPr sz="5400" b="1" spc="-805" dirty="0">
                <a:latin typeface="Trebuchet MS"/>
                <a:cs typeface="Trebuchet MS"/>
              </a:rPr>
              <a:t>Y</a:t>
            </a:r>
            <a:r>
              <a:rPr sz="5400" b="1" spc="-800" dirty="0">
                <a:latin typeface="Trebuchet MS"/>
                <a:cs typeface="Trebuchet MS"/>
              </a:rPr>
              <a:t>O</a:t>
            </a:r>
            <a:r>
              <a:rPr sz="5400" b="1" spc="-960" dirty="0">
                <a:latin typeface="Trebuchet MS"/>
                <a:cs typeface="Trebuchet MS"/>
              </a:rPr>
              <a:t>U</a:t>
            </a:r>
            <a:r>
              <a:rPr sz="5400" b="1" spc="-105" dirty="0">
                <a:latin typeface="Trebuchet MS"/>
                <a:cs typeface="Trebuchet MS"/>
              </a:rPr>
              <a:t> </a:t>
            </a:r>
            <a:r>
              <a:rPr sz="5400" b="1" spc="-994" dirty="0">
                <a:latin typeface="Trebuchet MS"/>
                <a:cs typeface="Trebuchet MS"/>
              </a:rPr>
              <a:t>F</a:t>
            </a:r>
            <a:r>
              <a:rPr sz="5400" b="1" spc="-819" dirty="0">
                <a:latin typeface="Trebuchet MS"/>
                <a:cs typeface="Trebuchet MS"/>
              </a:rPr>
              <a:t>O</a:t>
            </a:r>
            <a:r>
              <a:rPr sz="5400" b="1" spc="-815" dirty="0">
                <a:latin typeface="Trebuchet MS"/>
                <a:cs typeface="Trebuchet MS"/>
              </a:rPr>
              <a:t>R</a:t>
            </a:r>
            <a:r>
              <a:rPr sz="5400" b="1" spc="-165" dirty="0">
                <a:latin typeface="Trebuchet MS"/>
                <a:cs typeface="Trebuchet MS"/>
              </a:rPr>
              <a:t> </a:t>
            </a:r>
            <a:r>
              <a:rPr sz="5400" b="1" spc="-855" dirty="0">
                <a:latin typeface="Trebuchet MS"/>
                <a:cs typeface="Trebuchet MS"/>
              </a:rPr>
              <a:t>Y</a:t>
            </a:r>
            <a:r>
              <a:rPr sz="5400" b="1" spc="-844" dirty="0">
                <a:latin typeface="Trebuchet MS"/>
                <a:cs typeface="Trebuchet MS"/>
              </a:rPr>
              <a:t>O</a:t>
            </a:r>
            <a:r>
              <a:rPr sz="5400" b="1" spc="-855" dirty="0">
                <a:latin typeface="Trebuchet MS"/>
                <a:cs typeface="Trebuchet MS"/>
              </a:rPr>
              <a:t>U</a:t>
            </a:r>
            <a:r>
              <a:rPr sz="5400" b="1" spc="-509" dirty="0">
                <a:latin typeface="Trebuchet MS"/>
                <a:cs typeface="Trebuchet MS"/>
              </a:rPr>
              <a:t>R  </a:t>
            </a:r>
            <a:r>
              <a:rPr sz="5400" b="1" spc="-670" dirty="0">
                <a:latin typeface="Trebuchet MS"/>
                <a:cs typeface="Trebuchet MS"/>
              </a:rPr>
              <a:t>ATTENTION</a:t>
            </a:r>
            <a:r>
              <a:rPr sz="5400" b="1" spc="-670" dirty="0" smtClean="0">
                <a:latin typeface="Trebuchet MS"/>
                <a:cs typeface="Trebuchet MS"/>
              </a:rPr>
              <a:t>!</a:t>
            </a:r>
            <a:endParaRPr sz="5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248" y="96011"/>
            <a:ext cx="2299716" cy="10286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60248" y="1840928"/>
            <a:ext cx="7796889" cy="3447098"/>
          </a:xfrm>
        </p:spPr>
        <p:txBody>
          <a:bodyPr/>
          <a:lstStyle/>
          <a:p>
            <a:pPr algn="just" fontAlgn="base"/>
            <a:r>
              <a:rPr lang="en-US" b="0" u="sng" dirty="0">
                <a:solidFill>
                  <a:schemeClr val="tx1"/>
                </a:solidFill>
                <a:latin typeface="+mn-lt"/>
              </a:rPr>
              <a:t>About this </a:t>
            </a:r>
            <a:r>
              <a:rPr lang="en-US" b="0" u="sng" dirty="0" smtClean="0">
                <a:solidFill>
                  <a:schemeClr val="tx1"/>
                </a:solidFill>
                <a:latin typeface="+mn-lt"/>
              </a:rPr>
              <a:t>dataset:</a:t>
            </a:r>
            <a:endParaRPr lang="en-US" b="0" u="sng" dirty="0">
              <a:solidFill>
                <a:schemeClr val="tx1"/>
              </a:solidFill>
              <a:latin typeface="+mn-lt"/>
            </a:endParaRPr>
          </a:p>
          <a:p>
            <a:pPr algn="just" fontAlgn="base"/>
            <a:r>
              <a:rPr lang="en-US" b="0" dirty="0" smtClean="0">
                <a:solidFill>
                  <a:schemeClr val="tx1"/>
                </a:solidFill>
                <a:latin typeface="+mn-lt"/>
              </a:rPr>
              <a:t>	This 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dataset contains information about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Udemy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courses in the Web </a:t>
            </a:r>
            <a:r>
              <a:rPr lang="en-US" b="0" dirty="0" smtClean="0">
                <a:solidFill>
                  <a:schemeClr val="tx1"/>
                </a:solidFill>
                <a:latin typeface="+mn-lt"/>
              </a:rPr>
              <a:t>Development, business Finance, graphic design and Musical Instrument 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category, including course title, URL, price, number of subscribers, number of reviews, number of lectures, course level, rating, content duration, published timestamp, and subject.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1268095"/>
          </a:xfrm>
          <a:custGeom>
            <a:avLst/>
            <a:gdLst/>
            <a:ahLst/>
            <a:cxnLst/>
            <a:rect l="l" t="t" r="r" b="b"/>
            <a:pathLst>
              <a:path w="9144000" h="1268095">
                <a:moveTo>
                  <a:pt x="9144000" y="0"/>
                </a:moveTo>
                <a:lnTo>
                  <a:pt x="0" y="0"/>
                </a:lnTo>
                <a:lnTo>
                  <a:pt x="0" y="1267967"/>
                </a:lnTo>
                <a:lnTo>
                  <a:pt x="9144000" y="1267967"/>
                </a:lnTo>
                <a:lnTo>
                  <a:pt x="9144000" y="0"/>
                </a:lnTo>
                <a:close/>
              </a:path>
            </a:pathLst>
          </a:custGeom>
          <a:solidFill>
            <a:srgbClr val="B30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1850" marR="5080" algn="r">
              <a:lnSpc>
                <a:spcPct val="100000"/>
              </a:lnSpc>
              <a:spcBef>
                <a:spcPts val="100"/>
              </a:spcBef>
            </a:pPr>
            <a:r>
              <a:rPr lang="en-US" spc="-20" dirty="0" smtClean="0"/>
              <a:t>Domain of the data</a:t>
            </a:r>
            <a:endParaRPr spc="-5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66347" y="1840928"/>
            <a:ext cx="7590790" cy="38779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Link of the data:</a:t>
            </a:r>
          </a:p>
          <a:p>
            <a:r>
              <a:rPr lang="en-US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www.kaggle.com/datasets/thedevastator/udemy-courses-revenue-generation-and-course-anal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Ontology Name: </a:t>
            </a:r>
            <a:r>
              <a:rPr lang="en-US" dirty="0" err="1" smtClean="0">
                <a:solidFill>
                  <a:schemeClr val="tx1"/>
                </a:solidFill>
              </a:rPr>
              <a:t>Udemy</a:t>
            </a:r>
            <a:r>
              <a:rPr lang="en-US" dirty="0" smtClean="0">
                <a:solidFill>
                  <a:schemeClr val="tx1"/>
                </a:solidFill>
              </a:rPr>
              <a:t>-Courses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6240" y="45719"/>
            <a:ext cx="2299716" cy="102869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1268095"/>
          </a:xfrm>
          <a:custGeom>
            <a:avLst/>
            <a:gdLst/>
            <a:ahLst/>
            <a:cxnLst/>
            <a:rect l="l" t="t" r="r" b="b"/>
            <a:pathLst>
              <a:path w="9144000" h="1268095">
                <a:moveTo>
                  <a:pt x="9144000" y="0"/>
                </a:moveTo>
                <a:lnTo>
                  <a:pt x="0" y="0"/>
                </a:lnTo>
                <a:lnTo>
                  <a:pt x="0" y="1267967"/>
                </a:lnTo>
                <a:lnTo>
                  <a:pt x="9144000" y="1267967"/>
                </a:lnTo>
                <a:lnTo>
                  <a:pt x="9144000" y="0"/>
                </a:lnTo>
                <a:close/>
              </a:path>
            </a:pathLst>
          </a:custGeom>
          <a:solidFill>
            <a:srgbClr val="B30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1850" marR="5080" algn="r">
              <a:lnSpc>
                <a:spcPct val="100000"/>
              </a:lnSpc>
              <a:spcBef>
                <a:spcPts val="100"/>
              </a:spcBef>
            </a:pPr>
            <a:r>
              <a:rPr lang="en-US" sz="3200" spc="-20" dirty="0" smtClean="0"/>
              <a:t>Visual Model</a:t>
            </a:r>
            <a:endParaRPr sz="3200" spc="-5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45719"/>
            <a:ext cx="2299716" cy="10286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8" y="1590905"/>
            <a:ext cx="8600171" cy="505674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052" y="1493773"/>
            <a:ext cx="69964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44000" cy="1268095"/>
          </a:xfrm>
          <a:custGeom>
            <a:avLst/>
            <a:gdLst/>
            <a:ahLst/>
            <a:cxnLst/>
            <a:rect l="l" t="t" r="r" b="b"/>
            <a:pathLst>
              <a:path w="9144000" h="1268095">
                <a:moveTo>
                  <a:pt x="9144000" y="0"/>
                </a:moveTo>
                <a:lnTo>
                  <a:pt x="0" y="0"/>
                </a:lnTo>
                <a:lnTo>
                  <a:pt x="0" y="1267967"/>
                </a:lnTo>
                <a:lnTo>
                  <a:pt x="9144000" y="1267967"/>
                </a:lnTo>
                <a:lnTo>
                  <a:pt x="9144000" y="0"/>
                </a:lnTo>
                <a:close/>
              </a:path>
            </a:pathLst>
          </a:custGeom>
          <a:solidFill>
            <a:srgbClr val="B30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7439" y="198120"/>
            <a:ext cx="8469121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1850" marR="5080" algn="r">
              <a:lnSpc>
                <a:spcPct val="100000"/>
              </a:lnSpc>
              <a:spcBef>
                <a:spcPts val="100"/>
              </a:spcBef>
            </a:pPr>
            <a:r>
              <a:rPr lang="en-US" sz="3200" spc="-20" dirty="0" smtClean="0"/>
              <a:t>Ontology Graph</a:t>
            </a:r>
            <a:endParaRPr sz="3200" spc="-5" dirty="0"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45719"/>
            <a:ext cx="2299716" cy="10286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968"/>
            <a:ext cx="9144000" cy="5140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967" y="1380564"/>
            <a:ext cx="8393430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b="1" spc="-5" dirty="0" smtClean="0">
                <a:latin typeface="Arial"/>
                <a:cs typeface="Arial"/>
              </a:rPr>
              <a:t>1. Course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1800" b="1" spc="-5" dirty="0" smtClean="0">
                <a:latin typeface="Arial"/>
                <a:cs typeface="Arial"/>
              </a:rPr>
              <a:t>2. Department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b="1" spc="-5" dirty="0" smtClean="0">
                <a:latin typeface="Arial"/>
                <a:cs typeface="Arial"/>
              </a:rPr>
              <a:t>3. Person (Instructor, Subscriber)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1800" b="1" spc="-5" dirty="0" smtClean="0">
                <a:latin typeface="Arial"/>
                <a:cs typeface="Arial"/>
              </a:rPr>
              <a:t>4. Review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44000" cy="1268095"/>
          </a:xfrm>
          <a:custGeom>
            <a:avLst/>
            <a:gdLst/>
            <a:ahLst/>
            <a:cxnLst/>
            <a:rect l="l" t="t" r="r" b="b"/>
            <a:pathLst>
              <a:path w="9144000" h="1268095">
                <a:moveTo>
                  <a:pt x="9144000" y="0"/>
                </a:moveTo>
                <a:lnTo>
                  <a:pt x="0" y="0"/>
                </a:lnTo>
                <a:lnTo>
                  <a:pt x="0" y="1267967"/>
                </a:lnTo>
                <a:lnTo>
                  <a:pt x="9144000" y="1267967"/>
                </a:lnTo>
                <a:lnTo>
                  <a:pt x="9144000" y="0"/>
                </a:lnTo>
                <a:close/>
              </a:path>
            </a:pathLst>
          </a:custGeom>
          <a:solidFill>
            <a:srgbClr val="B30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7439" y="198120"/>
            <a:ext cx="846912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r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b="1" spc="-5" dirty="0">
                <a:latin typeface="Arial"/>
                <a:cs typeface="Arial"/>
              </a:rPr>
              <a:t>Here we have 4 </a:t>
            </a:r>
            <a:r>
              <a:rPr lang="en-US" b="1" spc="-5" dirty="0" smtClean="0">
                <a:latin typeface="Arial"/>
                <a:cs typeface="Arial"/>
              </a:rPr>
              <a:t/>
            </a:r>
            <a:br>
              <a:rPr lang="en-US" b="1" spc="-5" dirty="0" smtClean="0">
                <a:latin typeface="Arial"/>
                <a:cs typeface="Arial"/>
              </a:rPr>
            </a:br>
            <a:r>
              <a:rPr lang="en-US" b="1" spc="-5" dirty="0" smtClean="0">
                <a:latin typeface="Arial"/>
                <a:cs typeface="Arial"/>
              </a:rPr>
              <a:t>main </a:t>
            </a:r>
            <a:r>
              <a:rPr lang="en-US" b="1" spc="-5" dirty="0">
                <a:latin typeface="Arial"/>
                <a:cs typeface="Arial"/>
              </a:rPr>
              <a:t>classes: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45719"/>
            <a:ext cx="2299716" cy="10286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" y="2652325"/>
            <a:ext cx="9020175" cy="42056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248" y="68715"/>
            <a:ext cx="2299716" cy="10286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30625" y="1447800"/>
            <a:ext cx="7324725" cy="12830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17145" indent="-286385" algn="just">
              <a:lnSpc>
                <a:spcPct val="100000"/>
              </a:lnSpc>
              <a:spcBef>
                <a:spcPts val="105"/>
              </a:spcBef>
              <a:buClr>
                <a:srgbClr val="000099"/>
              </a:buClr>
              <a:buFont typeface="Arial MT"/>
              <a:buChar char="•"/>
              <a:tabLst>
                <a:tab pos="299720" algn="l"/>
              </a:tabLst>
            </a:pPr>
            <a:r>
              <a:rPr lang="en-US" sz="2000" dirty="0" smtClean="0">
                <a:latin typeface="Arial MT"/>
                <a:cs typeface="Arial MT"/>
              </a:rPr>
              <a:t>Individual name is ‘1090788’ and its type is course. </a:t>
            </a:r>
          </a:p>
          <a:p>
            <a:pPr marL="298450" marR="17145" indent="-286385" algn="just">
              <a:lnSpc>
                <a:spcPct val="100000"/>
              </a:lnSpc>
              <a:spcBef>
                <a:spcPts val="105"/>
              </a:spcBef>
              <a:buClr>
                <a:srgbClr val="000099"/>
              </a:buClr>
              <a:buFont typeface="Arial MT"/>
              <a:buChar char="•"/>
              <a:tabLst>
                <a:tab pos="299720" algn="l"/>
              </a:tabLst>
            </a:pPr>
            <a:r>
              <a:rPr lang="en-US" sz="2000" dirty="0" smtClean="0">
                <a:latin typeface="Arial MT"/>
                <a:cs typeface="Arial MT"/>
              </a:rPr>
              <a:t>We can define relationship between individual</a:t>
            </a:r>
          </a:p>
          <a:p>
            <a:pPr marL="298450" marR="17145" indent="-286385" algn="just">
              <a:lnSpc>
                <a:spcPct val="100000"/>
              </a:lnSpc>
              <a:spcBef>
                <a:spcPts val="105"/>
              </a:spcBef>
              <a:buClr>
                <a:srgbClr val="000099"/>
              </a:buClr>
              <a:buFont typeface="Arial MT"/>
              <a:buChar char="•"/>
              <a:tabLst>
                <a:tab pos="299720" algn="l"/>
              </a:tabLst>
            </a:pPr>
            <a:r>
              <a:rPr lang="en-US" sz="2000" dirty="0" smtClean="0">
                <a:latin typeface="Arial MT"/>
                <a:cs typeface="Arial MT"/>
              </a:rPr>
              <a:t>For example course is ‘</a:t>
            </a:r>
            <a:r>
              <a:rPr lang="en-US" sz="2000" dirty="0" err="1" smtClean="0">
                <a:latin typeface="Arial MT"/>
                <a:cs typeface="Arial MT"/>
              </a:rPr>
              <a:t>belongTo</a:t>
            </a:r>
            <a:r>
              <a:rPr lang="en-US" sz="2000" dirty="0" smtClean="0">
                <a:latin typeface="Arial MT"/>
                <a:cs typeface="Arial MT"/>
              </a:rPr>
              <a:t>’ department</a:t>
            </a:r>
          </a:p>
          <a:p>
            <a:pPr marL="298450" marR="17145" indent="-286385" algn="just">
              <a:lnSpc>
                <a:spcPct val="100000"/>
              </a:lnSpc>
              <a:spcBef>
                <a:spcPts val="105"/>
              </a:spcBef>
              <a:buClr>
                <a:srgbClr val="000099"/>
              </a:buClr>
              <a:buFont typeface="Arial MT"/>
              <a:buChar char="•"/>
              <a:tabLst>
                <a:tab pos="299720" algn="l"/>
              </a:tabLst>
            </a:pPr>
            <a:r>
              <a:rPr lang="en-US" sz="2000" dirty="0" smtClean="0">
                <a:latin typeface="Arial MT"/>
                <a:cs typeface="Arial MT"/>
              </a:rPr>
              <a:t>And graphically we represent it with </a:t>
            </a:r>
            <a:r>
              <a:rPr lang="en-US" sz="2000" dirty="0" smtClean="0">
                <a:latin typeface="Arial MT"/>
                <a:cs typeface="Arial MT"/>
              </a:rPr>
              <a:t>Diamonds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533400"/>
            <a:ext cx="8469121" cy="430887"/>
          </a:xfrm>
        </p:spPr>
        <p:txBody>
          <a:bodyPr/>
          <a:lstStyle/>
          <a:p>
            <a:pPr algn="r"/>
            <a:r>
              <a:rPr lang="en-US" sz="2800" dirty="0" smtClean="0"/>
              <a:t>INDIVIDUAL: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7" y="2743200"/>
            <a:ext cx="9108743" cy="39686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1259" y="1582738"/>
            <a:ext cx="626237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5145" marR="5080" indent="-178308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 smtClean="0">
                <a:latin typeface="Arial"/>
                <a:cs typeface="Arial"/>
              </a:rPr>
              <a:t>We have a property called “</a:t>
            </a:r>
            <a:r>
              <a:rPr lang="en-US" sz="2400" b="1" spc="-5" dirty="0" err="1" smtClean="0">
                <a:latin typeface="Arial"/>
                <a:cs typeface="Arial"/>
              </a:rPr>
              <a:t>belongsTo</a:t>
            </a:r>
            <a:r>
              <a:rPr lang="en-US" sz="2400" b="1" spc="-5" dirty="0" smtClean="0">
                <a:latin typeface="Arial"/>
                <a:cs typeface="Arial"/>
              </a:rPr>
              <a:t>”</a:t>
            </a:r>
            <a:r>
              <a:rPr lang="en-US" sz="2400" dirty="0" smtClean="0">
                <a:latin typeface="Arial"/>
                <a:cs typeface="Arial"/>
              </a:rPr>
              <a:t>.</a:t>
            </a:r>
          </a:p>
          <a:p>
            <a:pPr marL="1795145" marR="5080" indent="-178308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 smtClean="0">
                <a:latin typeface="Arial"/>
                <a:cs typeface="Arial"/>
              </a:rPr>
              <a:t>Properties have a binary relations with classes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12856" y="3308414"/>
            <a:ext cx="557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10" dirty="0">
                <a:latin typeface="Arial"/>
                <a:cs typeface="Arial"/>
              </a:rPr>
              <a:t>NO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8712" y="4744021"/>
            <a:ext cx="438531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392167" y="3892297"/>
            <a:ext cx="402590" cy="513715"/>
            <a:chOff x="4392167" y="3892297"/>
            <a:chExt cx="402590" cy="513715"/>
          </a:xfrm>
        </p:grpSpPr>
        <p:sp>
          <p:nvSpPr>
            <p:cNvPr id="9" name="object 9"/>
            <p:cNvSpPr/>
            <p:nvPr/>
          </p:nvSpPr>
          <p:spPr>
            <a:xfrm>
              <a:off x="4396739" y="3896869"/>
              <a:ext cx="393700" cy="504825"/>
            </a:xfrm>
            <a:custGeom>
              <a:avLst/>
              <a:gdLst/>
              <a:ahLst/>
              <a:cxnLst/>
              <a:rect l="l" t="t" r="r" b="b"/>
              <a:pathLst>
                <a:path w="393700" h="504825">
                  <a:moveTo>
                    <a:pt x="294894" y="0"/>
                  </a:moveTo>
                  <a:lnTo>
                    <a:pt x="98298" y="0"/>
                  </a:lnTo>
                  <a:lnTo>
                    <a:pt x="98298" y="270446"/>
                  </a:lnTo>
                  <a:lnTo>
                    <a:pt x="0" y="270446"/>
                  </a:lnTo>
                  <a:lnTo>
                    <a:pt x="196596" y="504443"/>
                  </a:lnTo>
                  <a:lnTo>
                    <a:pt x="393192" y="270446"/>
                  </a:lnTo>
                  <a:lnTo>
                    <a:pt x="294894" y="270446"/>
                  </a:lnTo>
                  <a:lnTo>
                    <a:pt x="294894" y="0"/>
                  </a:lnTo>
                  <a:close/>
                </a:path>
              </a:pathLst>
            </a:custGeom>
            <a:solidFill>
              <a:srgbClr val="B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96739" y="3896869"/>
              <a:ext cx="393700" cy="504825"/>
            </a:xfrm>
            <a:custGeom>
              <a:avLst/>
              <a:gdLst/>
              <a:ahLst/>
              <a:cxnLst/>
              <a:rect l="l" t="t" r="r" b="b"/>
              <a:pathLst>
                <a:path w="393700" h="504825">
                  <a:moveTo>
                    <a:pt x="0" y="270446"/>
                  </a:moveTo>
                  <a:lnTo>
                    <a:pt x="98298" y="270446"/>
                  </a:lnTo>
                  <a:lnTo>
                    <a:pt x="98298" y="0"/>
                  </a:lnTo>
                  <a:lnTo>
                    <a:pt x="294894" y="0"/>
                  </a:lnTo>
                  <a:lnTo>
                    <a:pt x="294894" y="270446"/>
                  </a:lnTo>
                  <a:lnTo>
                    <a:pt x="393192" y="270446"/>
                  </a:lnTo>
                  <a:lnTo>
                    <a:pt x="196596" y="504443"/>
                  </a:lnTo>
                  <a:lnTo>
                    <a:pt x="0" y="270446"/>
                  </a:lnTo>
                  <a:close/>
                </a:path>
              </a:pathLst>
            </a:custGeom>
            <a:ln w="9144">
              <a:solidFill>
                <a:srgbClr val="B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0"/>
            <a:ext cx="9144000" cy="1268095"/>
          </a:xfrm>
          <a:custGeom>
            <a:avLst/>
            <a:gdLst/>
            <a:ahLst/>
            <a:cxnLst/>
            <a:rect l="l" t="t" r="r" b="b"/>
            <a:pathLst>
              <a:path w="9144000" h="1268095">
                <a:moveTo>
                  <a:pt x="9144000" y="0"/>
                </a:moveTo>
                <a:lnTo>
                  <a:pt x="0" y="0"/>
                </a:lnTo>
                <a:lnTo>
                  <a:pt x="0" y="1267967"/>
                </a:lnTo>
                <a:lnTo>
                  <a:pt x="9144000" y="1267967"/>
                </a:lnTo>
                <a:lnTo>
                  <a:pt x="9144000" y="0"/>
                </a:lnTo>
                <a:close/>
              </a:path>
            </a:pathLst>
          </a:custGeom>
          <a:solidFill>
            <a:srgbClr val="B30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37439" y="198662"/>
            <a:ext cx="8469121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1850" marR="5080" algn="r">
              <a:lnSpc>
                <a:spcPct val="100000"/>
              </a:lnSpc>
              <a:spcBef>
                <a:spcPts val="100"/>
              </a:spcBef>
            </a:pPr>
            <a:r>
              <a:rPr lang="en-US" sz="3200" dirty="0" smtClean="0"/>
              <a:t>Object </a:t>
            </a:r>
            <a:r>
              <a:rPr lang="en-US" sz="3200" dirty="0" smtClean="0"/>
              <a:t>Properties</a:t>
            </a:r>
            <a:r>
              <a:rPr lang="en-US" sz="3200" dirty="0" smtClean="0"/>
              <a:t>:</a:t>
            </a:r>
            <a:endParaRPr sz="3200" spc="-5" dirty="0"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45719"/>
            <a:ext cx="2299716" cy="10286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7" y="3240537"/>
            <a:ext cx="9144000" cy="340553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248" y="96011"/>
            <a:ext cx="2299716" cy="102869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8106" y="517681"/>
            <a:ext cx="8469121" cy="492443"/>
          </a:xfrm>
        </p:spPr>
        <p:txBody>
          <a:bodyPr/>
          <a:lstStyle/>
          <a:p>
            <a:pPr algn="r"/>
            <a:r>
              <a:rPr lang="en-US" sz="3200" dirty="0" smtClean="0"/>
              <a:t>Attributes: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464676"/>
            <a:ext cx="7590790" cy="861774"/>
          </a:xfrm>
        </p:spPr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describe the objects in the </a:t>
            </a:r>
            <a:r>
              <a:rPr lang="en-US" b="0" dirty="0" smtClean="0">
                <a:solidFill>
                  <a:schemeClr val="tx1"/>
                </a:solidFill>
              </a:rPr>
              <a:t>ontology and it is called data properties</a:t>
            </a:r>
            <a:endParaRPr lang="en-US" b="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6" y="2520663"/>
            <a:ext cx="9144000" cy="4013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</TotalTime>
  <Words>184</Words>
  <Application>Microsoft Office PowerPoint</Application>
  <PresentationFormat>On-screen Show (4:3)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MT</vt:lpstr>
      <vt:lpstr>Calibri</vt:lpstr>
      <vt:lpstr>Trebuchet MS</vt:lpstr>
      <vt:lpstr>Office Theme</vt:lpstr>
      <vt:lpstr>PowerPoint Presentation</vt:lpstr>
      <vt:lpstr>PowerPoint Presentation</vt:lpstr>
      <vt:lpstr>Domain of the data</vt:lpstr>
      <vt:lpstr>Visual Model</vt:lpstr>
      <vt:lpstr>Ontology Graph</vt:lpstr>
      <vt:lpstr>Here we have 4  main classes:</vt:lpstr>
      <vt:lpstr>INDIVIDUAL:</vt:lpstr>
      <vt:lpstr>Object Properties:</vt:lpstr>
      <vt:lpstr>Attributes:</vt:lpstr>
      <vt:lpstr>Disjoint:</vt:lpstr>
      <vt:lpstr>Jupytor:</vt:lpstr>
      <vt:lpstr>Data Cleaning:</vt:lpstr>
      <vt:lpstr>PowerPoint Presentation</vt:lpstr>
      <vt:lpstr>Queries:</vt:lpstr>
      <vt:lpstr>Queries:</vt:lpstr>
      <vt:lpstr>Queries:</vt:lpstr>
      <vt:lpstr>THANK YOU FOR YOUR 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Veronica</dc:creator>
  <cp:lastModifiedBy>Microsoft account</cp:lastModifiedBy>
  <cp:revision>29</cp:revision>
  <dcterms:created xsi:type="dcterms:W3CDTF">2022-12-19T14:42:22Z</dcterms:created>
  <dcterms:modified xsi:type="dcterms:W3CDTF">2022-12-20T20:44:31Z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2019-12-13T00:00:00Z</vt:filetime>
  </property>
  <property fmtid="{D5CDD505-2E9C-101B-9397-08002B2CF9AE}" pid="3" name="Creator">
    <vt:lpwstr>Acrobat PDFMaker 15 per PowerPoint</vt:lpwstr>
  </property>
  <property fmtid="{D5CDD505-2E9C-101B-9397-08002B2CF9AE}" pid="4" name="LastSaved">
    <vt:filetime>2022-12-19T00:00:00Z</vt:filetime>
  </property>
</Properties>
</file>