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74" r:id="rId10"/>
    <p:sldId id="281" r:id="rId11"/>
    <p:sldId id="290" r:id="rId12"/>
    <p:sldId id="287" r:id="rId13"/>
    <p:sldId id="289" r:id="rId14"/>
    <p:sldId id="319" r:id="rId15"/>
    <p:sldId id="320" r:id="rId16"/>
    <p:sldId id="321" r:id="rId17"/>
    <p:sldId id="31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>
        <p:scale>
          <a:sx n="66" d="100"/>
          <a:sy n="66" d="100"/>
        </p:scale>
        <p:origin x="147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840" y="430063"/>
            <a:ext cx="83403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439" y="198120"/>
            <a:ext cx="84691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thedevastator/udemy-courses-revenue-generation-and-course-a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81000"/>
            <a:ext cx="44496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i="1" dirty="0" smtClean="0">
                <a:solidFill>
                  <a:srgbClr val="002E8A"/>
                </a:solidFill>
                <a:latin typeface="Arial"/>
                <a:cs typeface="Arial"/>
              </a:rPr>
              <a:t>Good Morning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57200" y="1600200"/>
            <a:ext cx="7772400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PROJECT NAME</a:t>
            </a:r>
            <a:r>
              <a:rPr lang="en-US" sz="2400" i="1" dirty="0" smtClean="0">
                <a:latin typeface="Arial"/>
                <a:cs typeface="Arial"/>
              </a:rPr>
              <a:t>: </a:t>
            </a:r>
            <a:r>
              <a:rPr lang="en-US" sz="2400" i="1" dirty="0" smtClean="0">
                <a:latin typeface="Arial"/>
                <a:cs typeface="Arial"/>
              </a:rPr>
              <a:t>DB2-2022-2023(</a:t>
            </a:r>
            <a:r>
              <a:rPr lang="en-US" sz="2400" i="1" dirty="0" err="1" smtClean="0">
                <a:latin typeface="Arial"/>
                <a:cs typeface="Arial"/>
              </a:rPr>
              <a:t>Udemy</a:t>
            </a:r>
            <a:r>
              <a:rPr lang="en-US" sz="2400" i="1" dirty="0" smtClean="0">
                <a:latin typeface="Arial"/>
                <a:cs typeface="Arial"/>
              </a:rPr>
              <a:t> Courses)</a:t>
            </a:r>
            <a:endParaRPr lang="en-US" sz="2400" i="1" dirty="0" smtClean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b="1" dirty="0" smtClean="0"/>
              <a:t>(Group Members)</a:t>
            </a:r>
            <a:endParaRPr lang="en-US" sz="2400" dirty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IRFAN ULLAH KHAN (2054601)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err="1" smtClean="0">
                <a:latin typeface="Arial"/>
                <a:cs typeface="Arial"/>
              </a:rPr>
              <a:t>Rajmonda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Bardhi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(2071810)</a:t>
            </a:r>
            <a:endParaRPr lang="en-US" sz="2400" dirty="0" smtClean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Anahita </a:t>
            </a:r>
            <a:r>
              <a:rPr lang="en-US" sz="2400" dirty="0" err="1">
                <a:latin typeface="Arial"/>
                <a:cs typeface="Arial"/>
              </a:rPr>
              <a:t>Abbaspour</a:t>
            </a:r>
            <a:r>
              <a:rPr lang="en-US" sz="2400" dirty="0">
                <a:latin typeface="Arial"/>
                <a:cs typeface="Arial"/>
              </a:rPr>
              <a:t> (2005495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endParaRPr lang="en-US" sz="2400" dirty="0" smtClean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Carlos </a:t>
            </a:r>
            <a:r>
              <a:rPr lang="en-US" sz="2400" dirty="0" err="1" smtClean="0">
                <a:latin typeface="Arial"/>
                <a:cs typeface="Arial"/>
              </a:rPr>
              <a:t>Alcantud</a:t>
            </a:r>
            <a:r>
              <a:rPr lang="en-US" sz="2400" dirty="0" smtClean="0">
                <a:latin typeface="Arial"/>
                <a:cs typeface="Arial"/>
              </a:rPr>
              <a:t> Cuesta (2065642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endParaRPr lang="en-US"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2" y="381000"/>
            <a:ext cx="3373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/>
              <a:t>Disjoint: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" y="138684"/>
            <a:ext cx="2301239" cy="102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304" y="1456695"/>
            <a:ext cx="785469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We must </a:t>
            </a:r>
            <a:r>
              <a:rPr lang="en-US" sz="2800" dirty="0"/>
              <a:t>make </a:t>
            </a:r>
            <a:r>
              <a:rPr lang="en-US" sz="2800" dirty="0" smtClean="0"/>
              <a:t>disjoint </a:t>
            </a:r>
            <a:r>
              <a:rPr lang="en-US" sz="2800" dirty="0"/>
              <a:t>from one </a:t>
            </a:r>
            <a:r>
              <a:rPr lang="en-US" sz="2800" dirty="0" smtClean="0"/>
              <a:t>another if we keep classes separate.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7495"/>
            <a:ext cx="9144000" cy="4029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8836" y="1269428"/>
            <a:ext cx="1937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Jupytor</a:t>
            </a:r>
            <a:r>
              <a:rPr lang="en-US" sz="4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410"/>
            <a:ext cx="9144000" cy="4456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69060"/>
            <a:chOff x="0" y="0"/>
            <a:chExt cx="9144000" cy="136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0"/>
              <a:ext cx="1066799" cy="10789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369060"/>
            </a:xfrm>
            <a:custGeom>
              <a:avLst/>
              <a:gdLst/>
              <a:ahLst/>
              <a:cxnLst/>
              <a:rect l="l" t="t" r="r" b="b"/>
              <a:pathLst>
                <a:path w="9144000" h="1369060">
                  <a:moveTo>
                    <a:pt x="9144000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9144000" y="13685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3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89915"/>
              <a:ext cx="2299716" cy="10286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0614" y="1458467"/>
            <a:ext cx="794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95833"/>
              <a:tabLst>
                <a:tab pos="253365" algn="l"/>
              </a:tabLst>
            </a:pPr>
            <a:r>
              <a:rPr lang="en-US" sz="2400" dirty="0" smtClean="0">
                <a:latin typeface="Calibri"/>
                <a:cs typeface="Calibri"/>
              </a:rPr>
              <a:t>Here we cleaned our 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10400" y="292196"/>
            <a:ext cx="173200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975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/>
              <a:t>Data Cleaning:</a:t>
            </a:r>
            <a:endParaRPr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9144000" cy="4553857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490"/>
            <a:ext cx="9144000" cy="4477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87085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546962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smtClean="0"/>
              <a:t>Queries: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215"/>
            <a:ext cx="9144000" cy="48427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 smtClean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2978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 smtClean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813"/>
            <a:ext cx="9144000" cy="55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95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0" y="5422391"/>
            <a:ext cx="2947415" cy="1318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40950" cy="2997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7332" y="3151507"/>
            <a:ext cx="57296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894" dirty="0">
                <a:latin typeface="Trebuchet MS"/>
                <a:cs typeface="Trebuchet MS"/>
              </a:rPr>
              <a:t>T</a:t>
            </a:r>
            <a:r>
              <a:rPr sz="5400" b="1" spc="-645" dirty="0">
                <a:latin typeface="Trebuchet MS"/>
                <a:cs typeface="Trebuchet MS"/>
              </a:rPr>
              <a:t>HAN</a:t>
            </a:r>
            <a:r>
              <a:rPr sz="5400" b="1" spc="-745" dirty="0">
                <a:latin typeface="Trebuchet MS"/>
                <a:cs typeface="Trebuchet MS"/>
              </a:rPr>
              <a:t>K</a:t>
            </a:r>
            <a:r>
              <a:rPr sz="5400" b="1" spc="-110" dirty="0">
                <a:latin typeface="Trebuchet MS"/>
                <a:cs typeface="Trebuchet MS"/>
              </a:rPr>
              <a:t> </a:t>
            </a:r>
            <a:r>
              <a:rPr sz="5400" b="1" spc="-805" dirty="0">
                <a:latin typeface="Trebuchet MS"/>
                <a:cs typeface="Trebuchet MS"/>
              </a:rPr>
              <a:t>Y</a:t>
            </a:r>
            <a:r>
              <a:rPr sz="5400" b="1" spc="-800" dirty="0">
                <a:latin typeface="Trebuchet MS"/>
                <a:cs typeface="Trebuchet MS"/>
              </a:rPr>
              <a:t>O</a:t>
            </a:r>
            <a:r>
              <a:rPr sz="5400" b="1" spc="-960" dirty="0">
                <a:latin typeface="Trebuchet MS"/>
                <a:cs typeface="Trebuchet MS"/>
              </a:rPr>
              <a:t>U</a:t>
            </a:r>
            <a:r>
              <a:rPr sz="5400" b="1" spc="-105" dirty="0">
                <a:latin typeface="Trebuchet MS"/>
                <a:cs typeface="Trebuchet MS"/>
              </a:rPr>
              <a:t> </a:t>
            </a:r>
            <a:r>
              <a:rPr sz="5400" b="1" spc="-994" dirty="0">
                <a:latin typeface="Trebuchet MS"/>
                <a:cs typeface="Trebuchet MS"/>
              </a:rPr>
              <a:t>F</a:t>
            </a:r>
            <a:r>
              <a:rPr sz="5400" b="1" spc="-819" dirty="0">
                <a:latin typeface="Trebuchet MS"/>
                <a:cs typeface="Trebuchet MS"/>
              </a:rPr>
              <a:t>O</a:t>
            </a:r>
            <a:r>
              <a:rPr sz="5400" b="1" spc="-815" dirty="0">
                <a:latin typeface="Trebuchet MS"/>
                <a:cs typeface="Trebuchet MS"/>
              </a:rPr>
              <a:t>R</a:t>
            </a:r>
            <a:r>
              <a:rPr sz="5400" b="1" spc="-165" dirty="0">
                <a:latin typeface="Trebuchet MS"/>
                <a:cs typeface="Trebuchet MS"/>
              </a:rPr>
              <a:t> </a:t>
            </a:r>
            <a:r>
              <a:rPr sz="5400" b="1" spc="-855" dirty="0">
                <a:latin typeface="Trebuchet MS"/>
                <a:cs typeface="Trebuchet MS"/>
              </a:rPr>
              <a:t>Y</a:t>
            </a:r>
            <a:r>
              <a:rPr sz="5400" b="1" spc="-844" dirty="0">
                <a:latin typeface="Trebuchet MS"/>
                <a:cs typeface="Trebuchet MS"/>
              </a:rPr>
              <a:t>O</a:t>
            </a:r>
            <a:r>
              <a:rPr sz="5400" b="1" spc="-855" dirty="0">
                <a:latin typeface="Trebuchet MS"/>
                <a:cs typeface="Trebuchet MS"/>
              </a:rPr>
              <a:t>U</a:t>
            </a:r>
            <a:r>
              <a:rPr sz="5400" b="1" spc="-509" dirty="0">
                <a:latin typeface="Trebuchet MS"/>
                <a:cs typeface="Trebuchet MS"/>
              </a:rPr>
              <a:t>R  </a:t>
            </a:r>
            <a:r>
              <a:rPr sz="5400" b="1" spc="-670" dirty="0">
                <a:latin typeface="Trebuchet MS"/>
                <a:cs typeface="Trebuchet MS"/>
              </a:rPr>
              <a:t>ATTENTION</a:t>
            </a:r>
            <a:r>
              <a:rPr sz="5400" b="1" spc="-670" dirty="0" smtClean="0"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3016210"/>
          </a:xfrm>
        </p:spPr>
        <p:txBody>
          <a:bodyPr/>
          <a:lstStyle/>
          <a:p>
            <a:pPr algn="just" fontAlgn="base"/>
            <a:r>
              <a:rPr lang="en-US" b="0" u="sng" dirty="0">
                <a:solidFill>
                  <a:schemeClr val="tx1"/>
                </a:solidFill>
                <a:latin typeface="+mn-lt"/>
              </a:rPr>
              <a:t>About this </a:t>
            </a:r>
            <a:r>
              <a:rPr lang="en-US" b="0" u="sng" dirty="0" smtClean="0">
                <a:solidFill>
                  <a:schemeClr val="tx1"/>
                </a:solidFill>
                <a:latin typeface="+mn-lt"/>
              </a:rPr>
              <a:t>dataset:</a:t>
            </a:r>
            <a:endParaRPr lang="en-US" b="0" u="sng" dirty="0">
              <a:solidFill>
                <a:schemeClr val="tx1"/>
              </a:solidFill>
              <a:latin typeface="+mn-lt"/>
            </a:endParaRPr>
          </a:p>
          <a:p>
            <a:pPr algn="just" fontAlgn="base"/>
            <a:r>
              <a:rPr lang="en-US" b="0" dirty="0" smtClean="0">
                <a:solidFill>
                  <a:schemeClr val="tx1"/>
                </a:solidFill>
                <a:latin typeface="+mn-lt"/>
              </a:rPr>
              <a:t>	This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dataset contains information about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Udemy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courses in the Web Development category, including course title, URL, price, number of subscribers, number of reviews, number of lectures, course level, rating, content duration, published timestamp, and subject.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pc="-20" dirty="0" smtClean="0"/>
              <a:t>Domain of the data</a:t>
            </a:r>
            <a:endParaRPr spc="-5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38779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Link of the data: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www.kaggle.com/datasets/thedevastator/udemy-courses-revenue-generation-and-course-anal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Ontology Name: </a:t>
            </a:r>
            <a:r>
              <a:rPr lang="en-US" dirty="0" err="1" smtClean="0">
                <a:solidFill>
                  <a:schemeClr val="tx1"/>
                </a:solidFill>
              </a:rPr>
              <a:t>Udemy</a:t>
            </a:r>
            <a:r>
              <a:rPr lang="en-US" dirty="0" smtClean="0">
                <a:solidFill>
                  <a:schemeClr val="tx1"/>
                </a:solidFill>
              </a:rPr>
              <a:t>-Courses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smtClean="0"/>
              <a:t>Visual Model</a:t>
            </a:r>
            <a:endParaRPr sz="3200" spc="-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8" y="1590905"/>
            <a:ext cx="8600171" cy="50567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52" y="1493773"/>
            <a:ext cx="6996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smtClean="0"/>
              <a:t>Ontology Graph</a:t>
            </a:r>
            <a:endParaRPr sz="3200" spc="-5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96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67" y="1380564"/>
            <a:ext cx="839343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1. Course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2. Department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3. Person (Instructor, Subscriber)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4. Review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r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Here we have 4 </a:t>
            </a:r>
            <a:r>
              <a:rPr lang="en-US" b="1" spc="-5" dirty="0" smtClean="0">
                <a:latin typeface="Arial"/>
                <a:cs typeface="Arial"/>
              </a:rPr>
              <a:t/>
            </a:r>
            <a:br>
              <a:rPr lang="en-US" b="1" spc="-5" dirty="0" smtClean="0">
                <a:latin typeface="Arial"/>
                <a:cs typeface="Arial"/>
              </a:rPr>
            </a:br>
            <a:r>
              <a:rPr lang="en-US" b="1" spc="-5" dirty="0" smtClean="0">
                <a:latin typeface="Arial"/>
                <a:cs typeface="Arial"/>
              </a:rPr>
              <a:t>main </a:t>
            </a:r>
            <a:r>
              <a:rPr lang="en-US" b="1" spc="-5" dirty="0">
                <a:latin typeface="Arial"/>
                <a:cs typeface="Arial"/>
              </a:rPr>
              <a:t>classes: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2652325"/>
            <a:ext cx="9020175" cy="42056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68715"/>
            <a:ext cx="2299716" cy="1028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0625" y="1447800"/>
            <a:ext cx="7324725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Individual name is ‘1090788’ and its type is course. 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We can define relationship between individual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For example course is ‘</a:t>
            </a:r>
            <a:r>
              <a:rPr lang="en-US" sz="2000" dirty="0" err="1" smtClean="0">
                <a:latin typeface="Arial MT"/>
                <a:cs typeface="Arial MT"/>
              </a:rPr>
              <a:t>belongTo</a:t>
            </a:r>
            <a:r>
              <a:rPr lang="en-US" sz="2000" dirty="0" smtClean="0">
                <a:latin typeface="Arial MT"/>
                <a:cs typeface="Arial MT"/>
              </a:rPr>
              <a:t>’ department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And graphically we represent it with </a:t>
            </a:r>
            <a:r>
              <a:rPr lang="en-US" sz="2000" dirty="0" err="1" smtClean="0">
                <a:latin typeface="Arial MT"/>
                <a:cs typeface="Arial MT"/>
              </a:rPr>
              <a:t>Dimands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69121" cy="430887"/>
          </a:xfrm>
        </p:spPr>
        <p:txBody>
          <a:bodyPr/>
          <a:lstStyle/>
          <a:p>
            <a:pPr algn="r"/>
            <a:r>
              <a:rPr lang="en-US" sz="2800" dirty="0" smtClean="0"/>
              <a:t>INDIVIDUAL: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" y="2743200"/>
            <a:ext cx="9108743" cy="3968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259" y="1582738"/>
            <a:ext cx="6262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145" marR="5080" indent="-1783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We have a property called “</a:t>
            </a:r>
            <a:r>
              <a:rPr lang="en-US" sz="2400" b="1" spc="-5" dirty="0" err="1" smtClean="0">
                <a:latin typeface="Arial"/>
                <a:cs typeface="Arial"/>
              </a:rPr>
              <a:t>belongsTo</a:t>
            </a:r>
            <a:r>
              <a:rPr lang="en-US" sz="2400" b="1" spc="-5" dirty="0" smtClean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12856" y="2316643"/>
            <a:ext cx="401320" cy="649444"/>
            <a:chOff x="4372355" y="2702048"/>
            <a:chExt cx="401320" cy="480059"/>
          </a:xfrm>
        </p:grpSpPr>
        <p:sp>
          <p:nvSpPr>
            <p:cNvPr id="4" name="object 4"/>
            <p:cNvSpPr/>
            <p:nvPr/>
          </p:nvSpPr>
          <p:spPr>
            <a:xfrm>
              <a:off x="4376927" y="2706620"/>
              <a:ext cx="391795" cy="471170"/>
            </a:xfrm>
            <a:custGeom>
              <a:avLst/>
              <a:gdLst/>
              <a:ahLst/>
              <a:cxnLst/>
              <a:rect l="l" t="t" r="r" b="b"/>
              <a:pathLst>
                <a:path w="391795" h="471169">
                  <a:moveTo>
                    <a:pt x="293751" y="0"/>
                  </a:moveTo>
                  <a:lnTo>
                    <a:pt x="97917" y="0"/>
                  </a:lnTo>
                  <a:lnTo>
                    <a:pt x="97917" y="237426"/>
                  </a:lnTo>
                  <a:lnTo>
                    <a:pt x="0" y="237426"/>
                  </a:lnTo>
                  <a:lnTo>
                    <a:pt x="195834" y="470916"/>
                  </a:lnTo>
                  <a:lnTo>
                    <a:pt x="391668" y="237426"/>
                  </a:lnTo>
                  <a:lnTo>
                    <a:pt x="293751" y="237426"/>
                  </a:lnTo>
                  <a:lnTo>
                    <a:pt x="293751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6927" y="2706620"/>
              <a:ext cx="391795" cy="471170"/>
            </a:xfrm>
            <a:custGeom>
              <a:avLst/>
              <a:gdLst/>
              <a:ahLst/>
              <a:cxnLst/>
              <a:rect l="l" t="t" r="r" b="b"/>
              <a:pathLst>
                <a:path w="391795" h="471169">
                  <a:moveTo>
                    <a:pt x="0" y="237426"/>
                  </a:moveTo>
                  <a:lnTo>
                    <a:pt x="97917" y="237426"/>
                  </a:lnTo>
                  <a:lnTo>
                    <a:pt x="97917" y="0"/>
                  </a:lnTo>
                  <a:lnTo>
                    <a:pt x="293751" y="0"/>
                  </a:lnTo>
                  <a:lnTo>
                    <a:pt x="293751" y="237426"/>
                  </a:lnTo>
                  <a:lnTo>
                    <a:pt x="391668" y="237426"/>
                  </a:lnTo>
                  <a:lnTo>
                    <a:pt x="195834" y="470916"/>
                  </a:lnTo>
                  <a:lnTo>
                    <a:pt x="0" y="23742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12856" y="3308414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92167" y="3892297"/>
            <a:ext cx="402590" cy="513715"/>
            <a:chOff x="4392167" y="3892297"/>
            <a:chExt cx="402590" cy="513715"/>
          </a:xfrm>
        </p:grpSpPr>
        <p:sp>
          <p:nvSpPr>
            <p:cNvPr id="9" name="object 9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294894" y="0"/>
                  </a:moveTo>
                  <a:lnTo>
                    <a:pt x="98298" y="0"/>
                  </a:lnTo>
                  <a:lnTo>
                    <a:pt x="98298" y="270446"/>
                  </a:lnTo>
                  <a:lnTo>
                    <a:pt x="0" y="270446"/>
                  </a:lnTo>
                  <a:lnTo>
                    <a:pt x="196596" y="504443"/>
                  </a:lnTo>
                  <a:lnTo>
                    <a:pt x="393192" y="270446"/>
                  </a:lnTo>
                  <a:lnTo>
                    <a:pt x="294894" y="270446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0" y="270446"/>
                  </a:moveTo>
                  <a:lnTo>
                    <a:pt x="98298" y="270446"/>
                  </a:lnTo>
                  <a:lnTo>
                    <a:pt x="98298" y="0"/>
                  </a:lnTo>
                  <a:lnTo>
                    <a:pt x="294894" y="0"/>
                  </a:lnTo>
                  <a:lnTo>
                    <a:pt x="294894" y="270446"/>
                  </a:lnTo>
                  <a:lnTo>
                    <a:pt x="393192" y="270446"/>
                  </a:lnTo>
                  <a:lnTo>
                    <a:pt x="196596" y="504443"/>
                  </a:lnTo>
                  <a:lnTo>
                    <a:pt x="0" y="27044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439649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/>
              <a:t>Properties: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" y="3240537"/>
            <a:ext cx="9144000" cy="34055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8106" y="517681"/>
            <a:ext cx="8469121" cy="492443"/>
          </a:xfrm>
        </p:spPr>
        <p:txBody>
          <a:bodyPr/>
          <a:lstStyle/>
          <a:p>
            <a:pPr algn="r"/>
            <a:r>
              <a:rPr lang="en-US" sz="3200" dirty="0" smtClean="0"/>
              <a:t>Attributes: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464676"/>
            <a:ext cx="7590790" cy="86177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describe the objects in the </a:t>
            </a:r>
            <a:r>
              <a:rPr lang="en-US" b="0" dirty="0" smtClean="0">
                <a:solidFill>
                  <a:schemeClr val="tx1"/>
                </a:solidFill>
              </a:rPr>
              <a:t>ontology and it is called data properties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" y="2520663"/>
            <a:ext cx="9144000" cy="401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176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Trebuchet MS</vt:lpstr>
      <vt:lpstr>Office Theme</vt:lpstr>
      <vt:lpstr>PowerPoint Presentation</vt:lpstr>
      <vt:lpstr>PowerPoint Presentation</vt:lpstr>
      <vt:lpstr>Domain of the data</vt:lpstr>
      <vt:lpstr>Visual Model</vt:lpstr>
      <vt:lpstr>Ontology Graph</vt:lpstr>
      <vt:lpstr>Here we have 4  main classes:</vt:lpstr>
      <vt:lpstr>INDIVIDUAL:</vt:lpstr>
      <vt:lpstr>Properties:</vt:lpstr>
      <vt:lpstr>Attributes:</vt:lpstr>
      <vt:lpstr>Disjoint:</vt:lpstr>
      <vt:lpstr>Jupytor:</vt:lpstr>
      <vt:lpstr>Data Cleaning:</vt:lpstr>
      <vt:lpstr>PowerPoint Presentation</vt:lpstr>
      <vt:lpstr>Queries:</vt:lpstr>
      <vt:lpstr>Queries:</vt:lpstr>
      <vt:lpstr>Queries:</vt:lpstr>
      <vt:lpstr>THANK YOU FOR YOUR 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Veronica</dc:creator>
  <cp:lastModifiedBy>Microsoft account</cp:lastModifiedBy>
  <cp:revision>25</cp:revision>
  <dcterms:created xsi:type="dcterms:W3CDTF">2022-12-19T14:42:22Z</dcterms:created>
  <dcterms:modified xsi:type="dcterms:W3CDTF">2022-12-20T15:06:31Z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2019-12-13T00:00:00Z</vt:filetime>
  </property>
  <property fmtid="{D5CDD505-2E9C-101B-9397-08002B2CF9AE}" pid="3" name="Creator">
    <vt:lpwstr>Acrobat PDFMaker 15 per PowerPoint</vt:lpwstr>
  </property>
  <property fmtid="{D5CDD505-2E9C-101B-9397-08002B2CF9AE}" pid="4" name="LastSaved">
    <vt:filetime>2022-12-19T00:00:00Z</vt:filetime>
  </property>
</Properties>
</file>