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69" r:id="rId2"/>
    <p:sldId id="268" r:id="rId3"/>
    <p:sldId id="257" r:id="rId4"/>
    <p:sldId id="272" r:id="rId5"/>
    <p:sldId id="273" r:id="rId6"/>
    <p:sldId id="258" r:id="rId7"/>
    <p:sldId id="259" r:id="rId8"/>
    <p:sldId id="260" r:id="rId9"/>
    <p:sldId id="270" r:id="rId10"/>
    <p:sldId id="271" r:id="rId11"/>
    <p:sldId id="261" r:id="rId12"/>
    <p:sldId id="264" r:id="rId13"/>
    <p:sldId id="265" r:id="rId14"/>
    <p:sldId id="262" r:id="rId15"/>
    <p:sldId id="263" r:id="rId16"/>
    <p:sldId id="26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26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28165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3462c1dc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3462c1dc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0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3462c1d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3462c1d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574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3462c1dc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3462c1dc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911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3462c1dc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3462c1dc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112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3462c1dc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3462c1dc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8437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0f3462c1dc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0f3462c1dc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580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0f3462c1dc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0f3462c1dc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0353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jert.org/performing-basic-tasks-on-computer-using-hand-gestures-ultrasonic-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xsrf=AOaemvIsj8r1ukk_0baVdCIDB0lOl8ewDw:1639346854105&amp;q=Brian%2BGranger&amp;stick=H4sIAAAAAAAAAOPgE-LVT9c3NEwzM6goKylOUoJyTbKSsi3NK7TUs5Ot9JNKizPzUouL4Yz4_ILUosSSzPw8q7T80ryU1KJFrLxORZmJeQruRYl56alFO1gZAfjaOO5cAAAA&amp;sa=X&amp;ved=2ahUKEwiw25v3ot_0AhWHQ_EDHZ8jDa8QmxMoAnoECBwQBA" TargetMode="External"/><Relationship Id="rId2" Type="http://schemas.openxmlformats.org/officeDocument/2006/relationships/hyperlink" Target="https://www.google.com/search?sxsrf=AOaemvIsj8r1ukk_0baVdCIDB0lOl8ewDw:1639346854105&amp;q=Fernando%2BP%C3%A9rez&amp;stick=H4sIAAAAAAAAAOPgE-LVT9c3NEwzM6goKylOUoJwk8qTU8pNCsy01LOTrfSTSosz81KLi-GM-PyC1KLEksz8PKu0_NK8lNSiRaz8bqlFeYl5KfkKAYdXFqVW7WBlBAAmSeGmXgAAAA&amp;sa=X&amp;ved=2ahUKEwiw25v3ot_0AhWHQ_EDHZ8jDa8QmxMoAXoECBwQAw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oogle.com/search?sxsrf=AOaemvK_Zr_dcpw2xhlvPRgixLoAmP9dew:1639346890571&amp;q=Guido%2Bvan%2BRossum&amp;stick=H4sIAAAAAAAAAOPgE-LQz9U3MK0yjFfiBLEMMwxMk7UMMsqt9JPzc3JSk0sy8_P0C4ry04sSc3Mz89LjcxLz0ksT01OLrVJSizPT81JTFJIqF7EKuJdmpuQrlCXmKQTlFxeX5u5gZQQAviYLF18AAAA&amp;sa=X&amp;ved=2ahUKEwieyM2Io9_0AhW_R_EDHehFDR8QmxMoAXoECDEQAw" TargetMode="External"/><Relationship Id="rId4" Type="http://schemas.openxmlformats.org/officeDocument/2006/relationships/hyperlink" Target="http://jupyter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7505" y="1199615"/>
            <a:ext cx="7505700" cy="2448000"/>
          </a:xfrm>
        </p:spPr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GB" sz="4000" dirty="0"/>
              <a:t>Hand Gesture </a:t>
            </a:r>
            <a:endParaRPr lang="en-GB" sz="4000" dirty="0" smtClean="0"/>
          </a:p>
          <a:p>
            <a:pPr marL="146050" indent="0" algn="ctr">
              <a:buNone/>
            </a:pPr>
            <a:r>
              <a:rPr lang="en-GB" sz="4000" dirty="0" smtClean="0"/>
              <a:t>Recognition </a:t>
            </a:r>
            <a:r>
              <a:rPr lang="en-GB" sz="4000" dirty="0"/>
              <a:t>System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84008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30" y="1229920"/>
            <a:ext cx="7315200" cy="2283843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8327" y="1099335"/>
            <a:ext cx="7505700" cy="3103084"/>
          </a:xfrm>
        </p:spPr>
        <p:txBody>
          <a:bodyPr/>
          <a:lstStyle/>
          <a:p>
            <a:pPr marL="146050" indent="0">
              <a:buNone/>
            </a:pPr>
            <a:r>
              <a:rPr lang="en-US" dirty="0" smtClean="0"/>
              <a:t>Dataset: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420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Tools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2058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76250" algn="l" rtl="0">
              <a:spcBef>
                <a:spcPts val="0"/>
              </a:spcBef>
              <a:spcAft>
                <a:spcPts val="0"/>
              </a:spcAft>
              <a:buSzPts val="3900"/>
              <a:buAutoNum type="arabicParenR"/>
            </a:pPr>
            <a:r>
              <a:rPr lang="en-GB" sz="3900" dirty="0" smtClean="0"/>
              <a:t>Python Language</a:t>
            </a:r>
            <a:endParaRPr sz="3900" dirty="0"/>
          </a:p>
          <a:p>
            <a:pPr marL="457200" lvl="0" indent="-476250" algn="l" rtl="0">
              <a:spcBef>
                <a:spcPts val="0"/>
              </a:spcBef>
              <a:spcAft>
                <a:spcPts val="0"/>
              </a:spcAft>
              <a:buSzPts val="3900"/>
              <a:buAutoNum type="arabicParenR"/>
            </a:pPr>
            <a:r>
              <a:rPr lang="en-GB" sz="3900" dirty="0" err="1"/>
              <a:t>Jupyter</a:t>
            </a:r>
            <a:r>
              <a:rPr lang="en-GB" sz="3900" dirty="0"/>
              <a:t> Notebook</a:t>
            </a:r>
            <a:endParaRPr sz="3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Impact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633590"/>
            <a:ext cx="7505700" cy="3184989"/>
          </a:xfrm>
        </p:spPr>
        <p:txBody>
          <a:bodyPr>
            <a:normAutofit lnSpcReduction="10000"/>
          </a:bodyPr>
          <a:lstStyle/>
          <a:p>
            <a:pPr>
              <a:lnSpc>
                <a:spcPct val="160000"/>
              </a:lnSpc>
            </a:pPr>
            <a:r>
              <a:rPr lang="en-US" sz="1600" dirty="0"/>
              <a:t>Gestures are non-verbal </a:t>
            </a:r>
            <a:r>
              <a:rPr lang="en-US" sz="1600" dirty="0" smtClean="0"/>
              <a:t>communications with our system where we don’t need mouse, and keyboard.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Healthcare – Hand-gesture recognition system enables doctors to manipulate digital images during medical procedures using hand gestures instead of touch screens or computer keyboards.</a:t>
            </a:r>
          </a:p>
          <a:p>
            <a:pPr>
              <a:lnSpc>
                <a:spcPct val="160000"/>
              </a:lnSpc>
            </a:pPr>
            <a:r>
              <a:rPr lang="en-US" sz="1600" dirty="0"/>
              <a:t>Entertainment/Gaming – Augmented reality (AR) and virtual reality (VR) technologies in the gaming and entertainment industries have accelerated the adoption of gesture recognition products and solutions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3200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599020"/>
            <a:ext cx="7505700" cy="954600"/>
          </a:xfrm>
        </p:spPr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53620"/>
            <a:ext cx="7505700" cy="2448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/>
              <a:t>Automotive – Car infotainment systems leverage gestures to control music like changing radio channels and incoming calls, among many other </a:t>
            </a:r>
            <a:r>
              <a:rPr lang="en-US" sz="1600" dirty="0" smtClean="0"/>
              <a:t>things.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Banking – Banks can use gesture recognition for enhanced security to allow only trusted employees/ customers to access secured areas and avoid </a:t>
            </a:r>
            <a:r>
              <a:rPr lang="en-US" sz="1600" dirty="0" smtClean="0"/>
              <a:t>robberies.</a:t>
            </a:r>
          </a:p>
          <a:p>
            <a:pPr algn="just">
              <a:lnSpc>
                <a:spcPct val="150000"/>
              </a:lnSpc>
            </a:pPr>
            <a:r>
              <a:rPr lang="en-US" sz="1600" dirty="0"/>
              <a:t>Agriculture- Huge </a:t>
            </a:r>
            <a:r>
              <a:rPr lang="en-US" sz="1600" dirty="0" smtClean="0"/>
              <a:t>labor </a:t>
            </a:r>
            <a:r>
              <a:rPr lang="en-US" sz="1600" dirty="0"/>
              <a:t>requirement can be solved as one can handle different machine at the same time with effective cost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28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0485" marR="74295" lvl="0" indent="0" algn="just" rtl="0">
              <a:lnSpc>
                <a:spcPct val="150833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research concludes that computer understands the different gesture that we make but first we have to train them by giving different datasets.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body" idx="1"/>
          </p:nvPr>
        </p:nvSpPr>
        <p:spPr>
          <a:xfrm>
            <a:off x="1011975" y="1535399"/>
            <a:ext cx="7312800" cy="3077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70485" lvl="0" indent="0" algn="just" rtl="0">
              <a:lnSpc>
                <a:spcPct val="150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0"/>
              <a:buNone/>
            </a:pP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Wojciech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Marusarz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“The Challenges and opportunities of Gesturing Recognitions,” Nov. 2020, [Online].	Available:	https://nexocode.com/blog/posts/gestures-recognition-challenges-and- opportunities/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74930" lvl="0" indent="0" algn="just" rtl="0">
              <a:lnSpc>
                <a:spcPct val="150000"/>
              </a:lnSpc>
              <a:spcBef>
                <a:spcPts val="785"/>
              </a:spcBef>
              <a:spcAft>
                <a:spcPts val="0"/>
              </a:spcAft>
              <a:buClr>
                <a:srgbClr val="000000"/>
              </a:buClr>
              <a:buSzPts val="1210"/>
              <a:buNone/>
            </a:pP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Gopi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Manoj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Vuyyuru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 and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Malvika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Ramesh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Shirke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“Performing Basic Tasks on Computer using Hand Gestures”.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lvl="0" indent="0" algn="l" rtl="0">
              <a:lnSpc>
                <a:spcPct val="150000"/>
              </a:lnSpc>
              <a:spcBef>
                <a:spcPts val="585"/>
              </a:spcBef>
              <a:spcAft>
                <a:spcPts val="0"/>
              </a:spcAft>
              <a:buSzPts val="1018"/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Available: https:/</a:t>
            </a:r>
            <a:r>
              <a:rPr lang="en-GB" sz="1600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/www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GB" sz="1600" dirty="0">
                <a:solidFill>
                  <a:srgbClr val="000000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ijert.org/performing-basic-tasks-on-computer-using-hand-gestures-ultrasonic-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sensors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SzPts val="1018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559210"/>
            <a:ext cx="7505700" cy="2448000"/>
          </a:xfrm>
        </p:spPr>
        <p:txBody>
          <a:bodyPr>
            <a:noAutofit/>
          </a:bodyPr>
          <a:lstStyle/>
          <a:p>
            <a:pPr marL="279400" marR="2277110" indent="-285750">
              <a:lnSpc>
                <a:spcPct val="160000"/>
              </a:lnSpc>
              <a:buClr>
                <a:srgbClr val="000000"/>
              </a:buClr>
              <a:buSzPts val="1210"/>
            </a:pPr>
            <a:r>
              <a:rPr lang="en-GB" sz="16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2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Fernando Pérez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GB" sz="16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3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Brian Granger,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“Project </a:t>
            </a:r>
            <a:r>
              <a:rPr lang="en-GB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Jupyter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” Feb. 2015 Available: </a:t>
            </a:r>
            <a:r>
              <a:rPr lang="en-GB" sz="16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jupyter.org</a:t>
            </a:r>
            <a:endParaRPr lang="en-GB" sz="16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3020" lvl="0" indent="0">
              <a:lnSpc>
                <a:spcPct val="160000"/>
              </a:lnSpc>
              <a:spcBef>
                <a:spcPts val="430"/>
              </a:spcBef>
              <a:buClr>
                <a:srgbClr val="000000"/>
              </a:buClr>
              <a:buSzPts val="1210"/>
              <a:buNone/>
            </a:pPr>
            <a:r>
              <a:rPr lang="en-GB" sz="1600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Guido van Rossum</a:t>
            </a:r>
            <a:r>
              <a:rPr lang="en-GB" sz="1600" dirty="0">
                <a:solidFill>
                  <a:srgbClr val="000000"/>
                </a:solidFill>
                <a:uFill>
                  <a:noFill/>
                </a:u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, </a:t>
            </a: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“Python” February 1991</a:t>
            </a:r>
            <a:r>
              <a:rPr lang="en-GB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33020" lvl="0" indent="0">
              <a:lnSpc>
                <a:spcPct val="160000"/>
              </a:lnSpc>
              <a:spcBef>
                <a:spcPts val="430"/>
              </a:spcBef>
              <a:buClr>
                <a:srgbClr val="000000"/>
              </a:buClr>
              <a:buSzPts val="1210"/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Available: Python.org </a:t>
            </a:r>
            <a:endParaRPr lang="en-GB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3020" lvl="0" indent="0">
              <a:lnSpc>
                <a:spcPct val="160000"/>
              </a:lnSpc>
              <a:spcBef>
                <a:spcPts val="430"/>
              </a:spcBef>
              <a:buClr>
                <a:srgbClr val="000000"/>
              </a:buClr>
              <a:buSzPts val="1210"/>
              <a:buNone/>
            </a:pPr>
            <a:endParaRPr lang="en-GB" sz="1600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18770" indent="-285750">
              <a:lnSpc>
                <a:spcPct val="160000"/>
              </a:lnSpc>
              <a:spcBef>
                <a:spcPts val="430"/>
              </a:spcBef>
              <a:buClr>
                <a:srgbClr val="000000"/>
              </a:buClr>
              <a:buSzPts val="1210"/>
            </a:pPr>
            <a:r>
              <a:rPr lang="en-GB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https://www.capgemini.com/2021/08/gesture-recognition-for-a-safer-more-inclusive-society/</a:t>
            </a:r>
          </a:p>
          <a:p>
            <a:pPr>
              <a:lnSpc>
                <a:spcPct val="16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4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</a:t>
            </a:r>
            <a:r>
              <a:rPr lang="en-US" dirty="0" smtClean="0"/>
              <a:t>Member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 algn="ctr">
              <a:buNone/>
            </a:pP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Khan </a:t>
            </a:r>
            <a:r>
              <a:rPr lang="en-US" sz="3200" dirty="0"/>
              <a:t>Irfan Ullah, 2054601</a:t>
            </a: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9455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07250" y="1687500"/>
            <a:ext cx="7717500" cy="27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70485" marR="73660" lvl="0" indent="0" algn="just" rtl="0">
              <a:lnSpc>
                <a:spcPct val="15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today’s world hand gesturing technology is not just limited to games but also in various such as medical applications, IT hubs, Banking sectors industry applications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agriculture 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etc.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73660" lvl="0" indent="0" algn="just" rtl="0">
              <a:lnSpc>
                <a:spcPct val="150000"/>
              </a:lnSpc>
              <a:spcBef>
                <a:spcPts val="1015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based on a similar concept of hand gesture control-based laptop or computer.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73660" lvl="0" indent="0" algn="just" rtl="0">
              <a:lnSpc>
                <a:spcPct val="150000"/>
              </a:lnSpc>
              <a:spcBef>
                <a:spcPts val="1015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150" y="1800200"/>
            <a:ext cx="7505700" cy="2959246"/>
          </a:xfrm>
        </p:spPr>
        <p:txBody>
          <a:bodyPr>
            <a:normAutofit/>
          </a:bodyPr>
          <a:lstStyle/>
          <a:p>
            <a:pPr marL="14605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Machine Interface (HMI) is a system that consists of hardware and software which helps to initiate a communication and information exchange between the user and the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machine/PC. </a:t>
            </a:r>
            <a:r>
              <a:rPr lang="en-US" sz="1600" dirty="0"/>
              <a:t>Instead of using various equipment like keyboards, mouse, joystick, </a:t>
            </a:r>
            <a:r>
              <a:rPr lang="en-US" sz="1600" dirty="0" err="1"/>
              <a:t>etc</a:t>
            </a:r>
            <a:r>
              <a:rPr lang="en-US" sz="1600" dirty="0"/>
              <a:t>, now simply we can use hand moments/hand gesture to control the functions of the computer/laptop.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953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4605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have implemented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gesture control where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music, video, browser, documents, gaming, navigation and many others tasks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now we keep it limited for video player music and will upgrade for other functionalities in the future.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6050" indent="0">
              <a:lnSpc>
                <a:spcPct val="150000"/>
              </a:lnSpc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29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 </a:t>
            </a: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66750" y="1569450"/>
            <a:ext cx="7377600" cy="27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0485" marR="698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research work </a:t>
            </a:r>
            <a:r>
              <a:rPr lang="en-GB" sz="1600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“Performing Basic Tasks on Computer using Hand Gestures” was 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written by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Gopi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Manoj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Vuyyuru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Malvika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Ramesh </a:t>
            </a:r>
            <a:r>
              <a:rPr lang="en-GB" sz="16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Shirke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(2021). 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698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research paper explains Innovative approaches like hand gestures play a vital role in this emerging world and evolving time of Industry because they are simply accessible and are efficient in detecting nearby objects.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6985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need for hardware components such as the keyboard and mouse can be drastically reduced with this hand gesture technique. </a:t>
            </a:r>
            <a:endParaRPr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Continue..</a:t>
            </a:r>
            <a:endParaRPr dirty="0"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563400" y="1533072"/>
            <a:ext cx="8236800" cy="2782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70485" marR="69850" indent="0" algn="just">
              <a:lnSpc>
                <a:spcPct val="1600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utilize Python code to identify and characterize hand gestures in real-time in this project</a:t>
            </a:r>
            <a:r>
              <a:rPr lang="en-US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GB" sz="1600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6985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goal of the 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is 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a hand gesture applications to control media players, as well as various Python packages, to enhance the precision and speed of the computer interface.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8382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project by using Artificial 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Intelligent and machine learning techniques 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get user hand movements (gestures) in real-time. And we will define some specific gestures for Media Player play,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80645" lvl="0" indent="0" algn="just" rtl="0">
              <a:lnSpc>
                <a:spcPct val="160000"/>
              </a:lnSpc>
              <a:spcBef>
                <a:spcPts val="67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pause , next, previous, backward, 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and mute 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actions and we will control the media player using these gestures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6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Methodology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 txBox="1">
            <a:spLocks noGrp="1"/>
          </p:cNvSpPr>
          <p:nvPr>
            <p:ph type="body" idx="1"/>
          </p:nvPr>
        </p:nvSpPr>
        <p:spPr>
          <a:xfrm>
            <a:off x="819150" y="1571946"/>
            <a:ext cx="7505700" cy="2866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0485" marR="75565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proposed to control our computer hand gesturing. We will use different datasets, and Python language programming to develop such kind of application which will work as a virtual mouse and keyboard.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0485" marR="80010" lvl="0" indent="0" algn="just" rtl="0">
              <a:lnSpc>
                <a:spcPct val="150000"/>
              </a:lnSpc>
              <a:spcBef>
                <a:spcPts val="78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also use some techniques of AI, Machine learning, and Deep Learning Concepts to </a:t>
            </a:r>
            <a:r>
              <a:rPr lang="en-GB" sz="1600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 this project</a:t>
            </a:r>
            <a:r>
              <a:rPr lang="en-GB" sz="1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150" y="845600"/>
            <a:ext cx="7505700" cy="6852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Datasets: </a:t>
            </a:r>
            <a:r>
              <a:rPr lang="en-US" dirty="0" smtClean="0">
                <a:solidFill>
                  <a:schemeClr val="bg2"/>
                </a:solidFill>
              </a:rPr>
              <a:t>(Here is some sample of dataset)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88" y="1736484"/>
            <a:ext cx="6970824" cy="18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890753"/>
      </p:ext>
    </p:extLst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524</Words>
  <Application>Microsoft Office PowerPoint</Application>
  <PresentationFormat>On-screen Show (16:9)</PresentationFormat>
  <Paragraphs>48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Nunito</vt:lpstr>
      <vt:lpstr>Times New Roman</vt:lpstr>
      <vt:lpstr>Arial</vt:lpstr>
      <vt:lpstr>Shift</vt:lpstr>
      <vt:lpstr>PowerPoint Presentation</vt:lpstr>
      <vt:lpstr>Group Member</vt:lpstr>
      <vt:lpstr>Introduction</vt:lpstr>
      <vt:lpstr>Cont…</vt:lpstr>
      <vt:lpstr>Cont…</vt:lpstr>
      <vt:lpstr>Literature Review </vt:lpstr>
      <vt:lpstr>Continue..</vt:lpstr>
      <vt:lpstr>Methodology </vt:lpstr>
      <vt:lpstr>Datasets: (Here is some sample of dataset)</vt:lpstr>
      <vt:lpstr>PowerPoint Presentation</vt:lpstr>
      <vt:lpstr>Tools</vt:lpstr>
      <vt:lpstr>Social Impact</vt:lpstr>
      <vt:lpstr>Cont…</vt:lpstr>
      <vt:lpstr>Conclusion </vt:lpstr>
      <vt:lpstr>References </vt:lpstr>
      <vt:lpstr>Cont…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 Gesture Recognition System</dc:title>
  <cp:lastModifiedBy>Microsoft account</cp:lastModifiedBy>
  <cp:revision>17</cp:revision>
  <dcterms:modified xsi:type="dcterms:W3CDTF">2024-07-16T13:44:47Z</dcterms:modified>
</cp:coreProperties>
</file>