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alsamiq Sans" charset="1" panose="02000603000000000000"/>
      <p:regular r:id="rId10"/>
    </p:embeddedFont>
    <p:embeddedFont>
      <p:font typeface="Balsamiq Sans Bold" charset="1" panose="02000603000000000000"/>
      <p:regular r:id="rId11"/>
    </p:embeddedFont>
    <p:embeddedFont>
      <p:font typeface="Balsamiq Sans Italics" charset="1" panose="02000603000000000000"/>
      <p:regular r:id="rId12"/>
    </p:embeddedFont>
    <p:embeddedFont>
      <p:font typeface="Balsamiq Sans Bold Italics" charset="1" panose="02000603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11" Target="../media/image48.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47.png" Type="http://schemas.openxmlformats.org/officeDocument/2006/relationships/image"/><Relationship Id="rId9" Target="../media/image48.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2.svg" Type="http://schemas.openxmlformats.org/officeDocument/2006/relationships/image"/><Relationship Id="rId11" Target="../media/image53.png" Type="http://schemas.openxmlformats.org/officeDocument/2006/relationships/image"/><Relationship Id="rId12" Target="../media/image5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5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16" Target="../media/image14.png" Type="http://schemas.openxmlformats.org/officeDocument/2006/relationships/image"/><Relationship Id="rId17" Target="../media/image15.svg" Type="http://schemas.openxmlformats.org/officeDocument/2006/relationships/image"/><Relationship Id="rId18" Target="../media/image26.png" Type="http://schemas.openxmlformats.org/officeDocument/2006/relationships/image"/><Relationship Id="rId19" Target="../media/image27.svg" Type="http://schemas.openxmlformats.org/officeDocument/2006/relationships/image"/><Relationship Id="rId2" Target="../media/image18.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38.png" Type="http://schemas.openxmlformats.org/officeDocument/2006/relationships/image"/><Relationship Id="rId15" Target="../media/image39.svg" Type="http://schemas.openxmlformats.org/officeDocument/2006/relationships/image"/><Relationship Id="rId16" Target="../media/image40.png" Type="http://schemas.openxmlformats.org/officeDocument/2006/relationships/image"/><Relationship Id="rId17" Target="../media/image41.svg" Type="http://schemas.openxmlformats.org/officeDocument/2006/relationships/image"/><Relationship Id="rId18" Target="../media/image12.png" Type="http://schemas.openxmlformats.org/officeDocument/2006/relationships/image"/><Relationship Id="rId19" Target="../media/image13.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021803" y="5382657"/>
            <a:ext cx="14244394" cy="3739153"/>
          </a:xfrm>
          <a:custGeom>
            <a:avLst/>
            <a:gdLst/>
            <a:ahLst/>
            <a:cxnLst/>
            <a:rect r="r" b="b" t="t" l="l"/>
            <a:pathLst>
              <a:path h="3739153" w="14244394">
                <a:moveTo>
                  <a:pt x="0" y="0"/>
                </a:moveTo>
                <a:lnTo>
                  <a:pt x="14244394" y="0"/>
                </a:lnTo>
                <a:lnTo>
                  <a:pt x="14244394" y="3739154"/>
                </a:lnTo>
                <a:lnTo>
                  <a:pt x="0" y="3739154"/>
                </a:lnTo>
                <a:lnTo>
                  <a:pt x="0" y="0"/>
                </a:lnTo>
                <a:close/>
              </a:path>
            </a:pathLst>
          </a:custGeom>
          <a:blipFill>
            <a:blip r:embed="rId4"/>
            <a:stretch>
              <a:fillRect l="0" t="0" r="0" b="0"/>
            </a:stretch>
          </a:blipFill>
        </p:spPr>
      </p:sp>
      <p:sp>
        <p:nvSpPr>
          <p:cNvPr name="Freeform 5" id="5"/>
          <p:cNvSpPr/>
          <p:nvPr/>
        </p:nvSpPr>
        <p:spPr>
          <a:xfrm flipH="false" flipV="false" rot="0">
            <a:off x="2021803" y="1957935"/>
            <a:ext cx="14244394" cy="6371129"/>
          </a:xfrm>
          <a:custGeom>
            <a:avLst/>
            <a:gdLst/>
            <a:ahLst/>
            <a:cxnLst/>
            <a:rect r="r" b="b" t="t" l="l"/>
            <a:pathLst>
              <a:path h="6371129" w="14244394">
                <a:moveTo>
                  <a:pt x="0" y="0"/>
                </a:moveTo>
                <a:lnTo>
                  <a:pt x="14244394" y="0"/>
                </a:lnTo>
                <a:lnTo>
                  <a:pt x="14244394" y="6371130"/>
                </a:lnTo>
                <a:lnTo>
                  <a:pt x="0" y="63711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1492">
            <a:off x="918702" y="616015"/>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7626743" y="1771742"/>
            <a:ext cx="3034515" cy="800008"/>
          </a:xfrm>
          <a:custGeom>
            <a:avLst/>
            <a:gdLst/>
            <a:ahLst/>
            <a:cxnLst/>
            <a:rect r="r" b="b" t="t" l="l"/>
            <a:pathLst>
              <a:path h="800008" w="3034515">
                <a:moveTo>
                  <a:pt x="0" y="0"/>
                </a:moveTo>
                <a:lnTo>
                  <a:pt x="3034514" y="0"/>
                </a:lnTo>
                <a:lnTo>
                  <a:pt x="3034514" y="800008"/>
                </a:lnTo>
                <a:lnTo>
                  <a:pt x="0" y="80000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1118088" y="3477852"/>
            <a:ext cx="16051825" cy="2743205"/>
          </a:xfrm>
          <a:prstGeom prst="rect">
            <a:avLst/>
          </a:prstGeom>
        </p:spPr>
        <p:txBody>
          <a:bodyPr anchor="t" rtlCol="false" tIns="0" lIns="0" bIns="0" rIns="0">
            <a:spAutoFit/>
          </a:bodyPr>
          <a:lstStyle/>
          <a:p>
            <a:pPr algn="ctr">
              <a:lnSpc>
                <a:spcPts val="10350"/>
              </a:lnSpc>
            </a:pPr>
            <a:r>
              <a:rPr lang="en-US" sz="11500">
                <a:solidFill>
                  <a:srgbClr val="FFFFFF"/>
                </a:solidFill>
                <a:latin typeface="Balsamiq Sans Bold"/>
              </a:rPr>
              <a:t>ANALISIS DATASET JENIS TAMAN </a:t>
            </a:r>
          </a:p>
        </p:txBody>
      </p:sp>
      <p:sp>
        <p:nvSpPr>
          <p:cNvPr name="Freeform 11" id="11"/>
          <p:cNvSpPr/>
          <p:nvPr/>
        </p:nvSpPr>
        <p:spPr>
          <a:xfrm flipH="false" flipV="false" rot="582438">
            <a:off x="14598029" y="6014670"/>
            <a:ext cx="2169438" cy="3121494"/>
          </a:xfrm>
          <a:custGeom>
            <a:avLst/>
            <a:gdLst/>
            <a:ahLst/>
            <a:cxnLst/>
            <a:rect r="r" b="b" t="t" l="l"/>
            <a:pathLst>
              <a:path h="3121494" w="2169438">
                <a:moveTo>
                  <a:pt x="0" y="0"/>
                </a:moveTo>
                <a:lnTo>
                  <a:pt x="2169439" y="0"/>
                </a:lnTo>
                <a:lnTo>
                  <a:pt x="2169439" y="3121494"/>
                </a:lnTo>
                <a:lnTo>
                  <a:pt x="0" y="31214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732052">
            <a:off x="558711" y="4930889"/>
            <a:ext cx="2935819" cy="1686433"/>
          </a:xfrm>
          <a:custGeom>
            <a:avLst/>
            <a:gdLst/>
            <a:ahLst/>
            <a:cxnLst/>
            <a:rect r="r" b="b" t="t" l="l"/>
            <a:pathLst>
              <a:path h="1686433" w="2935819">
                <a:moveTo>
                  <a:pt x="0" y="0"/>
                </a:moveTo>
                <a:lnTo>
                  <a:pt x="2935819" y="0"/>
                </a:lnTo>
                <a:lnTo>
                  <a:pt x="2935819" y="1686433"/>
                </a:lnTo>
                <a:lnTo>
                  <a:pt x="0" y="168643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278887">
            <a:off x="11952947" y="8509179"/>
            <a:ext cx="1371267" cy="1278707"/>
          </a:xfrm>
          <a:custGeom>
            <a:avLst/>
            <a:gdLst/>
            <a:ahLst/>
            <a:cxnLst/>
            <a:rect r="r" b="b" t="t" l="l"/>
            <a:pathLst>
              <a:path h="1278707" w="1371267">
                <a:moveTo>
                  <a:pt x="0" y="0"/>
                </a:moveTo>
                <a:lnTo>
                  <a:pt x="1371267" y="0"/>
                </a:lnTo>
                <a:lnTo>
                  <a:pt x="1371267" y="1278707"/>
                </a:lnTo>
                <a:lnTo>
                  <a:pt x="0" y="127870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1077083">
            <a:off x="16822244" y="3886212"/>
            <a:ext cx="695336" cy="662466"/>
          </a:xfrm>
          <a:custGeom>
            <a:avLst/>
            <a:gdLst/>
            <a:ahLst/>
            <a:cxnLst/>
            <a:rect r="r" b="b" t="t" l="l"/>
            <a:pathLst>
              <a:path h="662466" w="695336">
                <a:moveTo>
                  <a:pt x="0" y="0"/>
                </a:moveTo>
                <a:lnTo>
                  <a:pt x="695337" y="0"/>
                </a:lnTo>
                <a:lnTo>
                  <a:pt x="695337" y="662466"/>
                </a:lnTo>
                <a:lnTo>
                  <a:pt x="0" y="6624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1816903">
            <a:off x="5472074" y="761308"/>
            <a:ext cx="1025628" cy="956398"/>
          </a:xfrm>
          <a:custGeom>
            <a:avLst/>
            <a:gdLst/>
            <a:ahLst/>
            <a:cxnLst/>
            <a:rect r="r" b="b" t="t" l="l"/>
            <a:pathLst>
              <a:path h="956398" w="1025628">
                <a:moveTo>
                  <a:pt x="0" y="0"/>
                </a:moveTo>
                <a:lnTo>
                  <a:pt x="1025627" y="0"/>
                </a:lnTo>
                <a:lnTo>
                  <a:pt x="1025627" y="956398"/>
                </a:lnTo>
                <a:lnTo>
                  <a:pt x="0" y="95639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6" id="16"/>
          <p:cNvSpPr/>
          <p:nvPr/>
        </p:nvSpPr>
        <p:spPr>
          <a:xfrm flipH="false" flipV="false" rot="-510247">
            <a:off x="8796332" y="8726313"/>
            <a:ext cx="695336" cy="662466"/>
          </a:xfrm>
          <a:custGeom>
            <a:avLst/>
            <a:gdLst/>
            <a:ahLst/>
            <a:cxnLst/>
            <a:rect r="r" b="b" t="t" l="l"/>
            <a:pathLst>
              <a:path h="662466" w="695336">
                <a:moveTo>
                  <a:pt x="0" y="0"/>
                </a:moveTo>
                <a:lnTo>
                  <a:pt x="695336" y="0"/>
                </a:lnTo>
                <a:lnTo>
                  <a:pt x="695336" y="662466"/>
                </a:lnTo>
                <a:lnTo>
                  <a:pt x="0" y="6624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7" id="17"/>
          <p:cNvSpPr/>
          <p:nvPr/>
        </p:nvSpPr>
        <p:spPr>
          <a:xfrm flipH="false" flipV="false" rot="1077083">
            <a:off x="13252128" y="1602024"/>
            <a:ext cx="1195982" cy="1139445"/>
          </a:xfrm>
          <a:custGeom>
            <a:avLst/>
            <a:gdLst/>
            <a:ahLst/>
            <a:cxnLst/>
            <a:rect r="r" b="b" t="t" l="l"/>
            <a:pathLst>
              <a:path h="1139445" w="1195982">
                <a:moveTo>
                  <a:pt x="0" y="0"/>
                </a:moveTo>
                <a:lnTo>
                  <a:pt x="1195982" y="0"/>
                </a:lnTo>
                <a:lnTo>
                  <a:pt x="1195982" y="1139444"/>
                </a:lnTo>
                <a:lnTo>
                  <a:pt x="0" y="11394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286205">
            <a:off x="4162449" y="7619215"/>
            <a:ext cx="1096909" cy="1045055"/>
          </a:xfrm>
          <a:custGeom>
            <a:avLst/>
            <a:gdLst/>
            <a:ahLst/>
            <a:cxnLst/>
            <a:rect r="r" b="b" t="t" l="l"/>
            <a:pathLst>
              <a:path h="1045055" w="1096909">
                <a:moveTo>
                  <a:pt x="0" y="0"/>
                </a:moveTo>
                <a:lnTo>
                  <a:pt x="1096909" y="0"/>
                </a:lnTo>
                <a:lnTo>
                  <a:pt x="1096909" y="1045056"/>
                </a:lnTo>
                <a:lnTo>
                  <a:pt x="0" y="10450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19" id="19"/>
          <p:cNvGrpSpPr/>
          <p:nvPr/>
        </p:nvGrpSpPr>
        <p:grpSpPr>
          <a:xfrm rot="0">
            <a:off x="923597" y="6998243"/>
            <a:ext cx="210207" cy="2102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3283169" y="1134403"/>
            <a:ext cx="210207" cy="2102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7259300" y="8952442"/>
            <a:ext cx="210207" cy="2102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17497641" y="2687833"/>
            <a:ext cx="210207" cy="2102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5879784" y="9567315"/>
            <a:ext cx="210207" cy="2102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11523839" y="1340348"/>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3639912" y="654220"/>
            <a:ext cx="210207" cy="21020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9326622" y="818493"/>
            <a:ext cx="210207" cy="2102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413662" y="2687833"/>
            <a:ext cx="210207" cy="210207"/>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6" id="46"/>
          <p:cNvSpPr txBox="true"/>
          <p:nvPr/>
        </p:nvSpPr>
        <p:spPr>
          <a:xfrm rot="0">
            <a:off x="2892977" y="6325832"/>
            <a:ext cx="13077497" cy="495300"/>
          </a:xfrm>
          <a:prstGeom prst="rect">
            <a:avLst/>
          </a:prstGeom>
        </p:spPr>
        <p:txBody>
          <a:bodyPr anchor="t" rtlCol="false" tIns="0" lIns="0" bIns="0" rIns="0">
            <a:spAutoFit/>
          </a:bodyPr>
          <a:lstStyle/>
          <a:p>
            <a:pPr algn="ctr">
              <a:lnSpc>
                <a:spcPts val="3599"/>
              </a:lnSpc>
            </a:pPr>
            <a:r>
              <a:rPr lang="en-US" sz="3999">
                <a:solidFill>
                  <a:srgbClr val="FFFFFF"/>
                </a:solidFill>
                <a:latin typeface="Balsamiq Sans"/>
              </a:rPr>
              <a:t>Disusun oleh : Kelompok 11</a:t>
            </a:r>
          </a:p>
        </p:txBody>
      </p:sp>
      <p:sp>
        <p:nvSpPr>
          <p:cNvPr name="TextBox 47" id="47"/>
          <p:cNvSpPr txBox="true"/>
          <p:nvPr/>
        </p:nvSpPr>
        <p:spPr>
          <a:xfrm rot="0">
            <a:off x="6498865" y="7221182"/>
            <a:ext cx="5821784" cy="42227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Balsamiq Sans"/>
              </a:rPr>
              <a:t>Data Raya dan Pemogragman Komputer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960319" y="5143500"/>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326622" y="81849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1096596" y="9355259"/>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4129076" y="9777521"/>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392538" y="5563899"/>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2" id="42"/>
          <p:cNvSpPr/>
          <p:nvPr/>
        </p:nvSpPr>
        <p:spPr>
          <a:xfrm flipH="false" flipV="false" rot="1077083">
            <a:off x="13786395" y="1726338"/>
            <a:ext cx="1195982" cy="1139445"/>
          </a:xfrm>
          <a:custGeom>
            <a:avLst/>
            <a:gdLst/>
            <a:ahLst/>
            <a:cxnLst/>
            <a:rect r="r" b="b" t="t" l="l"/>
            <a:pathLst>
              <a:path h="1139445" w="1195982">
                <a:moveTo>
                  <a:pt x="0" y="0"/>
                </a:moveTo>
                <a:lnTo>
                  <a:pt x="1195982" y="0"/>
                </a:lnTo>
                <a:lnTo>
                  <a:pt x="1195982" y="1139445"/>
                </a:lnTo>
                <a:lnTo>
                  <a:pt x="0" y="1139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3" id="43"/>
          <p:cNvSpPr/>
          <p:nvPr/>
        </p:nvSpPr>
        <p:spPr>
          <a:xfrm flipH="false" flipV="false" rot="0">
            <a:off x="6417014" y="0"/>
            <a:ext cx="6293360" cy="2002433"/>
          </a:xfrm>
          <a:custGeom>
            <a:avLst/>
            <a:gdLst/>
            <a:ahLst/>
            <a:cxnLst/>
            <a:rect r="r" b="b" t="t" l="l"/>
            <a:pathLst>
              <a:path h="2002433" w="6293360">
                <a:moveTo>
                  <a:pt x="0" y="0"/>
                </a:moveTo>
                <a:lnTo>
                  <a:pt x="6293359" y="0"/>
                </a:lnTo>
                <a:lnTo>
                  <a:pt x="6293359" y="2002433"/>
                </a:lnTo>
                <a:lnTo>
                  <a:pt x="0" y="20024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4" id="44"/>
          <p:cNvSpPr/>
          <p:nvPr/>
        </p:nvSpPr>
        <p:spPr>
          <a:xfrm flipH="false" flipV="false" rot="-541492">
            <a:off x="5338264" y="7769717"/>
            <a:ext cx="912834" cy="869682"/>
          </a:xfrm>
          <a:custGeom>
            <a:avLst/>
            <a:gdLst/>
            <a:ahLst/>
            <a:cxnLst/>
            <a:rect r="r" b="b" t="t" l="l"/>
            <a:pathLst>
              <a:path h="869682" w="912834">
                <a:moveTo>
                  <a:pt x="0" y="0"/>
                </a:moveTo>
                <a:lnTo>
                  <a:pt x="912835" y="0"/>
                </a:lnTo>
                <a:lnTo>
                  <a:pt x="912835" y="869682"/>
                </a:lnTo>
                <a:lnTo>
                  <a:pt x="0" y="869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5" id="45"/>
          <p:cNvSpPr/>
          <p:nvPr/>
        </p:nvSpPr>
        <p:spPr>
          <a:xfrm flipH="false" flipV="false" rot="0">
            <a:off x="2596505" y="2006331"/>
            <a:ext cx="13880648" cy="8280669"/>
          </a:xfrm>
          <a:custGeom>
            <a:avLst/>
            <a:gdLst/>
            <a:ahLst/>
            <a:cxnLst/>
            <a:rect r="r" b="b" t="t" l="l"/>
            <a:pathLst>
              <a:path h="8280669" w="13880648">
                <a:moveTo>
                  <a:pt x="0" y="0"/>
                </a:moveTo>
                <a:lnTo>
                  <a:pt x="13880647" y="0"/>
                </a:lnTo>
                <a:lnTo>
                  <a:pt x="13880647" y="8280669"/>
                </a:lnTo>
                <a:lnTo>
                  <a:pt x="0" y="8280669"/>
                </a:lnTo>
                <a:lnTo>
                  <a:pt x="0" y="0"/>
                </a:lnTo>
                <a:close/>
              </a:path>
            </a:pathLst>
          </a:custGeom>
          <a:blipFill>
            <a:blip r:embed="rId10"/>
            <a:stretch>
              <a:fillRect l="0" t="0" r="0" b="0"/>
            </a:stretch>
          </a:blipFill>
        </p:spPr>
      </p:sp>
      <p:sp>
        <p:nvSpPr>
          <p:cNvPr name="TextBox 46" id="46"/>
          <p:cNvSpPr txBox="true"/>
          <p:nvPr/>
        </p:nvSpPr>
        <p:spPr>
          <a:xfrm rot="0">
            <a:off x="6829394" y="618797"/>
            <a:ext cx="7299681" cy="7620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Analisis data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960319" y="5143500"/>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326622" y="81849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1096596" y="9355259"/>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4129076" y="9777521"/>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392538" y="5563899"/>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2" id="42"/>
          <p:cNvSpPr/>
          <p:nvPr/>
        </p:nvSpPr>
        <p:spPr>
          <a:xfrm flipH="false" flipV="false" rot="1077083">
            <a:off x="13786395" y="1726338"/>
            <a:ext cx="1195982" cy="1139445"/>
          </a:xfrm>
          <a:custGeom>
            <a:avLst/>
            <a:gdLst/>
            <a:ahLst/>
            <a:cxnLst/>
            <a:rect r="r" b="b" t="t" l="l"/>
            <a:pathLst>
              <a:path h="1139445" w="1195982">
                <a:moveTo>
                  <a:pt x="0" y="0"/>
                </a:moveTo>
                <a:lnTo>
                  <a:pt x="1195982" y="0"/>
                </a:lnTo>
                <a:lnTo>
                  <a:pt x="1195982" y="1139445"/>
                </a:lnTo>
                <a:lnTo>
                  <a:pt x="0" y="1139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3" id="43"/>
          <p:cNvSpPr/>
          <p:nvPr/>
        </p:nvSpPr>
        <p:spPr>
          <a:xfrm flipH="false" flipV="false" rot="0">
            <a:off x="6417014" y="0"/>
            <a:ext cx="6293360" cy="2002433"/>
          </a:xfrm>
          <a:custGeom>
            <a:avLst/>
            <a:gdLst/>
            <a:ahLst/>
            <a:cxnLst/>
            <a:rect r="r" b="b" t="t" l="l"/>
            <a:pathLst>
              <a:path h="2002433" w="6293360">
                <a:moveTo>
                  <a:pt x="0" y="0"/>
                </a:moveTo>
                <a:lnTo>
                  <a:pt x="6293359" y="0"/>
                </a:lnTo>
                <a:lnTo>
                  <a:pt x="6293359" y="2002433"/>
                </a:lnTo>
                <a:lnTo>
                  <a:pt x="0" y="20024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4" id="44"/>
          <p:cNvSpPr/>
          <p:nvPr/>
        </p:nvSpPr>
        <p:spPr>
          <a:xfrm flipH="false" flipV="false" rot="-541492">
            <a:off x="5338264" y="7769717"/>
            <a:ext cx="912834" cy="869682"/>
          </a:xfrm>
          <a:custGeom>
            <a:avLst/>
            <a:gdLst/>
            <a:ahLst/>
            <a:cxnLst/>
            <a:rect r="r" b="b" t="t" l="l"/>
            <a:pathLst>
              <a:path h="869682" w="912834">
                <a:moveTo>
                  <a:pt x="0" y="0"/>
                </a:moveTo>
                <a:lnTo>
                  <a:pt x="912835" y="0"/>
                </a:lnTo>
                <a:lnTo>
                  <a:pt x="912835" y="869682"/>
                </a:lnTo>
                <a:lnTo>
                  <a:pt x="0" y="869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5" id="45"/>
          <p:cNvSpPr/>
          <p:nvPr/>
        </p:nvSpPr>
        <p:spPr>
          <a:xfrm flipH="false" flipV="false" rot="0">
            <a:off x="2214451" y="2002433"/>
            <a:ext cx="13859098" cy="8284567"/>
          </a:xfrm>
          <a:custGeom>
            <a:avLst/>
            <a:gdLst/>
            <a:ahLst/>
            <a:cxnLst/>
            <a:rect r="r" b="b" t="t" l="l"/>
            <a:pathLst>
              <a:path h="8284567" w="13859098">
                <a:moveTo>
                  <a:pt x="0" y="0"/>
                </a:moveTo>
                <a:lnTo>
                  <a:pt x="13859098" y="0"/>
                </a:lnTo>
                <a:lnTo>
                  <a:pt x="13859098" y="8284567"/>
                </a:lnTo>
                <a:lnTo>
                  <a:pt x="0" y="8284567"/>
                </a:lnTo>
                <a:lnTo>
                  <a:pt x="0" y="0"/>
                </a:lnTo>
                <a:close/>
              </a:path>
            </a:pathLst>
          </a:custGeom>
          <a:blipFill>
            <a:blip r:embed="rId10"/>
            <a:stretch>
              <a:fillRect l="0" t="0" r="0" b="0"/>
            </a:stretch>
          </a:blipFill>
        </p:spPr>
      </p:sp>
      <p:sp>
        <p:nvSpPr>
          <p:cNvPr name="TextBox 46" id="46"/>
          <p:cNvSpPr txBox="true"/>
          <p:nvPr/>
        </p:nvSpPr>
        <p:spPr>
          <a:xfrm rot="0">
            <a:off x="6829394" y="618797"/>
            <a:ext cx="7299681" cy="7620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Analisis data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960319" y="5143500"/>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326622" y="81849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1096596" y="9355259"/>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4129076" y="9777521"/>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392538" y="5563899"/>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2" id="42"/>
          <p:cNvSpPr/>
          <p:nvPr/>
        </p:nvSpPr>
        <p:spPr>
          <a:xfrm flipH="false" flipV="false" rot="1077083">
            <a:off x="13786395" y="1726338"/>
            <a:ext cx="1195982" cy="1139445"/>
          </a:xfrm>
          <a:custGeom>
            <a:avLst/>
            <a:gdLst/>
            <a:ahLst/>
            <a:cxnLst/>
            <a:rect r="r" b="b" t="t" l="l"/>
            <a:pathLst>
              <a:path h="1139445" w="1195982">
                <a:moveTo>
                  <a:pt x="0" y="0"/>
                </a:moveTo>
                <a:lnTo>
                  <a:pt x="1195982" y="0"/>
                </a:lnTo>
                <a:lnTo>
                  <a:pt x="1195982" y="1139445"/>
                </a:lnTo>
                <a:lnTo>
                  <a:pt x="0" y="1139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3" id="43"/>
          <p:cNvSpPr/>
          <p:nvPr/>
        </p:nvSpPr>
        <p:spPr>
          <a:xfrm flipH="false" flipV="false" rot="0">
            <a:off x="6417014" y="0"/>
            <a:ext cx="6293360" cy="2002433"/>
          </a:xfrm>
          <a:custGeom>
            <a:avLst/>
            <a:gdLst/>
            <a:ahLst/>
            <a:cxnLst/>
            <a:rect r="r" b="b" t="t" l="l"/>
            <a:pathLst>
              <a:path h="2002433" w="6293360">
                <a:moveTo>
                  <a:pt x="0" y="0"/>
                </a:moveTo>
                <a:lnTo>
                  <a:pt x="6293359" y="0"/>
                </a:lnTo>
                <a:lnTo>
                  <a:pt x="6293359" y="2002433"/>
                </a:lnTo>
                <a:lnTo>
                  <a:pt x="0" y="20024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4" id="44"/>
          <p:cNvSpPr/>
          <p:nvPr/>
        </p:nvSpPr>
        <p:spPr>
          <a:xfrm flipH="false" flipV="false" rot="-541492">
            <a:off x="5338264" y="7769717"/>
            <a:ext cx="912834" cy="869682"/>
          </a:xfrm>
          <a:custGeom>
            <a:avLst/>
            <a:gdLst/>
            <a:ahLst/>
            <a:cxnLst/>
            <a:rect r="r" b="b" t="t" l="l"/>
            <a:pathLst>
              <a:path h="869682" w="912834">
                <a:moveTo>
                  <a:pt x="0" y="0"/>
                </a:moveTo>
                <a:lnTo>
                  <a:pt x="912835" y="0"/>
                </a:lnTo>
                <a:lnTo>
                  <a:pt x="912835" y="869682"/>
                </a:lnTo>
                <a:lnTo>
                  <a:pt x="0" y="869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5" id="45"/>
          <p:cNvSpPr/>
          <p:nvPr/>
        </p:nvSpPr>
        <p:spPr>
          <a:xfrm flipH="false" flipV="false" rot="0">
            <a:off x="4669874" y="2002433"/>
            <a:ext cx="9313403" cy="9325207"/>
          </a:xfrm>
          <a:custGeom>
            <a:avLst/>
            <a:gdLst/>
            <a:ahLst/>
            <a:cxnLst/>
            <a:rect r="r" b="b" t="t" l="l"/>
            <a:pathLst>
              <a:path h="9325207" w="9313403">
                <a:moveTo>
                  <a:pt x="0" y="0"/>
                </a:moveTo>
                <a:lnTo>
                  <a:pt x="9313403" y="0"/>
                </a:lnTo>
                <a:lnTo>
                  <a:pt x="9313403" y="9325207"/>
                </a:lnTo>
                <a:lnTo>
                  <a:pt x="0" y="9325207"/>
                </a:lnTo>
                <a:lnTo>
                  <a:pt x="0" y="0"/>
                </a:lnTo>
                <a:close/>
              </a:path>
            </a:pathLst>
          </a:custGeom>
          <a:blipFill>
            <a:blip r:embed="rId10"/>
            <a:stretch>
              <a:fillRect l="0" t="0" r="0" b="0"/>
            </a:stretch>
          </a:blipFill>
        </p:spPr>
      </p:sp>
      <p:sp>
        <p:nvSpPr>
          <p:cNvPr name="TextBox 46" id="46"/>
          <p:cNvSpPr txBox="true"/>
          <p:nvPr/>
        </p:nvSpPr>
        <p:spPr>
          <a:xfrm rot="0">
            <a:off x="6829394" y="618797"/>
            <a:ext cx="7299681" cy="7620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Analisis data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960319" y="5143500"/>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326622" y="81849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1096596" y="9355259"/>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4129076" y="9777521"/>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392538" y="5563899"/>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2" id="42"/>
          <p:cNvSpPr/>
          <p:nvPr/>
        </p:nvSpPr>
        <p:spPr>
          <a:xfrm flipH="false" flipV="false" rot="1077083">
            <a:off x="13786395" y="1726338"/>
            <a:ext cx="1195982" cy="1139445"/>
          </a:xfrm>
          <a:custGeom>
            <a:avLst/>
            <a:gdLst/>
            <a:ahLst/>
            <a:cxnLst/>
            <a:rect r="r" b="b" t="t" l="l"/>
            <a:pathLst>
              <a:path h="1139445" w="1195982">
                <a:moveTo>
                  <a:pt x="0" y="0"/>
                </a:moveTo>
                <a:lnTo>
                  <a:pt x="1195982" y="0"/>
                </a:lnTo>
                <a:lnTo>
                  <a:pt x="1195982" y="1139445"/>
                </a:lnTo>
                <a:lnTo>
                  <a:pt x="0" y="1139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3" id="43"/>
          <p:cNvSpPr/>
          <p:nvPr/>
        </p:nvSpPr>
        <p:spPr>
          <a:xfrm flipH="false" flipV="false" rot="0">
            <a:off x="6417014" y="0"/>
            <a:ext cx="6293360" cy="2002433"/>
          </a:xfrm>
          <a:custGeom>
            <a:avLst/>
            <a:gdLst/>
            <a:ahLst/>
            <a:cxnLst/>
            <a:rect r="r" b="b" t="t" l="l"/>
            <a:pathLst>
              <a:path h="2002433" w="6293360">
                <a:moveTo>
                  <a:pt x="0" y="0"/>
                </a:moveTo>
                <a:lnTo>
                  <a:pt x="6293359" y="0"/>
                </a:lnTo>
                <a:lnTo>
                  <a:pt x="6293359" y="2002433"/>
                </a:lnTo>
                <a:lnTo>
                  <a:pt x="0" y="20024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4" id="44"/>
          <p:cNvSpPr/>
          <p:nvPr/>
        </p:nvSpPr>
        <p:spPr>
          <a:xfrm flipH="false" flipV="false" rot="-541492">
            <a:off x="5338264" y="7769717"/>
            <a:ext cx="912834" cy="869682"/>
          </a:xfrm>
          <a:custGeom>
            <a:avLst/>
            <a:gdLst/>
            <a:ahLst/>
            <a:cxnLst/>
            <a:rect r="r" b="b" t="t" l="l"/>
            <a:pathLst>
              <a:path h="869682" w="912834">
                <a:moveTo>
                  <a:pt x="0" y="0"/>
                </a:moveTo>
                <a:lnTo>
                  <a:pt x="912835" y="0"/>
                </a:lnTo>
                <a:lnTo>
                  <a:pt x="912835" y="869682"/>
                </a:lnTo>
                <a:lnTo>
                  <a:pt x="0" y="869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5" id="45"/>
          <p:cNvSpPr/>
          <p:nvPr/>
        </p:nvSpPr>
        <p:spPr>
          <a:xfrm flipH="false" flipV="false" rot="0">
            <a:off x="0" y="2846035"/>
            <a:ext cx="18288000" cy="5435728"/>
          </a:xfrm>
          <a:custGeom>
            <a:avLst/>
            <a:gdLst/>
            <a:ahLst/>
            <a:cxnLst/>
            <a:rect r="r" b="b" t="t" l="l"/>
            <a:pathLst>
              <a:path h="5435728" w="18288000">
                <a:moveTo>
                  <a:pt x="0" y="0"/>
                </a:moveTo>
                <a:lnTo>
                  <a:pt x="18288000" y="0"/>
                </a:lnTo>
                <a:lnTo>
                  <a:pt x="18288000" y="5435728"/>
                </a:lnTo>
                <a:lnTo>
                  <a:pt x="0" y="5435728"/>
                </a:lnTo>
                <a:lnTo>
                  <a:pt x="0" y="0"/>
                </a:lnTo>
                <a:close/>
              </a:path>
            </a:pathLst>
          </a:custGeom>
          <a:blipFill>
            <a:blip r:embed="rId10"/>
            <a:stretch>
              <a:fillRect l="0" t="0" r="0" b="0"/>
            </a:stretch>
          </a:blipFill>
        </p:spPr>
      </p:sp>
      <p:sp>
        <p:nvSpPr>
          <p:cNvPr name="TextBox 46" id="46"/>
          <p:cNvSpPr txBox="true"/>
          <p:nvPr/>
        </p:nvSpPr>
        <p:spPr>
          <a:xfrm rot="0">
            <a:off x="6829394" y="618797"/>
            <a:ext cx="7299681" cy="7620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Analisis data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19344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923597" y="699824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283169" y="1134403"/>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5971783" y="9357108"/>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7497641" y="2687833"/>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79784" y="9567315"/>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1523839" y="1340348"/>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3639912" y="654220"/>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4575202" y="2156471"/>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413662" y="2687833"/>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5" id="35"/>
          <p:cNvSpPr/>
          <p:nvPr/>
        </p:nvSpPr>
        <p:spPr>
          <a:xfrm flipH="false" flipV="false" rot="0">
            <a:off x="6318910" y="75599"/>
            <a:ext cx="5650179" cy="1797784"/>
          </a:xfrm>
          <a:custGeom>
            <a:avLst/>
            <a:gdLst/>
            <a:ahLst/>
            <a:cxnLst/>
            <a:rect r="r" b="b" t="t" l="l"/>
            <a:pathLst>
              <a:path h="1797784" w="5650179">
                <a:moveTo>
                  <a:pt x="0" y="0"/>
                </a:moveTo>
                <a:lnTo>
                  <a:pt x="5650180" y="0"/>
                </a:lnTo>
                <a:lnTo>
                  <a:pt x="5650180" y="1797784"/>
                </a:lnTo>
                <a:lnTo>
                  <a:pt x="0" y="17977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6" id="36"/>
          <p:cNvSpPr/>
          <p:nvPr/>
        </p:nvSpPr>
        <p:spPr>
          <a:xfrm flipH="false" flipV="false" rot="-1816903">
            <a:off x="15458969" y="4665301"/>
            <a:ext cx="1025628" cy="956398"/>
          </a:xfrm>
          <a:custGeom>
            <a:avLst/>
            <a:gdLst/>
            <a:ahLst/>
            <a:cxnLst/>
            <a:rect r="r" b="b" t="t" l="l"/>
            <a:pathLst>
              <a:path h="956398" w="1025628">
                <a:moveTo>
                  <a:pt x="0" y="0"/>
                </a:moveTo>
                <a:lnTo>
                  <a:pt x="1025628" y="0"/>
                </a:lnTo>
                <a:lnTo>
                  <a:pt x="1025628" y="956398"/>
                </a:lnTo>
                <a:lnTo>
                  <a:pt x="0" y="9563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7" id="37"/>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grpSp>
        <p:nvGrpSpPr>
          <p:cNvPr name="Group 38" id="38"/>
          <p:cNvGrpSpPr/>
          <p:nvPr/>
        </p:nvGrpSpPr>
        <p:grpSpPr>
          <a:xfrm rot="0">
            <a:off x="11807049" y="8737005"/>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1161485" y="1873618"/>
            <a:ext cx="15965030" cy="7800975"/>
          </a:xfrm>
          <a:prstGeom prst="rect">
            <a:avLst/>
          </a:prstGeom>
        </p:spPr>
        <p:txBody>
          <a:bodyPr anchor="t" rtlCol="false" tIns="0" lIns="0" bIns="0" rIns="0">
            <a:spAutoFit/>
          </a:bodyPr>
          <a:lstStyle/>
          <a:p>
            <a:pPr algn="ctr">
              <a:lnSpc>
                <a:spcPts val="2936"/>
              </a:lnSpc>
            </a:pPr>
            <a:r>
              <a:rPr lang="en-US" sz="2446">
                <a:solidFill>
                  <a:srgbClr val="535353"/>
                </a:solidFill>
                <a:latin typeface="Balsamiq Sans Bold"/>
              </a:rPr>
              <a:t>Temuan dari dataset ini memberikan wawasan berharga bagi perencana kota dan pembuat kebijakan di Jakarta. Berdasarkan analisis distribusi ruang terbuka di Kota Jakarta, ada beberapa rekomendasi dapat diusulkan untuk meningkatkan taman kota Jakarta :</a:t>
            </a:r>
          </a:p>
          <a:p>
            <a:pPr algn="ctr">
              <a:lnSpc>
                <a:spcPts val="2936"/>
              </a:lnSpc>
            </a:pPr>
          </a:p>
          <a:p>
            <a:pPr algn="ctr">
              <a:lnSpc>
                <a:spcPts val="2936"/>
              </a:lnSpc>
            </a:pPr>
            <a:r>
              <a:rPr lang="en-US" sz="2446">
                <a:solidFill>
                  <a:srgbClr val="535353"/>
                </a:solidFill>
                <a:latin typeface="Balsamiq Sans Bold"/>
              </a:rPr>
              <a:t>1. Prioritaskan upaya untuk memastikan distribusi ruang terbuka yang lebih adil di seluruh kecamatan, dengan fokus mengatasi disparitas yang teridentifikasi dalam dataset. Ini melibatkan penilaian pola distribusi saat ini dan perencanaan strategis untuk taman baru atau peningkatan di area dengan ketersediaan yang lebih rendah.</a:t>
            </a:r>
          </a:p>
          <a:p>
            <a:pPr algn="ctr">
              <a:lnSpc>
                <a:spcPts val="2936"/>
              </a:lnSpc>
            </a:pPr>
          </a:p>
          <a:p>
            <a:pPr algn="ctr">
              <a:lnSpc>
                <a:spcPts val="2936"/>
              </a:lnSpc>
            </a:pPr>
            <a:r>
              <a:rPr lang="en-US" sz="2446">
                <a:solidFill>
                  <a:srgbClr val="535353"/>
                </a:solidFill>
                <a:latin typeface="Balsamiq Sans Bold"/>
              </a:rPr>
              <a:t>2. Kerjasama dengan perencana kota untuk mengembangkan dan menerapkan strategi yang mengintegrasikan ruang terbuka secara bersinambungan ke dalam struktur perkotaan.</a:t>
            </a:r>
          </a:p>
          <a:p>
            <a:pPr algn="ctr">
              <a:lnSpc>
                <a:spcPts val="2936"/>
              </a:lnSpc>
            </a:pPr>
          </a:p>
          <a:p>
            <a:pPr algn="ctr">
              <a:lnSpc>
                <a:spcPts val="2936"/>
              </a:lnSpc>
            </a:pPr>
            <a:r>
              <a:rPr lang="en-US" sz="2446">
                <a:solidFill>
                  <a:srgbClr val="535353"/>
                </a:solidFill>
                <a:latin typeface="Balsamiq Sans Bold"/>
              </a:rPr>
              <a:t>3. Pertimbangkan faktor seperti kepadatan penduduk, penggunaan lahan, dan kebutuhan masyarakat untuk menempatkan taman secara strategis di area dengan permintaan yang lebih tinggi.</a:t>
            </a:r>
          </a:p>
          <a:p>
            <a:pPr algn="ctr">
              <a:lnSpc>
                <a:spcPts val="2936"/>
              </a:lnSpc>
            </a:pPr>
          </a:p>
          <a:p>
            <a:pPr algn="ctr">
              <a:lnSpc>
                <a:spcPts val="2936"/>
              </a:lnSpc>
            </a:pPr>
            <a:r>
              <a:rPr lang="en-US" sz="2446">
                <a:solidFill>
                  <a:srgbClr val="535353"/>
                </a:solidFill>
                <a:latin typeface="Balsamiq Sans Bold"/>
              </a:rPr>
              <a:t>4. Melibatkan komunitas lokal untuk memahami preferensi dan kebutuhan mereka terkait ruang terbuka. Masukan dari masyarakat dapat membantu membuat keputusan tentang jenis taman, fasilitas rekreasi, dan fasilitas lain yang paling bermanfaat di area tertentu.</a:t>
            </a:r>
          </a:p>
          <a:p>
            <a:pPr algn="ctr">
              <a:lnSpc>
                <a:spcPts val="2936"/>
              </a:lnSpc>
            </a:pPr>
          </a:p>
          <a:p>
            <a:pPr algn="ctr">
              <a:lnSpc>
                <a:spcPts val="2936"/>
              </a:lnSpc>
            </a:pPr>
            <a:r>
              <a:rPr lang="en-US" sz="2446">
                <a:solidFill>
                  <a:srgbClr val="535353"/>
                </a:solidFill>
                <a:latin typeface="Balsamiq Sans Bold"/>
              </a:rPr>
              <a:t>5. Alokasikan sumber daya untuk pemeliharaan dan perawatan reguler taman yang ada agar tetap menarik dan aman. Ruang terbuka yang terawat dengan baik berkontribusi pada persepsi positif tentang kota dan mendorong penggunaan komunitas yang berkelanjutan.</a:t>
            </a:r>
          </a:p>
        </p:txBody>
      </p:sp>
      <p:sp>
        <p:nvSpPr>
          <p:cNvPr name="TextBox 42" id="42"/>
          <p:cNvSpPr txBox="true"/>
          <p:nvPr/>
        </p:nvSpPr>
        <p:spPr>
          <a:xfrm rot="0">
            <a:off x="6732679" y="697269"/>
            <a:ext cx="4469020" cy="647341"/>
          </a:xfrm>
          <a:prstGeom prst="rect">
            <a:avLst/>
          </a:prstGeom>
        </p:spPr>
        <p:txBody>
          <a:bodyPr anchor="t" rtlCol="false" tIns="0" lIns="0" bIns="0" rIns="0">
            <a:spAutoFit/>
          </a:bodyPr>
          <a:lstStyle/>
          <a:p>
            <a:pPr>
              <a:lnSpc>
                <a:spcPts val="4666"/>
              </a:lnSpc>
            </a:pPr>
            <a:r>
              <a:rPr lang="en-US" sz="5185">
                <a:solidFill>
                  <a:srgbClr val="FFFFFF"/>
                </a:solidFill>
                <a:latin typeface="Balsamiq Sans Bold"/>
              </a:rPr>
              <a:t>Pembahasan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537664" y="160151"/>
            <a:ext cx="5650179" cy="1797784"/>
          </a:xfrm>
          <a:custGeom>
            <a:avLst/>
            <a:gdLst/>
            <a:ahLst/>
            <a:cxnLst/>
            <a:rect r="r" b="b" t="t" l="l"/>
            <a:pathLst>
              <a:path h="1797784" w="5650179">
                <a:moveTo>
                  <a:pt x="0" y="0"/>
                </a:moveTo>
                <a:lnTo>
                  <a:pt x="5650179" y="0"/>
                </a:lnTo>
                <a:lnTo>
                  <a:pt x="5650179" y="1797784"/>
                </a:lnTo>
                <a:lnTo>
                  <a:pt x="0" y="1797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523839" y="134034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33" id="33"/>
          <p:cNvGrpSpPr/>
          <p:nvPr/>
        </p:nvGrpSpPr>
        <p:grpSpPr>
          <a:xfrm rot="0">
            <a:off x="11807049" y="8737005"/>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7694581" y="3135996"/>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8933793" y="1235245"/>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9406965" y="8103128"/>
            <a:ext cx="210207" cy="210207"/>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5" id="45"/>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7" id="47"/>
          <p:cNvSpPr/>
          <p:nvPr/>
        </p:nvSpPr>
        <p:spPr>
          <a:xfrm flipH="false" flipV="false" rot="0">
            <a:off x="2531646" y="1957935"/>
            <a:ext cx="856627" cy="1028700"/>
          </a:xfrm>
          <a:custGeom>
            <a:avLst/>
            <a:gdLst/>
            <a:ahLst/>
            <a:cxnLst/>
            <a:rect r="r" b="b" t="t" l="l"/>
            <a:pathLst>
              <a:path h="1028700" w="856627">
                <a:moveTo>
                  <a:pt x="0" y="0"/>
                </a:moveTo>
                <a:lnTo>
                  <a:pt x="856626" y="0"/>
                </a:lnTo>
                <a:lnTo>
                  <a:pt x="856626" y="1028700"/>
                </a:lnTo>
                <a:lnTo>
                  <a:pt x="0" y="10287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48" id="48"/>
          <p:cNvSpPr txBox="true"/>
          <p:nvPr/>
        </p:nvSpPr>
        <p:spPr>
          <a:xfrm rot="0">
            <a:off x="5095282" y="816145"/>
            <a:ext cx="7887229" cy="705552"/>
          </a:xfrm>
          <a:prstGeom prst="rect">
            <a:avLst/>
          </a:prstGeom>
        </p:spPr>
        <p:txBody>
          <a:bodyPr anchor="t" rtlCol="false" tIns="0" lIns="0" bIns="0" rIns="0">
            <a:spAutoFit/>
          </a:bodyPr>
          <a:lstStyle/>
          <a:p>
            <a:pPr algn="ctr">
              <a:lnSpc>
                <a:spcPts val="5122"/>
              </a:lnSpc>
            </a:pPr>
            <a:r>
              <a:rPr lang="en-US" sz="5692">
                <a:solidFill>
                  <a:srgbClr val="FFFFFF"/>
                </a:solidFill>
                <a:latin typeface="Balsamiq Sans Bold"/>
              </a:rPr>
              <a:t>Kesimpulan</a:t>
            </a:r>
          </a:p>
        </p:txBody>
      </p:sp>
      <p:sp>
        <p:nvSpPr>
          <p:cNvPr name="Freeform 49" id="49"/>
          <p:cNvSpPr/>
          <p:nvPr/>
        </p:nvSpPr>
        <p:spPr>
          <a:xfrm flipH="false" flipV="false" rot="0">
            <a:off x="2531646" y="3346202"/>
            <a:ext cx="856627" cy="1028700"/>
          </a:xfrm>
          <a:custGeom>
            <a:avLst/>
            <a:gdLst/>
            <a:ahLst/>
            <a:cxnLst/>
            <a:rect r="r" b="b" t="t" l="l"/>
            <a:pathLst>
              <a:path h="1028700" w="856627">
                <a:moveTo>
                  <a:pt x="0" y="0"/>
                </a:moveTo>
                <a:lnTo>
                  <a:pt x="856626" y="0"/>
                </a:lnTo>
                <a:lnTo>
                  <a:pt x="856626" y="1028700"/>
                </a:lnTo>
                <a:lnTo>
                  <a:pt x="0" y="10287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50" id="50"/>
          <p:cNvSpPr/>
          <p:nvPr/>
        </p:nvSpPr>
        <p:spPr>
          <a:xfrm flipH="false" flipV="false" rot="0">
            <a:off x="2494304" y="4896350"/>
            <a:ext cx="856627" cy="1028700"/>
          </a:xfrm>
          <a:custGeom>
            <a:avLst/>
            <a:gdLst/>
            <a:ahLst/>
            <a:cxnLst/>
            <a:rect r="r" b="b" t="t" l="l"/>
            <a:pathLst>
              <a:path h="1028700" w="856627">
                <a:moveTo>
                  <a:pt x="0" y="0"/>
                </a:moveTo>
                <a:lnTo>
                  <a:pt x="856627" y="0"/>
                </a:lnTo>
                <a:lnTo>
                  <a:pt x="856627" y="1028700"/>
                </a:lnTo>
                <a:lnTo>
                  <a:pt x="0" y="10287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51" id="51"/>
          <p:cNvSpPr txBox="true"/>
          <p:nvPr/>
        </p:nvSpPr>
        <p:spPr>
          <a:xfrm rot="0">
            <a:off x="3281526" y="1996271"/>
            <a:ext cx="13857207" cy="8787385"/>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Balsamiq Sans"/>
              </a:rPr>
              <a:t>Jakarta Selatan menunjukkan jumlah kumulatif ukuran taman yang tertinggi dalam</a:t>
            </a:r>
          </a:p>
          <a:p>
            <a:pPr algn="ctr">
              <a:lnSpc>
                <a:spcPts val="3919"/>
              </a:lnSpc>
              <a:spcBef>
                <a:spcPct val="0"/>
              </a:spcBef>
            </a:pPr>
            <a:r>
              <a:rPr lang="en-US" sz="2799">
                <a:solidFill>
                  <a:srgbClr val="000000"/>
                </a:solidFill>
                <a:latin typeface="Balsamiq Sans"/>
              </a:rPr>
              <a:t>dataset, menandakan konsentrasi ruang hijau yang signifikan di kecamatan ini.</a:t>
            </a:r>
          </a:p>
          <a:p>
            <a:pPr algn="ctr">
              <a:lnSpc>
                <a:spcPts val="3919"/>
              </a:lnSpc>
              <a:spcBef>
                <a:spcPct val="0"/>
              </a:spcBef>
            </a:pPr>
          </a:p>
          <a:p>
            <a:pPr algn="ctr">
              <a:lnSpc>
                <a:spcPts val="3919"/>
              </a:lnSpc>
              <a:spcBef>
                <a:spcPct val="0"/>
              </a:spcBef>
            </a:pPr>
            <a:r>
              <a:rPr lang="en-US" sz="2799">
                <a:solidFill>
                  <a:srgbClr val="000000"/>
                </a:solidFill>
                <a:latin typeface="Balsamiq Sans"/>
              </a:rPr>
              <a:t> Meskipun ada perbedaan dalam ukuran total taman, Jakarta Pusat menduduki posisi</a:t>
            </a:r>
          </a:p>
          <a:p>
            <a:pPr algn="ctr">
              <a:lnSpc>
                <a:spcPts val="3919"/>
              </a:lnSpc>
              <a:spcBef>
                <a:spcPct val="0"/>
              </a:spcBef>
            </a:pPr>
            <a:r>
              <a:rPr lang="en-US" sz="2799">
                <a:solidFill>
                  <a:srgbClr val="000000"/>
                </a:solidFill>
                <a:latin typeface="Balsamiq Sans"/>
              </a:rPr>
              <a:t>kedua, menegaskan pentingnya area hijau di bagian pusat kota.</a:t>
            </a:r>
          </a:p>
          <a:p>
            <a:pPr algn="ctr">
              <a:lnSpc>
                <a:spcPts val="3919"/>
              </a:lnSpc>
              <a:spcBef>
                <a:spcPct val="0"/>
              </a:spcBef>
            </a:pPr>
          </a:p>
          <a:p>
            <a:pPr algn="ctr">
              <a:lnSpc>
                <a:spcPts val="3919"/>
              </a:lnSpc>
              <a:spcBef>
                <a:spcPct val="0"/>
              </a:spcBef>
            </a:pPr>
            <a:r>
              <a:rPr lang="en-US" sz="2799">
                <a:solidFill>
                  <a:srgbClr val="000000"/>
                </a:solidFill>
                <a:latin typeface="Balsamiq Sans"/>
              </a:rPr>
              <a:t>Jakarta Timur menduduki peringkat ketiga dalam hal jumlah kumulatif ukuran taman,</a:t>
            </a:r>
          </a:p>
          <a:p>
            <a:pPr algn="ctr">
              <a:lnSpc>
                <a:spcPts val="3919"/>
              </a:lnSpc>
              <a:spcBef>
                <a:spcPct val="0"/>
              </a:spcBef>
            </a:pPr>
            <a:r>
              <a:rPr lang="en-US" sz="2799">
                <a:solidFill>
                  <a:srgbClr val="000000"/>
                </a:solidFill>
                <a:latin typeface="Balsamiq Sans"/>
              </a:rPr>
              <a:t>memberikan kontribusi yang signifikan terhadap distribusi ruang hijau secara</a:t>
            </a:r>
          </a:p>
          <a:p>
            <a:pPr algn="ctr">
              <a:lnSpc>
                <a:spcPts val="3919"/>
              </a:lnSpc>
              <a:spcBef>
                <a:spcPct val="0"/>
              </a:spcBef>
            </a:pPr>
            <a:r>
              <a:rPr lang="en-US" sz="2799">
                <a:solidFill>
                  <a:srgbClr val="000000"/>
                </a:solidFill>
                <a:latin typeface="Balsamiq Sans"/>
              </a:rPr>
              <a:t>keseluruhan di Jakarta.</a:t>
            </a:r>
          </a:p>
          <a:p>
            <a:pPr algn="ctr">
              <a:lnSpc>
                <a:spcPts val="3919"/>
              </a:lnSpc>
              <a:spcBef>
                <a:spcPct val="0"/>
              </a:spcBef>
            </a:pPr>
          </a:p>
          <a:p>
            <a:pPr algn="ctr">
              <a:lnSpc>
                <a:spcPts val="3919"/>
              </a:lnSpc>
              <a:spcBef>
                <a:spcPct val="0"/>
              </a:spcBef>
            </a:pPr>
            <a:r>
              <a:rPr lang="en-US" sz="2799">
                <a:solidFill>
                  <a:srgbClr val="000000"/>
                </a:solidFill>
                <a:latin typeface="Balsamiq Sans"/>
              </a:rPr>
              <a:t>Jakarta Utara menduduki posisi keempat, menunjukkan jumlah kumulatif ukuran</a:t>
            </a:r>
          </a:p>
          <a:p>
            <a:pPr algn="ctr">
              <a:lnSpc>
                <a:spcPts val="3919"/>
              </a:lnSpc>
              <a:spcBef>
                <a:spcPct val="0"/>
              </a:spcBef>
            </a:pPr>
            <a:r>
              <a:rPr lang="en-US" sz="2799">
                <a:solidFill>
                  <a:srgbClr val="000000"/>
                </a:solidFill>
                <a:latin typeface="Balsamiq Sans"/>
              </a:rPr>
              <a:t>taman yang substansial tetapi relatif lebih rendah, mendorong penyelidikan lebih lanjut</a:t>
            </a:r>
          </a:p>
          <a:p>
            <a:pPr algn="ctr">
              <a:lnSpc>
                <a:spcPts val="3919"/>
              </a:lnSpc>
              <a:spcBef>
                <a:spcPct val="0"/>
              </a:spcBef>
            </a:pPr>
            <a:r>
              <a:rPr lang="en-US" sz="2799">
                <a:solidFill>
                  <a:srgbClr val="000000"/>
                </a:solidFill>
                <a:latin typeface="Balsamiq Sans"/>
              </a:rPr>
              <a:t>terkait pola distribusi spesifik.</a:t>
            </a:r>
          </a:p>
          <a:p>
            <a:pPr algn="ctr">
              <a:lnSpc>
                <a:spcPts val="3919"/>
              </a:lnSpc>
              <a:spcBef>
                <a:spcPct val="0"/>
              </a:spcBef>
            </a:pPr>
          </a:p>
          <a:p>
            <a:pPr algn="ctr">
              <a:lnSpc>
                <a:spcPts val="3919"/>
              </a:lnSpc>
              <a:spcBef>
                <a:spcPct val="0"/>
              </a:spcBef>
            </a:pPr>
            <a:r>
              <a:rPr lang="en-US" sz="2799">
                <a:solidFill>
                  <a:srgbClr val="000000"/>
                </a:solidFill>
                <a:latin typeface="Balsamiq Sans"/>
              </a:rPr>
              <a:t>Jakarta Barat memiliki jumlah kumulatif ukuran taman total yang paling terbatas di</a:t>
            </a:r>
          </a:p>
          <a:p>
            <a:pPr algn="ctr">
              <a:lnSpc>
                <a:spcPts val="3919"/>
              </a:lnSpc>
              <a:spcBef>
                <a:spcPct val="0"/>
              </a:spcBef>
            </a:pPr>
            <a:r>
              <a:rPr lang="en-US" sz="2799">
                <a:solidFill>
                  <a:srgbClr val="000000"/>
                </a:solidFill>
                <a:latin typeface="Balsamiq Sans"/>
              </a:rPr>
              <a:t>antara kecamatan yang dipertimbangkan, menyoroti potensi variasi ketersediaan dan</a:t>
            </a:r>
          </a:p>
          <a:p>
            <a:pPr algn="ctr">
              <a:lnSpc>
                <a:spcPts val="3919"/>
              </a:lnSpc>
              <a:spcBef>
                <a:spcPct val="0"/>
              </a:spcBef>
            </a:pPr>
            <a:r>
              <a:rPr lang="en-US" sz="2799">
                <a:solidFill>
                  <a:srgbClr val="000000"/>
                </a:solidFill>
                <a:latin typeface="Balsamiq Sans"/>
              </a:rPr>
              <a:t>distribusi ruang hijau.</a:t>
            </a:r>
          </a:p>
          <a:p>
            <a:pPr algn="ctr">
              <a:lnSpc>
                <a:spcPts val="3919"/>
              </a:lnSpc>
              <a:spcBef>
                <a:spcPct val="0"/>
              </a:spcBef>
            </a:pPr>
          </a:p>
        </p:txBody>
      </p:sp>
      <p:sp>
        <p:nvSpPr>
          <p:cNvPr name="Freeform 52" id="52"/>
          <p:cNvSpPr/>
          <p:nvPr/>
        </p:nvSpPr>
        <p:spPr>
          <a:xfrm flipH="false" flipV="false" rot="0">
            <a:off x="2424900" y="6934590"/>
            <a:ext cx="856627" cy="1028700"/>
          </a:xfrm>
          <a:custGeom>
            <a:avLst/>
            <a:gdLst/>
            <a:ahLst/>
            <a:cxnLst/>
            <a:rect r="r" b="b" t="t" l="l"/>
            <a:pathLst>
              <a:path h="1028700" w="856627">
                <a:moveTo>
                  <a:pt x="0" y="0"/>
                </a:moveTo>
                <a:lnTo>
                  <a:pt x="856626" y="0"/>
                </a:lnTo>
                <a:lnTo>
                  <a:pt x="856626" y="1028700"/>
                </a:lnTo>
                <a:lnTo>
                  <a:pt x="0" y="10287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53" id="53"/>
          <p:cNvSpPr/>
          <p:nvPr/>
        </p:nvSpPr>
        <p:spPr>
          <a:xfrm flipH="false" flipV="false" rot="0">
            <a:off x="2424900" y="8760353"/>
            <a:ext cx="856627" cy="1028700"/>
          </a:xfrm>
          <a:custGeom>
            <a:avLst/>
            <a:gdLst/>
            <a:ahLst/>
            <a:cxnLst/>
            <a:rect r="r" b="b" t="t" l="l"/>
            <a:pathLst>
              <a:path h="1028700" w="856627">
                <a:moveTo>
                  <a:pt x="0" y="0"/>
                </a:moveTo>
                <a:lnTo>
                  <a:pt x="856626" y="0"/>
                </a:lnTo>
                <a:lnTo>
                  <a:pt x="856626" y="1028700"/>
                </a:lnTo>
                <a:lnTo>
                  <a:pt x="0" y="10287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23597" y="6998243"/>
            <a:ext cx="210207" cy="21020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283169" y="1134403"/>
            <a:ext cx="210207" cy="2102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971783" y="9357108"/>
            <a:ext cx="210207" cy="2102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7497641" y="2687833"/>
            <a:ext cx="210207" cy="2102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879784" y="9567315"/>
            <a:ext cx="210207" cy="2102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3639912" y="654220"/>
            <a:ext cx="210207" cy="2102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4575202" y="2156471"/>
            <a:ext cx="210207" cy="2102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413662" y="2687833"/>
            <a:ext cx="210207" cy="2102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29" id="29"/>
          <p:cNvGrpSpPr/>
          <p:nvPr/>
        </p:nvGrpSpPr>
        <p:grpSpPr>
          <a:xfrm rot="0">
            <a:off x="11807049" y="8737005"/>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7694581" y="3135996"/>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8933793" y="1235245"/>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9406965" y="8103128"/>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1" id="41"/>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2" id="42"/>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3" id="43"/>
          <p:cNvSpPr/>
          <p:nvPr/>
        </p:nvSpPr>
        <p:spPr>
          <a:xfrm flipH="false" flipV="false" rot="0">
            <a:off x="2230654" y="1869340"/>
            <a:ext cx="856627" cy="1028700"/>
          </a:xfrm>
          <a:custGeom>
            <a:avLst/>
            <a:gdLst/>
            <a:ahLst/>
            <a:cxnLst/>
            <a:rect r="r" b="b" t="t" l="l"/>
            <a:pathLst>
              <a:path h="1028700" w="856627">
                <a:moveTo>
                  <a:pt x="0" y="0"/>
                </a:moveTo>
                <a:lnTo>
                  <a:pt x="856627" y="0"/>
                </a:lnTo>
                <a:lnTo>
                  <a:pt x="856627" y="1028700"/>
                </a:lnTo>
                <a:lnTo>
                  <a:pt x="0" y="1028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44" id="44"/>
          <p:cNvSpPr/>
          <p:nvPr/>
        </p:nvSpPr>
        <p:spPr>
          <a:xfrm flipH="false" flipV="false" rot="0">
            <a:off x="2330552" y="3346202"/>
            <a:ext cx="856627" cy="1028700"/>
          </a:xfrm>
          <a:custGeom>
            <a:avLst/>
            <a:gdLst/>
            <a:ahLst/>
            <a:cxnLst/>
            <a:rect r="r" b="b" t="t" l="l"/>
            <a:pathLst>
              <a:path h="1028700" w="856627">
                <a:moveTo>
                  <a:pt x="0" y="0"/>
                </a:moveTo>
                <a:lnTo>
                  <a:pt x="856626" y="0"/>
                </a:lnTo>
                <a:lnTo>
                  <a:pt x="856626" y="1028700"/>
                </a:lnTo>
                <a:lnTo>
                  <a:pt x="0" y="1028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45" id="45"/>
          <p:cNvSpPr/>
          <p:nvPr/>
        </p:nvSpPr>
        <p:spPr>
          <a:xfrm flipH="false" flipV="false" rot="0">
            <a:off x="2426542" y="5143500"/>
            <a:ext cx="856627" cy="1028700"/>
          </a:xfrm>
          <a:custGeom>
            <a:avLst/>
            <a:gdLst/>
            <a:ahLst/>
            <a:cxnLst/>
            <a:rect r="r" b="b" t="t" l="l"/>
            <a:pathLst>
              <a:path h="1028700" w="856627">
                <a:moveTo>
                  <a:pt x="0" y="0"/>
                </a:moveTo>
                <a:lnTo>
                  <a:pt x="856627" y="0"/>
                </a:lnTo>
                <a:lnTo>
                  <a:pt x="856627" y="1028700"/>
                </a:lnTo>
                <a:lnTo>
                  <a:pt x="0" y="1028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6" id="46"/>
          <p:cNvSpPr txBox="true"/>
          <p:nvPr/>
        </p:nvSpPr>
        <p:spPr>
          <a:xfrm rot="0">
            <a:off x="3087281" y="1900785"/>
            <a:ext cx="14251527" cy="8298421"/>
          </a:xfrm>
          <a:prstGeom prst="rect">
            <a:avLst/>
          </a:prstGeom>
        </p:spPr>
        <p:txBody>
          <a:bodyPr anchor="t" rtlCol="false" tIns="0" lIns="0" bIns="0" rIns="0">
            <a:spAutoFit/>
          </a:bodyPr>
          <a:lstStyle/>
          <a:p>
            <a:pPr algn="ctr">
              <a:lnSpc>
                <a:spcPts val="3919"/>
              </a:lnSpc>
            </a:pPr>
            <a:r>
              <a:rPr lang="en-US" sz="2799">
                <a:solidFill>
                  <a:srgbClr val="000000"/>
                </a:solidFill>
                <a:latin typeface="Balsamiq Sans"/>
              </a:rPr>
              <a:t>Ketika mempertimbangkan variasi taman, Jakarta Selatan sekali lagi memimpin,</a:t>
            </a:r>
          </a:p>
          <a:p>
            <a:pPr algn="ctr">
              <a:lnSpc>
                <a:spcPts val="3919"/>
              </a:lnSpc>
            </a:pPr>
            <a:r>
              <a:rPr lang="en-US" sz="2799">
                <a:solidFill>
                  <a:srgbClr val="000000"/>
                </a:solidFill>
                <a:latin typeface="Balsamiq Sans"/>
              </a:rPr>
              <a:t>menampilkan rentang taman hijau yang paling beragam dalam hal jenis dan karakteristik.</a:t>
            </a:r>
          </a:p>
          <a:p>
            <a:pPr algn="ctr">
              <a:lnSpc>
                <a:spcPts val="3919"/>
              </a:lnSpc>
            </a:pPr>
          </a:p>
          <a:p>
            <a:pPr algn="ctr">
              <a:lnSpc>
                <a:spcPts val="3919"/>
              </a:lnSpc>
            </a:pPr>
            <a:r>
              <a:rPr lang="en-US" sz="2799">
                <a:solidFill>
                  <a:srgbClr val="000000"/>
                </a:solidFill>
                <a:latin typeface="Balsamiq Sans"/>
              </a:rPr>
              <a:t>Jakarta Pusat mengikuti sebagai kecamatan kedua dengan variasi taman hijau yang</a:t>
            </a:r>
          </a:p>
          <a:p>
            <a:pPr algn="ctr">
              <a:lnSpc>
                <a:spcPts val="3919"/>
              </a:lnSpc>
            </a:pPr>
            <a:r>
              <a:rPr lang="en-US" sz="2799">
                <a:solidFill>
                  <a:srgbClr val="000000"/>
                </a:solidFill>
                <a:latin typeface="Balsamiq Sans"/>
              </a:rPr>
              <a:t>patut diacungi jempol, memberikan kontribusi pada keragaman pilihan rekreasi di area</a:t>
            </a:r>
          </a:p>
          <a:p>
            <a:pPr algn="ctr">
              <a:lnSpc>
                <a:spcPts val="3919"/>
              </a:lnSpc>
            </a:pPr>
            <a:r>
              <a:rPr lang="en-US" sz="2799">
                <a:solidFill>
                  <a:srgbClr val="000000"/>
                </a:solidFill>
                <a:latin typeface="Balsamiq Sans"/>
              </a:rPr>
              <a:t>pusat kota.</a:t>
            </a:r>
          </a:p>
          <a:p>
            <a:pPr algn="ctr">
              <a:lnSpc>
                <a:spcPts val="3919"/>
              </a:lnSpc>
            </a:pPr>
          </a:p>
          <a:p>
            <a:pPr algn="ctr">
              <a:lnSpc>
                <a:spcPts val="3919"/>
              </a:lnSpc>
            </a:pPr>
            <a:r>
              <a:rPr lang="en-US" sz="2799">
                <a:solidFill>
                  <a:srgbClr val="000000"/>
                </a:solidFill>
                <a:latin typeface="Balsamiq Sans"/>
              </a:rPr>
              <a:t>Jakarta Timur menduduki peringkat ketiga dalam variasi taman, menambahkan</a:t>
            </a:r>
          </a:p>
          <a:p>
            <a:pPr algn="ctr">
              <a:lnSpc>
                <a:spcPts val="3919"/>
              </a:lnSpc>
            </a:pPr>
            <a:r>
              <a:rPr lang="en-US" sz="2799">
                <a:solidFill>
                  <a:srgbClr val="000000"/>
                </a:solidFill>
                <a:latin typeface="Balsamiq Sans"/>
              </a:rPr>
              <a:t>keberagaman ruang terbuka yang tersedia bagi penduduknya.</a:t>
            </a:r>
          </a:p>
          <a:p>
            <a:pPr algn="ctr">
              <a:lnSpc>
                <a:spcPts val="3919"/>
              </a:lnSpc>
            </a:pPr>
          </a:p>
          <a:p>
            <a:pPr algn="ctr">
              <a:lnSpc>
                <a:spcPts val="3919"/>
              </a:lnSpc>
            </a:pPr>
            <a:r>
              <a:rPr lang="en-US" sz="2799">
                <a:solidFill>
                  <a:srgbClr val="000000"/>
                </a:solidFill>
                <a:latin typeface="Balsamiq Sans"/>
              </a:rPr>
              <a:t>Jakarta Barat menduduki posisi keempat dalam hal variasi taman hijau, menawarkan</a:t>
            </a:r>
          </a:p>
          <a:p>
            <a:pPr algn="ctr">
              <a:lnSpc>
                <a:spcPts val="3919"/>
              </a:lnSpc>
            </a:pPr>
            <a:r>
              <a:rPr lang="en-US" sz="2799">
                <a:solidFill>
                  <a:srgbClr val="000000"/>
                </a:solidFill>
                <a:latin typeface="Balsamiq Sans"/>
              </a:rPr>
              <a:t>pilihan taman hijau yang bermakna sesuai dengan berbagai minat.</a:t>
            </a:r>
          </a:p>
          <a:p>
            <a:pPr algn="ctr">
              <a:lnSpc>
                <a:spcPts val="3919"/>
              </a:lnSpc>
            </a:pPr>
          </a:p>
          <a:p>
            <a:pPr algn="ctr">
              <a:lnSpc>
                <a:spcPts val="3919"/>
              </a:lnSpc>
            </a:pPr>
            <a:r>
              <a:rPr lang="en-US" sz="2799">
                <a:solidFill>
                  <a:srgbClr val="000000"/>
                </a:solidFill>
                <a:latin typeface="Balsamiq Sans"/>
              </a:rPr>
              <a:t>Jakarta Utara diidentifikasi sebagai kecamatan dengan variasi taman paling sedikit di</a:t>
            </a:r>
          </a:p>
          <a:p>
            <a:pPr algn="ctr">
              <a:lnSpc>
                <a:spcPts val="3919"/>
              </a:lnSpc>
            </a:pPr>
            <a:r>
              <a:rPr lang="en-US" sz="2799">
                <a:solidFill>
                  <a:srgbClr val="000000"/>
                </a:solidFill>
                <a:latin typeface="Balsamiq Sans"/>
              </a:rPr>
              <a:t>antara yang dipertimbangkan, dengan karakteristik unik beberapa taman memerlukan</a:t>
            </a:r>
          </a:p>
          <a:p>
            <a:pPr algn="ctr">
              <a:lnSpc>
                <a:spcPts val="3919"/>
              </a:lnSpc>
            </a:pPr>
            <a:r>
              <a:rPr lang="en-US" sz="2799">
                <a:solidFill>
                  <a:srgbClr val="000000"/>
                </a:solidFill>
                <a:latin typeface="Balsamiq Sans"/>
              </a:rPr>
              <a:t>biaya masuk.</a:t>
            </a:r>
          </a:p>
          <a:p>
            <a:pPr algn="ctr">
              <a:lnSpc>
                <a:spcPts val="3919"/>
              </a:lnSpc>
              <a:spcBef>
                <a:spcPct val="0"/>
              </a:spcBef>
            </a:pPr>
          </a:p>
        </p:txBody>
      </p:sp>
      <p:sp>
        <p:nvSpPr>
          <p:cNvPr name="Freeform 47" id="47"/>
          <p:cNvSpPr/>
          <p:nvPr/>
        </p:nvSpPr>
        <p:spPr>
          <a:xfrm flipH="false" flipV="false" rot="0">
            <a:off x="2426542" y="6694100"/>
            <a:ext cx="856627" cy="1028700"/>
          </a:xfrm>
          <a:custGeom>
            <a:avLst/>
            <a:gdLst/>
            <a:ahLst/>
            <a:cxnLst/>
            <a:rect r="r" b="b" t="t" l="l"/>
            <a:pathLst>
              <a:path h="1028700" w="856627">
                <a:moveTo>
                  <a:pt x="0" y="0"/>
                </a:moveTo>
                <a:lnTo>
                  <a:pt x="856627" y="0"/>
                </a:lnTo>
                <a:lnTo>
                  <a:pt x="856627" y="1028700"/>
                </a:lnTo>
                <a:lnTo>
                  <a:pt x="0" y="1028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8" id="48"/>
          <p:cNvSpPr/>
          <p:nvPr/>
        </p:nvSpPr>
        <p:spPr>
          <a:xfrm flipH="false" flipV="false" rot="0">
            <a:off x="2330552" y="8246003"/>
            <a:ext cx="856627" cy="1028700"/>
          </a:xfrm>
          <a:custGeom>
            <a:avLst/>
            <a:gdLst/>
            <a:ahLst/>
            <a:cxnLst/>
            <a:rect r="r" b="b" t="t" l="l"/>
            <a:pathLst>
              <a:path h="1028700" w="856627">
                <a:moveTo>
                  <a:pt x="0" y="0"/>
                </a:moveTo>
                <a:lnTo>
                  <a:pt x="856626" y="0"/>
                </a:lnTo>
                <a:lnTo>
                  <a:pt x="856626" y="1028700"/>
                </a:lnTo>
                <a:lnTo>
                  <a:pt x="0" y="1028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9" id="49"/>
          <p:cNvSpPr/>
          <p:nvPr/>
        </p:nvSpPr>
        <p:spPr>
          <a:xfrm flipH="false" flipV="false" rot="0">
            <a:off x="6537664" y="160151"/>
            <a:ext cx="5650179" cy="1797784"/>
          </a:xfrm>
          <a:custGeom>
            <a:avLst/>
            <a:gdLst/>
            <a:ahLst/>
            <a:cxnLst/>
            <a:rect r="r" b="b" t="t" l="l"/>
            <a:pathLst>
              <a:path h="1797784" w="5650179">
                <a:moveTo>
                  <a:pt x="0" y="0"/>
                </a:moveTo>
                <a:lnTo>
                  <a:pt x="5650179" y="0"/>
                </a:lnTo>
                <a:lnTo>
                  <a:pt x="5650179" y="1797784"/>
                </a:lnTo>
                <a:lnTo>
                  <a:pt x="0" y="17977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50" id="50"/>
          <p:cNvGrpSpPr/>
          <p:nvPr/>
        </p:nvGrpSpPr>
        <p:grpSpPr>
          <a:xfrm rot="0">
            <a:off x="11523839" y="1340348"/>
            <a:ext cx="210207" cy="210207"/>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52" id="5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3" id="53"/>
          <p:cNvGrpSpPr/>
          <p:nvPr/>
        </p:nvGrpSpPr>
        <p:grpSpPr>
          <a:xfrm rot="0">
            <a:off x="8933793" y="1235245"/>
            <a:ext cx="210207" cy="210207"/>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55" id="5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6" id="56"/>
          <p:cNvSpPr txBox="true"/>
          <p:nvPr/>
        </p:nvSpPr>
        <p:spPr>
          <a:xfrm rot="0">
            <a:off x="5095282" y="816145"/>
            <a:ext cx="7887229" cy="705552"/>
          </a:xfrm>
          <a:prstGeom prst="rect">
            <a:avLst/>
          </a:prstGeom>
        </p:spPr>
        <p:txBody>
          <a:bodyPr anchor="t" rtlCol="false" tIns="0" lIns="0" bIns="0" rIns="0">
            <a:spAutoFit/>
          </a:bodyPr>
          <a:lstStyle/>
          <a:p>
            <a:pPr algn="ctr">
              <a:lnSpc>
                <a:spcPts val="5122"/>
              </a:lnSpc>
            </a:pPr>
            <a:r>
              <a:rPr lang="en-US" sz="5692">
                <a:solidFill>
                  <a:srgbClr val="FFFFFF"/>
                </a:solidFill>
                <a:latin typeface="Balsamiq Sans Bold"/>
              </a:rPr>
              <a:t>Kesimpulan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00684" y="5066805"/>
            <a:ext cx="12686632" cy="3330241"/>
          </a:xfrm>
          <a:custGeom>
            <a:avLst/>
            <a:gdLst/>
            <a:ahLst/>
            <a:cxnLst/>
            <a:rect r="r" b="b" t="t" l="l"/>
            <a:pathLst>
              <a:path h="3330241" w="12686632">
                <a:moveTo>
                  <a:pt x="0" y="0"/>
                </a:moveTo>
                <a:lnTo>
                  <a:pt x="12686632" y="0"/>
                </a:lnTo>
                <a:lnTo>
                  <a:pt x="12686632" y="3330241"/>
                </a:lnTo>
                <a:lnTo>
                  <a:pt x="0" y="3330241"/>
                </a:lnTo>
                <a:lnTo>
                  <a:pt x="0" y="0"/>
                </a:lnTo>
                <a:close/>
              </a:path>
            </a:pathLst>
          </a:custGeom>
          <a:blipFill>
            <a:blip r:embed="rId4"/>
            <a:stretch>
              <a:fillRect l="0" t="0" r="0" b="0"/>
            </a:stretch>
          </a:blipFill>
        </p:spPr>
      </p:sp>
      <p:sp>
        <p:nvSpPr>
          <p:cNvPr name="Freeform 5" id="5"/>
          <p:cNvSpPr/>
          <p:nvPr/>
        </p:nvSpPr>
        <p:spPr>
          <a:xfrm flipH="false" flipV="false" rot="0">
            <a:off x="2800684" y="2016610"/>
            <a:ext cx="12686632" cy="5674384"/>
          </a:xfrm>
          <a:custGeom>
            <a:avLst/>
            <a:gdLst/>
            <a:ahLst/>
            <a:cxnLst/>
            <a:rect r="r" b="b" t="t" l="l"/>
            <a:pathLst>
              <a:path h="5674384" w="12686632">
                <a:moveTo>
                  <a:pt x="0" y="0"/>
                </a:moveTo>
                <a:lnTo>
                  <a:pt x="12686632" y="0"/>
                </a:lnTo>
                <a:lnTo>
                  <a:pt x="12686632" y="5674384"/>
                </a:lnTo>
                <a:lnTo>
                  <a:pt x="0" y="56743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7626743" y="1771742"/>
            <a:ext cx="3034515" cy="800008"/>
          </a:xfrm>
          <a:custGeom>
            <a:avLst/>
            <a:gdLst/>
            <a:ahLst/>
            <a:cxnLst/>
            <a:rect r="r" b="b" t="t" l="l"/>
            <a:pathLst>
              <a:path h="800008" w="3034515">
                <a:moveTo>
                  <a:pt x="0" y="0"/>
                </a:moveTo>
                <a:lnTo>
                  <a:pt x="3034514" y="0"/>
                </a:lnTo>
                <a:lnTo>
                  <a:pt x="3034514" y="800008"/>
                </a:lnTo>
                <a:lnTo>
                  <a:pt x="0" y="8000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9" id="9"/>
          <p:cNvGrpSpPr/>
          <p:nvPr/>
        </p:nvGrpSpPr>
        <p:grpSpPr>
          <a:xfrm rot="0">
            <a:off x="923597" y="699824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3283169" y="1134403"/>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259300" y="8952442"/>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7497641" y="2687833"/>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5879784" y="9567315"/>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523839" y="1340348"/>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3639912" y="654220"/>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9326622" y="81849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413662" y="2687833"/>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2605252" y="3953903"/>
            <a:ext cx="13077497" cy="1428755"/>
          </a:xfrm>
          <a:prstGeom prst="rect">
            <a:avLst/>
          </a:prstGeom>
        </p:spPr>
        <p:txBody>
          <a:bodyPr anchor="t" rtlCol="false" tIns="0" lIns="0" bIns="0" rIns="0">
            <a:spAutoFit/>
          </a:bodyPr>
          <a:lstStyle/>
          <a:p>
            <a:pPr algn="ctr">
              <a:lnSpc>
                <a:spcPts val="10350"/>
              </a:lnSpc>
            </a:pPr>
            <a:r>
              <a:rPr lang="en-US" sz="11500">
                <a:solidFill>
                  <a:srgbClr val="FFFFFF"/>
                </a:solidFill>
                <a:latin typeface="Balsamiq Sans Bold"/>
              </a:rPr>
              <a:t>Terima Kasih</a:t>
            </a:r>
          </a:p>
        </p:txBody>
      </p:sp>
      <p:sp>
        <p:nvSpPr>
          <p:cNvPr name="Freeform 37" id="37"/>
          <p:cNvSpPr/>
          <p:nvPr/>
        </p:nvSpPr>
        <p:spPr>
          <a:xfrm flipH="false" flipV="false" rot="0">
            <a:off x="2033432" y="1867551"/>
            <a:ext cx="2499475" cy="1640564"/>
          </a:xfrm>
          <a:custGeom>
            <a:avLst/>
            <a:gdLst/>
            <a:ahLst/>
            <a:cxnLst/>
            <a:rect r="r" b="b" t="t" l="l"/>
            <a:pathLst>
              <a:path h="1640564" w="2499475">
                <a:moveTo>
                  <a:pt x="0" y="0"/>
                </a:moveTo>
                <a:lnTo>
                  <a:pt x="2499474" y="0"/>
                </a:lnTo>
                <a:lnTo>
                  <a:pt x="2499474" y="1640564"/>
                </a:lnTo>
                <a:lnTo>
                  <a:pt x="0" y="16405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8" id="38"/>
          <p:cNvSpPr txBox="true"/>
          <p:nvPr/>
        </p:nvSpPr>
        <p:spPr>
          <a:xfrm rot="0">
            <a:off x="2605252" y="5506482"/>
            <a:ext cx="13077497" cy="638175"/>
          </a:xfrm>
          <a:prstGeom prst="rect">
            <a:avLst/>
          </a:prstGeom>
        </p:spPr>
        <p:txBody>
          <a:bodyPr anchor="t" rtlCol="false" tIns="0" lIns="0" bIns="0" rIns="0">
            <a:spAutoFit/>
          </a:bodyPr>
          <a:lstStyle/>
          <a:p>
            <a:pPr algn="ctr">
              <a:lnSpc>
                <a:spcPts val="4500"/>
              </a:lnSpc>
            </a:pPr>
            <a:r>
              <a:rPr lang="en-US" sz="5000">
                <a:solidFill>
                  <a:srgbClr val="FFEEAC"/>
                </a:solidFill>
                <a:latin typeface="Balsamiq Sans Bold"/>
              </a:rPr>
              <a:t>Apakah ada pertanyaan?</a:t>
            </a:r>
          </a:p>
        </p:txBody>
      </p:sp>
      <p:sp>
        <p:nvSpPr>
          <p:cNvPr name="Freeform 39" id="39"/>
          <p:cNvSpPr/>
          <p:nvPr/>
        </p:nvSpPr>
        <p:spPr>
          <a:xfrm flipH="true" flipV="false" rot="0">
            <a:off x="13639912" y="6388168"/>
            <a:ext cx="2499475" cy="1640564"/>
          </a:xfrm>
          <a:custGeom>
            <a:avLst/>
            <a:gdLst/>
            <a:ahLst/>
            <a:cxnLst/>
            <a:rect r="r" b="b" t="t" l="l"/>
            <a:pathLst>
              <a:path h="1640564" w="2499475">
                <a:moveTo>
                  <a:pt x="2499475" y="0"/>
                </a:moveTo>
                <a:lnTo>
                  <a:pt x="0" y="0"/>
                </a:lnTo>
                <a:lnTo>
                  <a:pt x="0" y="1640564"/>
                </a:lnTo>
                <a:lnTo>
                  <a:pt x="2499475" y="1640564"/>
                </a:lnTo>
                <a:lnTo>
                  <a:pt x="2499475"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3131" y="864427"/>
            <a:ext cx="5110246" cy="4171819"/>
          </a:xfrm>
          <a:custGeom>
            <a:avLst/>
            <a:gdLst/>
            <a:ahLst/>
            <a:cxnLst/>
            <a:rect r="r" b="b" t="t" l="l"/>
            <a:pathLst>
              <a:path h="4171819" w="5110246">
                <a:moveTo>
                  <a:pt x="0" y="0"/>
                </a:moveTo>
                <a:lnTo>
                  <a:pt x="5110246" y="0"/>
                </a:lnTo>
                <a:lnTo>
                  <a:pt x="5110246" y="4171819"/>
                </a:lnTo>
                <a:lnTo>
                  <a:pt x="0" y="41718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1492">
            <a:off x="918702" y="616015"/>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923597" y="6998243"/>
            <a:ext cx="210207" cy="2102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283169" y="1134403"/>
            <a:ext cx="210207" cy="2102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7259300" y="8952442"/>
            <a:ext cx="210207" cy="2102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7497641" y="2687833"/>
            <a:ext cx="210207" cy="2102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5879784" y="9567315"/>
            <a:ext cx="210207" cy="2102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1523839" y="1340348"/>
            <a:ext cx="210207" cy="2102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13639912" y="654220"/>
            <a:ext cx="210207" cy="2102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9326622" y="818493"/>
            <a:ext cx="210207" cy="2102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413662" y="2687833"/>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187852">
            <a:off x="5349713" y="541406"/>
            <a:ext cx="2018299" cy="2018299"/>
          </a:xfrm>
          <a:custGeom>
            <a:avLst/>
            <a:gdLst/>
            <a:ahLst/>
            <a:cxnLst/>
            <a:rect r="r" b="b" t="t" l="l"/>
            <a:pathLst>
              <a:path h="2018299" w="2018299">
                <a:moveTo>
                  <a:pt x="0" y="0"/>
                </a:moveTo>
                <a:lnTo>
                  <a:pt x="2018298" y="0"/>
                </a:lnTo>
                <a:lnTo>
                  <a:pt x="2018298" y="2018298"/>
                </a:lnTo>
                <a:lnTo>
                  <a:pt x="0" y="201829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8" id="38"/>
          <p:cNvSpPr txBox="true"/>
          <p:nvPr/>
        </p:nvSpPr>
        <p:spPr>
          <a:xfrm rot="0">
            <a:off x="6683377" y="4050081"/>
            <a:ext cx="8879995" cy="2800801"/>
          </a:xfrm>
          <a:prstGeom prst="rect">
            <a:avLst/>
          </a:prstGeom>
        </p:spPr>
        <p:txBody>
          <a:bodyPr anchor="t" rtlCol="false" tIns="0" lIns="0" bIns="0" rIns="0">
            <a:spAutoFit/>
          </a:bodyPr>
          <a:lstStyle/>
          <a:p>
            <a:pPr marL="790862" indent="-395431" lvl="1">
              <a:lnSpc>
                <a:spcPts val="4395"/>
              </a:lnSpc>
              <a:buFont typeface="Arial"/>
              <a:buChar char="•"/>
            </a:pPr>
            <a:r>
              <a:rPr lang="en-US" sz="3663">
                <a:solidFill>
                  <a:srgbClr val="535353"/>
                </a:solidFill>
                <a:latin typeface="Balsamiq Sans Bold"/>
              </a:rPr>
              <a:t>Noel Laudikia Christian Bless (1306622001)</a:t>
            </a:r>
          </a:p>
          <a:p>
            <a:pPr marL="790862" indent="-395431" lvl="1">
              <a:lnSpc>
                <a:spcPts val="4395"/>
              </a:lnSpc>
              <a:buFont typeface="Arial"/>
              <a:buChar char="•"/>
            </a:pPr>
            <a:r>
              <a:rPr lang="en-US" sz="3663">
                <a:solidFill>
                  <a:srgbClr val="535353"/>
                </a:solidFill>
                <a:latin typeface="Balsamiq Sans Bold"/>
              </a:rPr>
              <a:t>Umairah (1306622014)</a:t>
            </a:r>
          </a:p>
          <a:p>
            <a:pPr marL="790862" indent="-395431" lvl="1">
              <a:lnSpc>
                <a:spcPts val="4395"/>
              </a:lnSpc>
              <a:buFont typeface="Arial"/>
              <a:buChar char="•"/>
            </a:pPr>
            <a:r>
              <a:rPr lang="en-US" sz="3663">
                <a:solidFill>
                  <a:srgbClr val="535353"/>
                </a:solidFill>
                <a:latin typeface="Balsamiq Sans Bold"/>
              </a:rPr>
              <a:t>Muhammad Irfansyah Adam  (1306622055)</a:t>
            </a:r>
          </a:p>
        </p:txBody>
      </p:sp>
      <p:sp>
        <p:nvSpPr>
          <p:cNvPr name="Freeform 39" id="39"/>
          <p:cNvSpPr/>
          <p:nvPr/>
        </p:nvSpPr>
        <p:spPr>
          <a:xfrm flipH="false" flipV="false" rot="582438">
            <a:off x="15290775" y="5934659"/>
            <a:ext cx="2169438" cy="3121494"/>
          </a:xfrm>
          <a:custGeom>
            <a:avLst/>
            <a:gdLst/>
            <a:ahLst/>
            <a:cxnLst/>
            <a:rect r="r" b="b" t="t" l="l"/>
            <a:pathLst>
              <a:path h="3121494" w="2169438">
                <a:moveTo>
                  <a:pt x="0" y="0"/>
                </a:moveTo>
                <a:lnTo>
                  <a:pt x="2169439" y="0"/>
                </a:lnTo>
                <a:lnTo>
                  <a:pt x="2169439" y="3121494"/>
                </a:lnTo>
                <a:lnTo>
                  <a:pt x="0" y="312149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0" id="40"/>
          <p:cNvSpPr/>
          <p:nvPr/>
        </p:nvSpPr>
        <p:spPr>
          <a:xfrm flipH="false" flipV="false" rot="732052">
            <a:off x="12601880" y="7120073"/>
            <a:ext cx="2935819" cy="1686433"/>
          </a:xfrm>
          <a:custGeom>
            <a:avLst/>
            <a:gdLst/>
            <a:ahLst/>
            <a:cxnLst/>
            <a:rect r="r" b="b" t="t" l="l"/>
            <a:pathLst>
              <a:path h="1686433" w="2935819">
                <a:moveTo>
                  <a:pt x="0" y="0"/>
                </a:moveTo>
                <a:lnTo>
                  <a:pt x="2935819" y="0"/>
                </a:lnTo>
                <a:lnTo>
                  <a:pt x="2935819" y="1686434"/>
                </a:lnTo>
                <a:lnTo>
                  <a:pt x="0" y="168643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1" id="41"/>
          <p:cNvSpPr/>
          <p:nvPr/>
        </p:nvSpPr>
        <p:spPr>
          <a:xfrm flipH="false" flipV="false" rot="0">
            <a:off x="13850119" y="5143500"/>
            <a:ext cx="1713253" cy="2057400"/>
          </a:xfrm>
          <a:custGeom>
            <a:avLst/>
            <a:gdLst/>
            <a:ahLst/>
            <a:cxnLst/>
            <a:rect r="r" b="b" t="t" l="l"/>
            <a:pathLst>
              <a:path h="2057400" w="1713253">
                <a:moveTo>
                  <a:pt x="0" y="0"/>
                </a:moveTo>
                <a:lnTo>
                  <a:pt x="1713253" y="0"/>
                </a:lnTo>
                <a:lnTo>
                  <a:pt x="1713253" y="2057400"/>
                </a:lnTo>
                <a:lnTo>
                  <a:pt x="0" y="20574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42" id="42"/>
          <p:cNvSpPr txBox="true"/>
          <p:nvPr/>
        </p:nvSpPr>
        <p:spPr>
          <a:xfrm rot="0">
            <a:off x="2008036" y="1944883"/>
            <a:ext cx="4675341" cy="1581150"/>
          </a:xfrm>
          <a:prstGeom prst="rect">
            <a:avLst/>
          </a:prstGeom>
        </p:spPr>
        <p:txBody>
          <a:bodyPr anchor="t" rtlCol="false" tIns="0" lIns="0" bIns="0" rIns="0">
            <a:spAutoFit/>
          </a:bodyPr>
          <a:lstStyle/>
          <a:p>
            <a:pPr>
              <a:lnSpc>
                <a:spcPts val="6000"/>
              </a:lnSpc>
            </a:pPr>
            <a:r>
              <a:rPr lang="en-US" sz="6000">
                <a:solidFill>
                  <a:srgbClr val="FFFFFF"/>
                </a:solidFill>
                <a:latin typeface="Balsamiq Sans Bold"/>
              </a:rPr>
              <a:t>Anggota Kelompok :</a:t>
            </a:r>
          </a:p>
        </p:txBody>
      </p:sp>
      <p:sp>
        <p:nvSpPr>
          <p:cNvPr name="Freeform 43" id="43"/>
          <p:cNvSpPr/>
          <p:nvPr/>
        </p:nvSpPr>
        <p:spPr>
          <a:xfrm flipH="false" flipV="false" rot="278887">
            <a:off x="4564064" y="7123556"/>
            <a:ext cx="1371267" cy="1278707"/>
          </a:xfrm>
          <a:custGeom>
            <a:avLst/>
            <a:gdLst/>
            <a:ahLst/>
            <a:cxnLst/>
            <a:rect r="r" b="b" t="t" l="l"/>
            <a:pathLst>
              <a:path h="1278707" w="1371267">
                <a:moveTo>
                  <a:pt x="0" y="0"/>
                </a:moveTo>
                <a:lnTo>
                  <a:pt x="1371268" y="0"/>
                </a:lnTo>
                <a:lnTo>
                  <a:pt x="1371268" y="1278706"/>
                </a:lnTo>
                <a:lnTo>
                  <a:pt x="0" y="127870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44" id="44"/>
          <p:cNvSpPr/>
          <p:nvPr/>
        </p:nvSpPr>
        <p:spPr>
          <a:xfrm flipH="false" flipV="false" rot="-1816903">
            <a:off x="13232202" y="2209634"/>
            <a:ext cx="1025628" cy="956398"/>
          </a:xfrm>
          <a:custGeom>
            <a:avLst/>
            <a:gdLst/>
            <a:ahLst/>
            <a:cxnLst/>
            <a:rect r="r" b="b" t="t" l="l"/>
            <a:pathLst>
              <a:path h="956398" w="1025628">
                <a:moveTo>
                  <a:pt x="0" y="0"/>
                </a:moveTo>
                <a:lnTo>
                  <a:pt x="1025627" y="0"/>
                </a:lnTo>
                <a:lnTo>
                  <a:pt x="1025627" y="956398"/>
                </a:lnTo>
                <a:lnTo>
                  <a:pt x="0" y="95639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45" id="45"/>
          <p:cNvSpPr/>
          <p:nvPr/>
        </p:nvSpPr>
        <p:spPr>
          <a:xfrm flipH="false" flipV="false" rot="-510247">
            <a:off x="8796332" y="8726313"/>
            <a:ext cx="695336" cy="662466"/>
          </a:xfrm>
          <a:custGeom>
            <a:avLst/>
            <a:gdLst/>
            <a:ahLst/>
            <a:cxnLst/>
            <a:rect r="r" b="b" t="t" l="l"/>
            <a:pathLst>
              <a:path h="662466" w="695336">
                <a:moveTo>
                  <a:pt x="0" y="0"/>
                </a:moveTo>
                <a:lnTo>
                  <a:pt x="695336" y="0"/>
                </a:lnTo>
                <a:lnTo>
                  <a:pt x="695336" y="662466"/>
                </a:lnTo>
                <a:lnTo>
                  <a:pt x="0" y="662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46" id="46"/>
          <p:cNvSpPr/>
          <p:nvPr/>
        </p:nvSpPr>
        <p:spPr>
          <a:xfrm flipH="false" flipV="false" rot="1077083">
            <a:off x="1719614" y="5192818"/>
            <a:ext cx="1195982" cy="1139445"/>
          </a:xfrm>
          <a:custGeom>
            <a:avLst/>
            <a:gdLst/>
            <a:ahLst/>
            <a:cxnLst/>
            <a:rect r="r" b="b" t="t" l="l"/>
            <a:pathLst>
              <a:path h="1139445" w="1195982">
                <a:moveTo>
                  <a:pt x="0" y="0"/>
                </a:moveTo>
                <a:lnTo>
                  <a:pt x="1195981" y="0"/>
                </a:lnTo>
                <a:lnTo>
                  <a:pt x="1195981" y="1139444"/>
                </a:lnTo>
                <a:lnTo>
                  <a:pt x="0" y="1139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41570" y="1445452"/>
            <a:ext cx="14621190" cy="7948611"/>
          </a:xfrm>
          <a:custGeom>
            <a:avLst/>
            <a:gdLst/>
            <a:ahLst/>
            <a:cxnLst/>
            <a:rect r="r" b="b" t="t" l="l"/>
            <a:pathLst>
              <a:path h="7948611" w="14621190">
                <a:moveTo>
                  <a:pt x="0" y="0"/>
                </a:moveTo>
                <a:lnTo>
                  <a:pt x="14621191" y="0"/>
                </a:lnTo>
                <a:lnTo>
                  <a:pt x="14621191" y="7948611"/>
                </a:lnTo>
                <a:lnTo>
                  <a:pt x="0" y="7948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77083">
            <a:off x="15317295" y="9024026"/>
            <a:ext cx="695336" cy="662466"/>
          </a:xfrm>
          <a:custGeom>
            <a:avLst/>
            <a:gdLst/>
            <a:ahLst/>
            <a:cxnLst/>
            <a:rect r="r" b="b" t="t" l="l"/>
            <a:pathLst>
              <a:path h="662466" w="695336">
                <a:moveTo>
                  <a:pt x="0" y="0"/>
                </a:moveTo>
                <a:lnTo>
                  <a:pt x="695337" y="0"/>
                </a:lnTo>
                <a:lnTo>
                  <a:pt x="695337" y="662466"/>
                </a:lnTo>
                <a:lnTo>
                  <a:pt x="0" y="662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8" id="8"/>
          <p:cNvGrpSpPr/>
          <p:nvPr/>
        </p:nvGrpSpPr>
        <p:grpSpPr>
          <a:xfrm rot="0">
            <a:off x="923597" y="699824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283169" y="1134403"/>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259300" y="8952442"/>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7497641" y="2687833"/>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79784" y="9567315"/>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1523839" y="1340348"/>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3639912" y="654220"/>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9326622" y="81849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413662" y="2687833"/>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1096596" y="9355259"/>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4129076" y="9777521"/>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713390" y="5669002"/>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7392538" y="5563899"/>
            <a:ext cx="210207" cy="210207"/>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6" id="4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7" id="47"/>
          <p:cNvSpPr/>
          <p:nvPr/>
        </p:nvSpPr>
        <p:spPr>
          <a:xfrm flipH="false" flipV="false" rot="0">
            <a:off x="623869" y="465373"/>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8" id="48"/>
          <p:cNvSpPr txBox="true"/>
          <p:nvPr/>
        </p:nvSpPr>
        <p:spPr>
          <a:xfrm rot="0">
            <a:off x="1191988" y="806620"/>
            <a:ext cx="7299681" cy="14478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Latar</a:t>
            </a:r>
          </a:p>
          <a:p>
            <a:pPr>
              <a:lnSpc>
                <a:spcPts val="5400"/>
              </a:lnSpc>
            </a:pPr>
            <a:r>
              <a:rPr lang="en-US" sz="6000">
                <a:solidFill>
                  <a:srgbClr val="FFFFFF"/>
                </a:solidFill>
                <a:latin typeface="Balsamiq Sans Bold"/>
              </a:rPr>
              <a:t>Belakang</a:t>
            </a:r>
          </a:p>
        </p:txBody>
      </p:sp>
      <p:sp>
        <p:nvSpPr>
          <p:cNvPr name="Freeform 49" id="49"/>
          <p:cNvSpPr/>
          <p:nvPr/>
        </p:nvSpPr>
        <p:spPr>
          <a:xfrm flipH="false" flipV="false" rot="-541492">
            <a:off x="1884611" y="3593953"/>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50" id="50"/>
          <p:cNvSpPr txBox="true"/>
          <p:nvPr/>
        </p:nvSpPr>
        <p:spPr>
          <a:xfrm rot="0">
            <a:off x="3589621" y="2458280"/>
            <a:ext cx="11894415" cy="6324600"/>
          </a:xfrm>
          <a:prstGeom prst="rect">
            <a:avLst/>
          </a:prstGeom>
        </p:spPr>
        <p:txBody>
          <a:bodyPr anchor="t" rtlCol="false" tIns="0" lIns="0" bIns="0" rIns="0">
            <a:spAutoFit/>
          </a:bodyPr>
          <a:lstStyle/>
          <a:p>
            <a:pPr algn="ctr">
              <a:lnSpc>
                <a:spcPts val="3839"/>
              </a:lnSpc>
            </a:pPr>
            <a:r>
              <a:rPr lang="en-US" sz="3199">
                <a:solidFill>
                  <a:srgbClr val="535353"/>
                </a:solidFill>
                <a:latin typeface="Balsamiq Sans"/>
              </a:rPr>
              <a:t>           Dalam konteks perkembangan teknologi konstruksi, pertumbuhan populasi perkotaan, dan masalah kemacetan di Jakarta, dukungan untuk perkotaan padat dengan kepadatan tinggi dan strategi pengembangan campuran semakin meningkat. Ruang terbuka publik menjadi komponen kunci dalam strategi pengembangan berkepadatan tinggi, memainkan peran vital dalam menciptakan lingkungan perkotaan yang harmonis, indah, dan energik. Penelitian terkini menunjukkan bahwa kualitas taman hijau publik di perkotaan memiliki dampak signifikan pada kesehatan, kebahagiaan, dan rasa memiliki tempat masyarakat. Ruang terbuka ini memberikan peluang bagi interaksi sosial dan berbagi pemandangan alam, terutama berdampak positif pada kesejahteraan lansia.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894034"/>
            <a:ext cx="16230600" cy="8498932"/>
          </a:xfrm>
          <a:custGeom>
            <a:avLst/>
            <a:gdLst/>
            <a:ahLst/>
            <a:cxnLst/>
            <a:rect r="r" b="b" t="t" l="l"/>
            <a:pathLst>
              <a:path h="8498932" w="16230600">
                <a:moveTo>
                  <a:pt x="0" y="0"/>
                </a:moveTo>
                <a:lnTo>
                  <a:pt x="16230600" y="0"/>
                </a:lnTo>
                <a:lnTo>
                  <a:pt x="16230600" y="8498932"/>
                </a:lnTo>
                <a:lnTo>
                  <a:pt x="0" y="84989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923597" y="6998243"/>
            <a:ext cx="210207" cy="2102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3283169" y="1134403"/>
            <a:ext cx="210207" cy="2102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7259300" y="8952442"/>
            <a:ext cx="210207" cy="2102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7497641" y="2687833"/>
            <a:ext cx="210207" cy="2102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5879784" y="9567315"/>
            <a:ext cx="210207" cy="2102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1523839" y="1340348"/>
            <a:ext cx="210207" cy="2102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3639912" y="654220"/>
            <a:ext cx="210207" cy="2102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9326622" y="818493"/>
            <a:ext cx="210207" cy="2102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413662" y="2687833"/>
            <a:ext cx="210207" cy="2102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11096596" y="9355259"/>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4129076" y="9777521"/>
            <a:ext cx="210207" cy="21020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713390" y="5669002"/>
            <a:ext cx="210207" cy="2102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17392538" y="5563899"/>
            <a:ext cx="210207" cy="210207"/>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6" id="46"/>
          <p:cNvSpPr txBox="true"/>
          <p:nvPr/>
        </p:nvSpPr>
        <p:spPr>
          <a:xfrm rot="0">
            <a:off x="2248478" y="3880372"/>
            <a:ext cx="13791044" cy="4591050"/>
          </a:xfrm>
          <a:prstGeom prst="rect">
            <a:avLst/>
          </a:prstGeom>
        </p:spPr>
        <p:txBody>
          <a:bodyPr anchor="t" rtlCol="false" tIns="0" lIns="0" bIns="0" rIns="0">
            <a:spAutoFit/>
          </a:bodyPr>
          <a:lstStyle/>
          <a:p>
            <a:pPr algn="ctr">
              <a:lnSpc>
                <a:spcPts val="3600"/>
              </a:lnSpc>
            </a:pPr>
            <a:r>
              <a:rPr lang="en-US" sz="3000">
                <a:solidFill>
                  <a:srgbClr val="535353"/>
                </a:solidFill>
                <a:latin typeface="Balsamiq Sans Bold"/>
              </a:rPr>
              <a:t>       Analisis dataset taman hijau ini bertujuan memberikan wawasan tentang distribusi, ukuran, dan karakteristik taman hijau di Kota Jakarta. Datamining ini dapat memberikan informasi berharga kepada perencana kota dan pembuat kebijakan untuk membuat keputusan terinformasi tentang pembangunan masa depan. Analisis ini dapat mengidentifikasi daerah dengan cakupan ruang hijau yang kurang memadai, membimbing upaya peningkatan keberlanjutan lingkungan, kesejahteraan masyarakat, dan pertumbuhan perkotaan yang seimbang. Informasi ini juga dapat mendukung pembentukan rencana strategis untuk pendirian dan pemeliharaan ruang hijau, mendorong lingkungan perkotaan yang lebih sehat dan nyaman.</a:t>
            </a:r>
          </a:p>
        </p:txBody>
      </p:sp>
      <p:sp>
        <p:nvSpPr>
          <p:cNvPr name="TextBox 47" id="47"/>
          <p:cNvSpPr txBox="true"/>
          <p:nvPr/>
        </p:nvSpPr>
        <p:spPr>
          <a:xfrm rot="0">
            <a:off x="4987068" y="2318272"/>
            <a:ext cx="8313865" cy="7620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Tujuan Penelitian</a:t>
            </a:r>
          </a:p>
        </p:txBody>
      </p:sp>
      <p:sp>
        <p:nvSpPr>
          <p:cNvPr name="Freeform 48" id="48"/>
          <p:cNvSpPr/>
          <p:nvPr/>
        </p:nvSpPr>
        <p:spPr>
          <a:xfrm flipH="false" flipV="false" rot="278887">
            <a:off x="1229298" y="989164"/>
            <a:ext cx="1681868" cy="1568342"/>
          </a:xfrm>
          <a:custGeom>
            <a:avLst/>
            <a:gdLst/>
            <a:ahLst/>
            <a:cxnLst/>
            <a:rect r="r" b="b" t="t" l="l"/>
            <a:pathLst>
              <a:path h="1568342" w="1681868">
                <a:moveTo>
                  <a:pt x="0" y="0"/>
                </a:moveTo>
                <a:lnTo>
                  <a:pt x="1681867" y="0"/>
                </a:lnTo>
                <a:lnTo>
                  <a:pt x="1681867" y="1568341"/>
                </a:lnTo>
                <a:lnTo>
                  <a:pt x="0" y="15683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9" id="49"/>
          <p:cNvSpPr/>
          <p:nvPr/>
        </p:nvSpPr>
        <p:spPr>
          <a:xfrm flipH="false" flipV="false" rot="-998660">
            <a:off x="15978288" y="7746117"/>
            <a:ext cx="1349923" cy="1258803"/>
          </a:xfrm>
          <a:custGeom>
            <a:avLst/>
            <a:gdLst/>
            <a:ahLst/>
            <a:cxnLst/>
            <a:rect r="r" b="b" t="t" l="l"/>
            <a:pathLst>
              <a:path h="1258803" w="1349923">
                <a:moveTo>
                  <a:pt x="0" y="0"/>
                </a:moveTo>
                <a:lnTo>
                  <a:pt x="1349922" y="0"/>
                </a:lnTo>
                <a:lnTo>
                  <a:pt x="1349922" y="1258803"/>
                </a:lnTo>
                <a:lnTo>
                  <a:pt x="0" y="12588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894034"/>
            <a:ext cx="16230600" cy="8498932"/>
          </a:xfrm>
          <a:custGeom>
            <a:avLst/>
            <a:gdLst/>
            <a:ahLst/>
            <a:cxnLst/>
            <a:rect r="r" b="b" t="t" l="l"/>
            <a:pathLst>
              <a:path h="8498932" w="16230600">
                <a:moveTo>
                  <a:pt x="0" y="0"/>
                </a:moveTo>
                <a:lnTo>
                  <a:pt x="16230600" y="0"/>
                </a:lnTo>
                <a:lnTo>
                  <a:pt x="16230600" y="8498932"/>
                </a:lnTo>
                <a:lnTo>
                  <a:pt x="0" y="84989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923597" y="6998243"/>
            <a:ext cx="210207" cy="2102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3283169" y="1134403"/>
            <a:ext cx="210207" cy="2102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7259300" y="8952442"/>
            <a:ext cx="210207" cy="2102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7497641" y="2687833"/>
            <a:ext cx="210207" cy="2102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5879784" y="9567315"/>
            <a:ext cx="210207" cy="2102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1523839" y="1340348"/>
            <a:ext cx="210207" cy="2102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3639912" y="654220"/>
            <a:ext cx="210207" cy="2102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9326622" y="818493"/>
            <a:ext cx="210207" cy="2102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413662" y="2687833"/>
            <a:ext cx="210207" cy="2102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11096596" y="9355259"/>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4129076" y="9777521"/>
            <a:ext cx="210207" cy="21020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713390" y="5669002"/>
            <a:ext cx="210207" cy="2102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17392538" y="5563899"/>
            <a:ext cx="210207" cy="210207"/>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6" id="46"/>
          <p:cNvSpPr txBox="true"/>
          <p:nvPr/>
        </p:nvSpPr>
        <p:spPr>
          <a:xfrm rot="0">
            <a:off x="2301030" y="3561543"/>
            <a:ext cx="13791044" cy="5505450"/>
          </a:xfrm>
          <a:prstGeom prst="rect">
            <a:avLst/>
          </a:prstGeom>
        </p:spPr>
        <p:txBody>
          <a:bodyPr anchor="t" rtlCol="false" tIns="0" lIns="0" bIns="0" rIns="0">
            <a:spAutoFit/>
          </a:bodyPr>
          <a:lstStyle/>
          <a:p>
            <a:pPr>
              <a:lnSpc>
                <a:spcPts val="3600"/>
              </a:lnSpc>
            </a:pPr>
            <a:r>
              <a:rPr lang="en-US" sz="3000">
                <a:solidFill>
                  <a:srgbClr val="535353"/>
                </a:solidFill>
                <a:latin typeface="Balsamiq Sans Bold"/>
                <a:ea typeface="Balsamiq Sans Bold"/>
              </a:rPr>
              <a:t>● Terakhir Diperbarui : 17 Mei 2018 </a:t>
            </a:r>
          </a:p>
          <a:p>
            <a:pPr>
              <a:lnSpc>
                <a:spcPts val="3600"/>
              </a:lnSpc>
            </a:pPr>
            <a:r>
              <a:rPr lang="en-US" sz="3000">
                <a:solidFill>
                  <a:srgbClr val="535353"/>
                </a:solidFill>
                <a:latin typeface="Balsamiq Sans Bold"/>
                <a:ea typeface="Balsamiq Sans Bold"/>
              </a:rPr>
              <a:t>● Dibuat : 20 Mei 2015 </a:t>
            </a:r>
          </a:p>
          <a:p>
            <a:pPr>
              <a:lnSpc>
                <a:spcPts val="3600"/>
              </a:lnSpc>
            </a:pPr>
            <a:r>
              <a:rPr lang="en-US" sz="3000">
                <a:solidFill>
                  <a:srgbClr val="535353"/>
                </a:solidFill>
                <a:latin typeface="Balsamiq Sans Bold"/>
                <a:ea typeface="Balsamiq Sans Bold"/>
              </a:rPr>
              <a:t>● Sumber : Dinas Pertamanan dan Pemakaman Provinsi DKI Jakarta </a:t>
            </a:r>
          </a:p>
          <a:p>
            <a:pPr>
              <a:lnSpc>
                <a:spcPts val="3600"/>
              </a:lnSpc>
            </a:pPr>
            <a:r>
              <a:rPr lang="en-US" sz="3000">
                <a:solidFill>
                  <a:srgbClr val="535353"/>
                </a:solidFill>
                <a:latin typeface="Balsamiq Sans Bold"/>
                <a:ea typeface="Balsamiq Sans Bold"/>
              </a:rPr>
              <a:t>● Frekuensi Penerbitan : 1 Tahun Sekali </a:t>
            </a:r>
          </a:p>
          <a:p>
            <a:pPr>
              <a:lnSpc>
                <a:spcPts val="3600"/>
              </a:lnSpc>
            </a:pPr>
            <a:r>
              <a:rPr lang="en-US" sz="3000">
                <a:solidFill>
                  <a:srgbClr val="535353"/>
                </a:solidFill>
                <a:latin typeface="Balsamiq Sans Bold"/>
                <a:ea typeface="Balsamiq Sans Bold"/>
              </a:rPr>
              <a:t>● Cakupan : Provinsi DKI Jakarta </a:t>
            </a:r>
          </a:p>
          <a:p>
            <a:pPr>
              <a:lnSpc>
                <a:spcPts val="3600"/>
              </a:lnSpc>
            </a:pPr>
            <a:r>
              <a:rPr lang="en-US" sz="3000">
                <a:solidFill>
                  <a:srgbClr val="535353"/>
                </a:solidFill>
                <a:latin typeface="Balsamiq Sans Bold"/>
                <a:ea typeface="Balsamiq Sans Bold"/>
              </a:rPr>
              <a:t>● Penyajian : Lokasi </a:t>
            </a:r>
          </a:p>
          <a:p>
            <a:pPr>
              <a:lnSpc>
                <a:spcPts val="3600"/>
              </a:lnSpc>
            </a:pPr>
            <a:r>
              <a:rPr lang="en-US" sz="3000">
                <a:solidFill>
                  <a:srgbClr val="535353"/>
                </a:solidFill>
                <a:latin typeface="Balsamiq Sans Bold"/>
                <a:ea typeface="Balsamiq Sans Bold"/>
              </a:rPr>
              <a:t>● Kontak : Dinas Pertamanan dan Pemakaman Provinsi DKI Jakarta </a:t>
            </a:r>
          </a:p>
          <a:p>
            <a:pPr>
              <a:lnSpc>
                <a:spcPts val="3600"/>
              </a:lnSpc>
            </a:pPr>
            <a:r>
              <a:rPr lang="en-US" sz="3000">
                <a:solidFill>
                  <a:srgbClr val="535353"/>
                </a:solidFill>
                <a:latin typeface="Balsamiq Sans Bold"/>
                <a:ea typeface="Balsamiq Sans Bold"/>
              </a:rPr>
              <a:t>● Lisensi : Creative Commons Attribution </a:t>
            </a:r>
          </a:p>
          <a:p>
            <a:pPr>
              <a:lnSpc>
                <a:spcPts val="3600"/>
              </a:lnSpc>
            </a:pPr>
            <a:r>
              <a:rPr lang="en-US" sz="3000">
                <a:solidFill>
                  <a:srgbClr val="535353"/>
                </a:solidFill>
                <a:latin typeface="Balsamiq Sans Bold"/>
              </a:rPr>
              <a:t>Data ini didapatkan dari website https://data.jakarta.go.id/dataset/tamanlingkungandkijakarta yang berlisensi dan di approve konfirmasi oleh Dinas Pertamanan dan Pemakaman Provinsi DKI Jakarta. </a:t>
            </a:r>
          </a:p>
        </p:txBody>
      </p:sp>
      <p:sp>
        <p:nvSpPr>
          <p:cNvPr name="TextBox 47" id="47"/>
          <p:cNvSpPr txBox="true"/>
          <p:nvPr/>
        </p:nvSpPr>
        <p:spPr>
          <a:xfrm rot="0">
            <a:off x="4987068" y="2318272"/>
            <a:ext cx="8313865" cy="7620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Metadata</a:t>
            </a:r>
          </a:p>
        </p:txBody>
      </p:sp>
      <p:sp>
        <p:nvSpPr>
          <p:cNvPr name="Freeform 48" id="48"/>
          <p:cNvSpPr/>
          <p:nvPr/>
        </p:nvSpPr>
        <p:spPr>
          <a:xfrm flipH="false" flipV="false" rot="278887">
            <a:off x="1229298" y="989164"/>
            <a:ext cx="1681868" cy="1568342"/>
          </a:xfrm>
          <a:custGeom>
            <a:avLst/>
            <a:gdLst/>
            <a:ahLst/>
            <a:cxnLst/>
            <a:rect r="r" b="b" t="t" l="l"/>
            <a:pathLst>
              <a:path h="1568342" w="1681868">
                <a:moveTo>
                  <a:pt x="0" y="0"/>
                </a:moveTo>
                <a:lnTo>
                  <a:pt x="1681867" y="0"/>
                </a:lnTo>
                <a:lnTo>
                  <a:pt x="1681867" y="1568341"/>
                </a:lnTo>
                <a:lnTo>
                  <a:pt x="0" y="15683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9" id="49"/>
          <p:cNvSpPr/>
          <p:nvPr/>
        </p:nvSpPr>
        <p:spPr>
          <a:xfrm flipH="false" flipV="false" rot="-998660">
            <a:off x="15978288" y="7746117"/>
            <a:ext cx="1349923" cy="1258803"/>
          </a:xfrm>
          <a:custGeom>
            <a:avLst/>
            <a:gdLst/>
            <a:ahLst/>
            <a:cxnLst/>
            <a:rect r="r" b="b" t="t" l="l"/>
            <a:pathLst>
              <a:path h="1258803" w="1349923">
                <a:moveTo>
                  <a:pt x="0" y="0"/>
                </a:moveTo>
                <a:lnTo>
                  <a:pt x="1349922" y="0"/>
                </a:lnTo>
                <a:lnTo>
                  <a:pt x="1349922" y="1258803"/>
                </a:lnTo>
                <a:lnTo>
                  <a:pt x="0" y="12588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923597" y="699824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283169" y="1134403"/>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5971783" y="9357108"/>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7497641" y="2687833"/>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79784" y="9567315"/>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1523839" y="1340348"/>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3639912" y="654220"/>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4575202" y="2156471"/>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413662" y="2687833"/>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5" id="35"/>
          <p:cNvSpPr/>
          <p:nvPr/>
        </p:nvSpPr>
        <p:spPr>
          <a:xfrm flipH="false" flipV="false" rot="0">
            <a:off x="623869" y="465373"/>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6" id="36"/>
          <p:cNvSpPr/>
          <p:nvPr/>
        </p:nvSpPr>
        <p:spPr>
          <a:xfrm flipH="false" flipV="false" rot="459903">
            <a:off x="2644490" y="3137633"/>
            <a:ext cx="1277359" cy="1216975"/>
          </a:xfrm>
          <a:custGeom>
            <a:avLst/>
            <a:gdLst/>
            <a:ahLst/>
            <a:cxnLst/>
            <a:rect r="r" b="b" t="t" l="l"/>
            <a:pathLst>
              <a:path h="1216975" w="1277359">
                <a:moveTo>
                  <a:pt x="0" y="0"/>
                </a:moveTo>
                <a:lnTo>
                  <a:pt x="1277358" y="0"/>
                </a:lnTo>
                <a:lnTo>
                  <a:pt x="1277358" y="1216975"/>
                </a:lnTo>
                <a:lnTo>
                  <a:pt x="0" y="12169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7" id="37"/>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38" id="38"/>
          <p:cNvGrpSpPr/>
          <p:nvPr/>
        </p:nvGrpSpPr>
        <p:grpSpPr>
          <a:xfrm rot="0">
            <a:off x="11807049" y="8737005"/>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203335" y="2898040"/>
            <a:ext cx="2603714" cy="1309482"/>
            <a:chOff x="0" y="0"/>
            <a:chExt cx="3471618" cy="1745977"/>
          </a:xfrm>
        </p:grpSpPr>
        <p:sp>
          <p:nvSpPr>
            <p:cNvPr name="Freeform 42" id="42"/>
            <p:cNvSpPr/>
            <p:nvPr/>
          </p:nvSpPr>
          <p:spPr>
            <a:xfrm flipH="false" flipV="false" rot="0">
              <a:off x="0" y="32864"/>
              <a:ext cx="3468284" cy="1713113"/>
            </a:xfrm>
            <a:custGeom>
              <a:avLst/>
              <a:gdLst/>
              <a:ahLst/>
              <a:cxnLst/>
              <a:rect r="r" b="b" t="t" l="l"/>
              <a:pathLst>
                <a:path h="1713113" w="3468284">
                  <a:moveTo>
                    <a:pt x="0" y="0"/>
                  </a:moveTo>
                  <a:lnTo>
                    <a:pt x="3468284" y="0"/>
                  </a:lnTo>
                  <a:lnTo>
                    <a:pt x="3468284" y="1713113"/>
                  </a:lnTo>
                  <a:lnTo>
                    <a:pt x="0" y="1713113"/>
                  </a:lnTo>
                  <a:lnTo>
                    <a:pt x="0" y="0"/>
                  </a:lnTo>
                  <a:close/>
                </a:path>
              </a:pathLst>
            </a:custGeom>
            <a:blipFill>
              <a:blip r:embed="rId12">
                <a:extLst>
                  <a:ext uri="{96DAC541-7B7A-43D3-8B79-37D633B846F1}">
                    <asvg:svgBlip xmlns:asvg="http://schemas.microsoft.com/office/drawing/2016/SVG/main" r:embed="rId13"/>
                  </a:ext>
                </a:extLst>
              </a:blip>
              <a:stretch>
                <a:fillRect l="-95455" t="-777" r="-75476" b="-159518"/>
              </a:stretch>
            </a:blipFill>
            <a:ln cap="sq">
              <a:noFill/>
              <a:prstDash val="solid"/>
              <a:miter/>
            </a:ln>
          </p:spPr>
        </p:sp>
        <p:sp>
          <p:nvSpPr>
            <p:cNvPr name="Freeform 43" id="43"/>
            <p:cNvSpPr/>
            <p:nvPr/>
          </p:nvSpPr>
          <p:spPr>
            <a:xfrm flipH="false" flipV="false" rot="0">
              <a:off x="3023574" y="0"/>
              <a:ext cx="448045" cy="889420"/>
            </a:xfrm>
            <a:custGeom>
              <a:avLst/>
              <a:gdLst/>
              <a:ahLst/>
              <a:cxnLst/>
              <a:rect r="r" b="b" t="t" l="l"/>
              <a:pathLst>
                <a:path h="889420" w="448045">
                  <a:moveTo>
                    <a:pt x="0" y="0"/>
                  </a:moveTo>
                  <a:lnTo>
                    <a:pt x="448044" y="0"/>
                  </a:lnTo>
                  <a:lnTo>
                    <a:pt x="448044" y="889420"/>
                  </a:lnTo>
                  <a:lnTo>
                    <a:pt x="0" y="889420"/>
                  </a:lnTo>
                  <a:lnTo>
                    <a:pt x="0" y="0"/>
                  </a:lnTo>
                  <a:close/>
                </a:path>
              </a:pathLst>
            </a:custGeom>
            <a:blipFill>
              <a:blip r:embed="rId14">
                <a:extLst>
                  <a:ext uri="{96DAC541-7B7A-43D3-8B79-37D633B846F1}">
                    <asvg:svgBlip xmlns:asvg="http://schemas.microsoft.com/office/drawing/2016/SVG/main" r:embed="rId15"/>
                  </a:ext>
                </a:extLst>
              </a:blip>
              <a:stretch>
                <a:fillRect l="-371244" t="0" r="0" b="0"/>
              </a:stretch>
            </a:blipFill>
          </p:spPr>
        </p:sp>
      </p:grpSp>
      <p:grpSp>
        <p:nvGrpSpPr>
          <p:cNvPr name="Group 44" id="44"/>
          <p:cNvGrpSpPr/>
          <p:nvPr/>
        </p:nvGrpSpPr>
        <p:grpSpPr>
          <a:xfrm rot="0">
            <a:off x="3822813" y="5024435"/>
            <a:ext cx="2603714" cy="1309482"/>
            <a:chOff x="0" y="0"/>
            <a:chExt cx="3471618" cy="1745977"/>
          </a:xfrm>
        </p:grpSpPr>
        <p:sp>
          <p:nvSpPr>
            <p:cNvPr name="Freeform 45" id="45"/>
            <p:cNvSpPr/>
            <p:nvPr/>
          </p:nvSpPr>
          <p:spPr>
            <a:xfrm flipH="false" flipV="false" rot="0">
              <a:off x="0" y="32864"/>
              <a:ext cx="3468284" cy="1713113"/>
            </a:xfrm>
            <a:custGeom>
              <a:avLst/>
              <a:gdLst/>
              <a:ahLst/>
              <a:cxnLst/>
              <a:rect r="r" b="b" t="t" l="l"/>
              <a:pathLst>
                <a:path h="1713113" w="3468284">
                  <a:moveTo>
                    <a:pt x="0" y="0"/>
                  </a:moveTo>
                  <a:lnTo>
                    <a:pt x="3468284" y="0"/>
                  </a:lnTo>
                  <a:lnTo>
                    <a:pt x="3468284" y="1713113"/>
                  </a:lnTo>
                  <a:lnTo>
                    <a:pt x="0" y="1713113"/>
                  </a:lnTo>
                  <a:lnTo>
                    <a:pt x="0" y="0"/>
                  </a:lnTo>
                  <a:close/>
                </a:path>
              </a:pathLst>
            </a:custGeom>
            <a:blipFill>
              <a:blip r:embed="rId12">
                <a:extLst>
                  <a:ext uri="{96DAC541-7B7A-43D3-8B79-37D633B846F1}">
                    <asvg:svgBlip xmlns:asvg="http://schemas.microsoft.com/office/drawing/2016/SVG/main" r:embed="rId13"/>
                  </a:ext>
                </a:extLst>
              </a:blip>
              <a:stretch>
                <a:fillRect l="-95455" t="-777" r="-75476" b="-159518"/>
              </a:stretch>
            </a:blipFill>
          </p:spPr>
        </p:sp>
        <p:sp>
          <p:nvSpPr>
            <p:cNvPr name="Freeform 46" id="46"/>
            <p:cNvSpPr/>
            <p:nvPr/>
          </p:nvSpPr>
          <p:spPr>
            <a:xfrm flipH="false" flipV="false" rot="0">
              <a:off x="3023574" y="0"/>
              <a:ext cx="448045" cy="889420"/>
            </a:xfrm>
            <a:custGeom>
              <a:avLst/>
              <a:gdLst/>
              <a:ahLst/>
              <a:cxnLst/>
              <a:rect r="r" b="b" t="t" l="l"/>
              <a:pathLst>
                <a:path h="889420" w="448045">
                  <a:moveTo>
                    <a:pt x="0" y="0"/>
                  </a:moveTo>
                  <a:lnTo>
                    <a:pt x="448044" y="0"/>
                  </a:lnTo>
                  <a:lnTo>
                    <a:pt x="448044" y="889420"/>
                  </a:lnTo>
                  <a:lnTo>
                    <a:pt x="0" y="889420"/>
                  </a:lnTo>
                  <a:lnTo>
                    <a:pt x="0" y="0"/>
                  </a:lnTo>
                  <a:close/>
                </a:path>
              </a:pathLst>
            </a:custGeom>
            <a:blipFill>
              <a:blip r:embed="rId14">
                <a:extLst>
                  <a:ext uri="{96DAC541-7B7A-43D3-8B79-37D633B846F1}">
                    <asvg:svgBlip xmlns:asvg="http://schemas.microsoft.com/office/drawing/2016/SVG/main" r:embed="rId15"/>
                  </a:ext>
                </a:extLst>
              </a:blip>
              <a:stretch>
                <a:fillRect l="-371244" t="0" r="0" b="0"/>
              </a:stretch>
            </a:blipFill>
          </p:spPr>
        </p:sp>
      </p:grpSp>
      <p:sp>
        <p:nvSpPr>
          <p:cNvPr name="Freeform 47" id="47"/>
          <p:cNvSpPr/>
          <p:nvPr/>
        </p:nvSpPr>
        <p:spPr>
          <a:xfrm flipH="false" flipV="false" rot="0">
            <a:off x="1047229" y="6208519"/>
            <a:ext cx="5609965" cy="3049781"/>
          </a:xfrm>
          <a:custGeom>
            <a:avLst/>
            <a:gdLst/>
            <a:ahLst/>
            <a:cxnLst/>
            <a:rect r="r" b="b" t="t" l="l"/>
            <a:pathLst>
              <a:path h="3049781" w="5609965">
                <a:moveTo>
                  <a:pt x="0" y="0"/>
                </a:moveTo>
                <a:lnTo>
                  <a:pt x="5609965" y="0"/>
                </a:lnTo>
                <a:lnTo>
                  <a:pt x="5609965" y="3049781"/>
                </a:lnTo>
                <a:lnTo>
                  <a:pt x="0" y="304978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TextBox 48" id="48"/>
          <p:cNvSpPr txBox="true"/>
          <p:nvPr/>
        </p:nvSpPr>
        <p:spPr>
          <a:xfrm rot="0">
            <a:off x="1191988" y="806620"/>
            <a:ext cx="4456337" cy="14478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Alur Penelitian</a:t>
            </a:r>
          </a:p>
        </p:txBody>
      </p:sp>
      <p:sp>
        <p:nvSpPr>
          <p:cNvPr name="TextBox 49" id="49"/>
          <p:cNvSpPr txBox="true"/>
          <p:nvPr/>
        </p:nvSpPr>
        <p:spPr>
          <a:xfrm rot="0">
            <a:off x="2497665" y="6705201"/>
            <a:ext cx="2478425" cy="398146"/>
          </a:xfrm>
          <a:prstGeom prst="rect">
            <a:avLst/>
          </a:prstGeom>
        </p:spPr>
        <p:txBody>
          <a:bodyPr anchor="t" rtlCol="false" tIns="0" lIns="0" bIns="0" rIns="0">
            <a:spAutoFit/>
          </a:bodyPr>
          <a:lstStyle/>
          <a:p>
            <a:pPr algn="ctr">
              <a:lnSpc>
                <a:spcPts val="2880"/>
              </a:lnSpc>
            </a:pPr>
            <a:r>
              <a:rPr lang="en-US" sz="3200">
                <a:solidFill>
                  <a:srgbClr val="FFFFFF"/>
                </a:solidFill>
                <a:latin typeface="Balsamiq Sans Bold"/>
              </a:rPr>
              <a:t>Tahap 1</a:t>
            </a:r>
          </a:p>
        </p:txBody>
      </p:sp>
      <p:sp>
        <p:nvSpPr>
          <p:cNvPr name="TextBox 50" id="50"/>
          <p:cNvSpPr txBox="true"/>
          <p:nvPr/>
        </p:nvSpPr>
        <p:spPr>
          <a:xfrm rot="0">
            <a:off x="1282783" y="7112856"/>
            <a:ext cx="5143744" cy="1752600"/>
          </a:xfrm>
          <a:prstGeom prst="rect">
            <a:avLst/>
          </a:prstGeom>
        </p:spPr>
        <p:txBody>
          <a:bodyPr anchor="t" rtlCol="false" tIns="0" lIns="0" bIns="0" rIns="0">
            <a:spAutoFit/>
          </a:bodyPr>
          <a:lstStyle/>
          <a:p>
            <a:pPr algn="ctr">
              <a:lnSpc>
                <a:spcPts val="3480"/>
              </a:lnSpc>
            </a:pPr>
            <a:r>
              <a:rPr lang="en-US" sz="2900">
                <a:solidFill>
                  <a:srgbClr val="535353"/>
                </a:solidFill>
                <a:latin typeface="Balsamiq Sans"/>
              </a:rPr>
              <a:t>Mendapat Data Taman melalui web</a:t>
            </a:r>
          </a:p>
          <a:p>
            <a:pPr algn="ctr">
              <a:lnSpc>
                <a:spcPts val="3480"/>
              </a:lnSpc>
            </a:pPr>
            <a:r>
              <a:rPr lang="en-US" sz="2900">
                <a:solidFill>
                  <a:srgbClr val="535353"/>
                </a:solidFill>
                <a:latin typeface="Balsamiq Sans"/>
              </a:rPr>
              <a:t>https://data.jakarta.go.id/dataset/tamanlingkungandkijakarta</a:t>
            </a:r>
          </a:p>
        </p:txBody>
      </p:sp>
      <p:sp>
        <p:nvSpPr>
          <p:cNvPr name="Freeform 51" id="51"/>
          <p:cNvSpPr/>
          <p:nvPr/>
        </p:nvSpPr>
        <p:spPr>
          <a:xfrm flipH="false" flipV="false" rot="0">
            <a:off x="6454351" y="4284068"/>
            <a:ext cx="5379298" cy="2924382"/>
          </a:xfrm>
          <a:custGeom>
            <a:avLst/>
            <a:gdLst/>
            <a:ahLst/>
            <a:cxnLst/>
            <a:rect r="r" b="b" t="t" l="l"/>
            <a:pathLst>
              <a:path h="2924382" w="5379298">
                <a:moveTo>
                  <a:pt x="0" y="0"/>
                </a:moveTo>
                <a:lnTo>
                  <a:pt x="5379298" y="0"/>
                </a:lnTo>
                <a:lnTo>
                  <a:pt x="5379298" y="2924382"/>
                </a:lnTo>
                <a:lnTo>
                  <a:pt x="0" y="292438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52" id="52"/>
          <p:cNvSpPr txBox="true"/>
          <p:nvPr/>
        </p:nvSpPr>
        <p:spPr>
          <a:xfrm rot="0">
            <a:off x="7904787" y="4734080"/>
            <a:ext cx="2478425" cy="398146"/>
          </a:xfrm>
          <a:prstGeom prst="rect">
            <a:avLst/>
          </a:prstGeom>
        </p:spPr>
        <p:txBody>
          <a:bodyPr anchor="t" rtlCol="false" tIns="0" lIns="0" bIns="0" rIns="0">
            <a:spAutoFit/>
          </a:bodyPr>
          <a:lstStyle/>
          <a:p>
            <a:pPr algn="ctr">
              <a:lnSpc>
                <a:spcPts val="2880"/>
              </a:lnSpc>
            </a:pPr>
            <a:r>
              <a:rPr lang="en-US" sz="3200">
                <a:solidFill>
                  <a:srgbClr val="FFFFFF"/>
                </a:solidFill>
                <a:latin typeface="Balsamiq Sans Bold"/>
              </a:rPr>
              <a:t>Tahap 2</a:t>
            </a:r>
          </a:p>
        </p:txBody>
      </p:sp>
      <p:sp>
        <p:nvSpPr>
          <p:cNvPr name="TextBox 53" id="53"/>
          <p:cNvSpPr txBox="true"/>
          <p:nvPr/>
        </p:nvSpPr>
        <p:spPr>
          <a:xfrm rot="0">
            <a:off x="6689905" y="5245643"/>
            <a:ext cx="4908189" cy="1752600"/>
          </a:xfrm>
          <a:prstGeom prst="rect">
            <a:avLst/>
          </a:prstGeom>
        </p:spPr>
        <p:txBody>
          <a:bodyPr anchor="t" rtlCol="false" tIns="0" lIns="0" bIns="0" rIns="0">
            <a:spAutoFit/>
          </a:bodyPr>
          <a:lstStyle/>
          <a:p>
            <a:pPr algn="ctr">
              <a:lnSpc>
                <a:spcPts val="3480"/>
              </a:lnSpc>
            </a:pPr>
            <a:r>
              <a:rPr lang="en-US" sz="2900">
                <a:solidFill>
                  <a:srgbClr val="535353"/>
                </a:solidFill>
                <a:latin typeface="Balsamiq Sans"/>
              </a:rPr>
              <a:t>Membuat program python untuk mengolah data tersebut menjadi tabel, grafik, dan diagram</a:t>
            </a:r>
          </a:p>
        </p:txBody>
      </p:sp>
      <p:sp>
        <p:nvSpPr>
          <p:cNvPr name="Freeform 54" id="54"/>
          <p:cNvSpPr/>
          <p:nvPr/>
        </p:nvSpPr>
        <p:spPr>
          <a:xfrm flipH="false" flipV="false" rot="0">
            <a:off x="11861473" y="2234218"/>
            <a:ext cx="5379298" cy="2924382"/>
          </a:xfrm>
          <a:custGeom>
            <a:avLst/>
            <a:gdLst/>
            <a:ahLst/>
            <a:cxnLst/>
            <a:rect r="r" b="b" t="t" l="l"/>
            <a:pathLst>
              <a:path h="2924382" w="5379298">
                <a:moveTo>
                  <a:pt x="0" y="0"/>
                </a:moveTo>
                <a:lnTo>
                  <a:pt x="5379298" y="0"/>
                </a:lnTo>
                <a:lnTo>
                  <a:pt x="5379298" y="2924382"/>
                </a:lnTo>
                <a:lnTo>
                  <a:pt x="0" y="292438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TextBox 55" id="55"/>
          <p:cNvSpPr txBox="true"/>
          <p:nvPr/>
        </p:nvSpPr>
        <p:spPr>
          <a:xfrm rot="0">
            <a:off x="13311909" y="2684230"/>
            <a:ext cx="2478425" cy="398146"/>
          </a:xfrm>
          <a:prstGeom prst="rect">
            <a:avLst/>
          </a:prstGeom>
        </p:spPr>
        <p:txBody>
          <a:bodyPr anchor="t" rtlCol="false" tIns="0" lIns="0" bIns="0" rIns="0">
            <a:spAutoFit/>
          </a:bodyPr>
          <a:lstStyle/>
          <a:p>
            <a:pPr algn="ctr">
              <a:lnSpc>
                <a:spcPts val="2880"/>
              </a:lnSpc>
            </a:pPr>
            <a:r>
              <a:rPr lang="en-US" sz="3200">
                <a:solidFill>
                  <a:srgbClr val="FFFFFF"/>
                </a:solidFill>
                <a:latin typeface="Balsamiq Sans Bold"/>
              </a:rPr>
              <a:t>Tahap 3</a:t>
            </a:r>
          </a:p>
        </p:txBody>
      </p:sp>
      <p:sp>
        <p:nvSpPr>
          <p:cNvPr name="TextBox 56" id="56"/>
          <p:cNvSpPr txBox="true"/>
          <p:nvPr/>
        </p:nvSpPr>
        <p:spPr>
          <a:xfrm rot="0">
            <a:off x="12097027" y="3336677"/>
            <a:ext cx="5027792" cy="907179"/>
          </a:xfrm>
          <a:prstGeom prst="rect">
            <a:avLst/>
          </a:prstGeom>
        </p:spPr>
        <p:txBody>
          <a:bodyPr anchor="t" rtlCol="false" tIns="0" lIns="0" bIns="0" rIns="0">
            <a:spAutoFit/>
          </a:bodyPr>
          <a:lstStyle/>
          <a:p>
            <a:pPr algn="ctr">
              <a:lnSpc>
                <a:spcPts val="3564"/>
              </a:lnSpc>
            </a:pPr>
            <a:r>
              <a:rPr lang="en-US" sz="2970">
                <a:solidFill>
                  <a:srgbClr val="535353"/>
                </a:solidFill>
                <a:latin typeface="Balsamiq Sans"/>
              </a:rPr>
              <a:t>Membuat makalah analisis Dataset</a:t>
            </a:r>
          </a:p>
        </p:txBody>
      </p:sp>
      <p:sp>
        <p:nvSpPr>
          <p:cNvPr name="Freeform 57" id="57"/>
          <p:cNvSpPr/>
          <p:nvPr/>
        </p:nvSpPr>
        <p:spPr>
          <a:xfrm flipH="false" flipV="false" rot="582438">
            <a:off x="13735467" y="5590588"/>
            <a:ext cx="2628622" cy="3782190"/>
          </a:xfrm>
          <a:custGeom>
            <a:avLst/>
            <a:gdLst/>
            <a:ahLst/>
            <a:cxnLst/>
            <a:rect r="r" b="b" t="t" l="l"/>
            <a:pathLst>
              <a:path h="3782190" w="2628622">
                <a:moveTo>
                  <a:pt x="0" y="0"/>
                </a:moveTo>
                <a:lnTo>
                  <a:pt x="2628622" y="0"/>
                </a:lnTo>
                <a:lnTo>
                  <a:pt x="2628622" y="3782191"/>
                </a:lnTo>
                <a:lnTo>
                  <a:pt x="0" y="378219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58" id="58"/>
          <p:cNvGrpSpPr/>
          <p:nvPr/>
        </p:nvGrpSpPr>
        <p:grpSpPr>
          <a:xfrm rot="0">
            <a:off x="7694581" y="3135996"/>
            <a:ext cx="210207" cy="210207"/>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60" id="6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1" id="61"/>
          <p:cNvGrpSpPr/>
          <p:nvPr/>
        </p:nvGrpSpPr>
        <p:grpSpPr>
          <a:xfrm rot="0">
            <a:off x="8933793" y="1235245"/>
            <a:ext cx="210207" cy="210207"/>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63" id="6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4" id="64"/>
          <p:cNvGrpSpPr/>
          <p:nvPr/>
        </p:nvGrpSpPr>
        <p:grpSpPr>
          <a:xfrm rot="0">
            <a:off x="9406965" y="8103128"/>
            <a:ext cx="210207" cy="210207"/>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66" id="6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923597" y="699824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283169" y="1134403"/>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5971783" y="9357108"/>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7497641" y="2687833"/>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79784" y="9567315"/>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1523839" y="1340348"/>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3639912" y="654220"/>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4575202" y="2156471"/>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413662" y="2687833"/>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5" id="35"/>
          <p:cNvSpPr/>
          <p:nvPr/>
        </p:nvSpPr>
        <p:spPr>
          <a:xfrm flipH="false" flipV="false" rot="0">
            <a:off x="623869" y="465373"/>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6" id="36"/>
          <p:cNvSpPr/>
          <p:nvPr/>
        </p:nvSpPr>
        <p:spPr>
          <a:xfrm flipH="false" flipV="false" rot="-1816903">
            <a:off x="15458969" y="4665301"/>
            <a:ext cx="1025628" cy="956398"/>
          </a:xfrm>
          <a:custGeom>
            <a:avLst/>
            <a:gdLst/>
            <a:ahLst/>
            <a:cxnLst/>
            <a:rect r="r" b="b" t="t" l="l"/>
            <a:pathLst>
              <a:path h="956398" w="1025628">
                <a:moveTo>
                  <a:pt x="0" y="0"/>
                </a:moveTo>
                <a:lnTo>
                  <a:pt x="1025628" y="0"/>
                </a:lnTo>
                <a:lnTo>
                  <a:pt x="1025628" y="956398"/>
                </a:lnTo>
                <a:lnTo>
                  <a:pt x="0" y="9563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7" id="37"/>
          <p:cNvSpPr/>
          <p:nvPr/>
        </p:nvSpPr>
        <p:spPr>
          <a:xfrm flipH="false" flipV="false" rot="459903">
            <a:off x="9206218" y="943704"/>
            <a:ext cx="1053287" cy="1003495"/>
          </a:xfrm>
          <a:custGeom>
            <a:avLst/>
            <a:gdLst/>
            <a:ahLst/>
            <a:cxnLst/>
            <a:rect r="r" b="b" t="t" l="l"/>
            <a:pathLst>
              <a:path h="1003495" w="1053287">
                <a:moveTo>
                  <a:pt x="0" y="0"/>
                </a:moveTo>
                <a:lnTo>
                  <a:pt x="1053287" y="0"/>
                </a:lnTo>
                <a:lnTo>
                  <a:pt x="1053287" y="1003495"/>
                </a:lnTo>
                <a:lnTo>
                  <a:pt x="0" y="10034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8" id="38"/>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grpSp>
        <p:nvGrpSpPr>
          <p:cNvPr name="Group 39" id="39"/>
          <p:cNvGrpSpPr/>
          <p:nvPr/>
        </p:nvGrpSpPr>
        <p:grpSpPr>
          <a:xfrm rot="0">
            <a:off x="11807049" y="8737005"/>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1028700" y="3062857"/>
            <a:ext cx="16053708" cy="6067425"/>
          </a:xfrm>
          <a:prstGeom prst="rect">
            <a:avLst/>
          </a:prstGeom>
        </p:spPr>
        <p:txBody>
          <a:bodyPr anchor="t" rtlCol="false" tIns="0" lIns="0" bIns="0" rIns="0">
            <a:spAutoFit/>
          </a:bodyPr>
          <a:lstStyle/>
          <a:p>
            <a:pPr algn="ctr">
              <a:lnSpc>
                <a:spcPts val="3696"/>
              </a:lnSpc>
            </a:pPr>
            <a:r>
              <a:rPr lang="en-US" sz="3080">
                <a:solidFill>
                  <a:srgbClr val="535353"/>
                </a:solidFill>
                <a:latin typeface="Balsamiq Sans Bold"/>
              </a:rPr>
              <a:t>      Pada Dataset ini terdapat 8 kolom yang dimana pada kolom pertama ada Kodifikasi, yaitu kode dari taman di data tersebut, lalu di kolom ke-dua terdapat Nama dari tamannya, pada kolom ke-tiga terdapat Lokasi dari taman itu berada, di kolom ke-empat ada Kotamadya lokasi taman, pada kolom kelima terdapat Kecamatan lokasi taman, di kolom ke-enam berisi Kelurahan lokasi taman, pada kolom ke-tujuh ada Luas dari taman tersebut (dalam meter persegi), dan yang terakhir di kolom ke-delapan berisi Jenis taman tersebut dari Ruang Terbuka Hijau. </a:t>
            </a:r>
          </a:p>
          <a:p>
            <a:pPr algn="ctr">
              <a:lnSpc>
                <a:spcPts val="3696"/>
              </a:lnSpc>
            </a:pPr>
            <a:r>
              <a:rPr lang="en-US" sz="3080">
                <a:solidFill>
                  <a:srgbClr val="535353"/>
                </a:solidFill>
                <a:latin typeface="Balsamiq Sans Bold"/>
              </a:rPr>
              <a:t>Pada Dataset ini juga terdapat 1171 baris yang berisikan varibel dari tiap Data Taman Lingkungan DKI Jakarta dan juga terdapat seribu lebih Taman Lingkungan yang terdata di daerah provinsi DKI Jakarta. Berdasarkan Dataset yang didapat dari website tersebut, terdapat 1170 Taman Lingkungan yang ada di provinsi DKI Jakarta yang telah terdata dari 20 Mei 2015 sampai terakhir diperbarui yaitu 17 Mei 2018, dengan jumlah total luas dari semua taman yang terdata yaitu sekitar 1.923,7 hektare (ha). </a:t>
            </a:r>
          </a:p>
        </p:txBody>
      </p:sp>
      <p:sp>
        <p:nvSpPr>
          <p:cNvPr name="TextBox 43" id="43"/>
          <p:cNvSpPr txBox="true"/>
          <p:nvPr/>
        </p:nvSpPr>
        <p:spPr>
          <a:xfrm rot="0">
            <a:off x="1191988" y="640747"/>
            <a:ext cx="4456337" cy="1827058"/>
          </a:xfrm>
          <a:prstGeom prst="rect">
            <a:avLst/>
          </a:prstGeom>
        </p:spPr>
        <p:txBody>
          <a:bodyPr anchor="t" rtlCol="false" tIns="0" lIns="0" bIns="0" rIns="0">
            <a:spAutoFit/>
          </a:bodyPr>
          <a:lstStyle/>
          <a:p>
            <a:pPr>
              <a:lnSpc>
                <a:spcPts val="4653"/>
              </a:lnSpc>
            </a:pPr>
            <a:r>
              <a:rPr lang="en-US" sz="5170">
                <a:solidFill>
                  <a:srgbClr val="FFFFFF"/>
                </a:solidFill>
                <a:latin typeface="Balsamiq Sans Bold"/>
              </a:rPr>
              <a:t>DESKRIPSI UMUM DATA SET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960319" y="5143500"/>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326622" y="81849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1096596" y="9355259"/>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4129076" y="9777521"/>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392538" y="5563899"/>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2" id="42"/>
          <p:cNvSpPr/>
          <p:nvPr/>
        </p:nvSpPr>
        <p:spPr>
          <a:xfrm flipH="false" flipV="false" rot="1077083">
            <a:off x="13786395" y="1726338"/>
            <a:ext cx="1195982" cy="1139445"/>
          </a:xfrm>
          <a:custGeom>
            <a:avLst/>
            <a:gdLst/>
            <a:ahLst/>
            <a:cxnLst/>
            <a:rect r="r" b="b" t="t" l="l"/>
            <a:pathLst>
              <a:path h="1139445" w="1195982">
                <a:moveTo>
                  <a:pt x="0" y="0"/>
                </a:moveTo>
                <a:lnTo>
                  <a:pt x="1195982" y="0"/>
                </a:lnTo>
                <a:lnTo>
                  <a:pt x="1195982" y="1139445"/>
                </a:lnTo>
                <a:lnTo>
                  <a:pt x="0" y="1139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43" id="43"/>
          <p:cNvSpPr txBox="true"/>
          <p:nvPr/>
        </p:nvSpPr>
        <p:spPr>
          <a:xfrm rot="0">
            <a:off x="1760914" y="3727205"/>
            <a:ext cx="14766172" cy="3589873"/>
          </a:xfrm>
          <a:prstGeom prst="rect">
            <a:avLst/>
          </a:prstGeom>
        </p:spPr>
        <p:txBody>
          <a:bodyPr anchor="t" rtlCol="false" tIns="0" lIns="0" bIns="0" rIns="0">
            <a:spAutoFit/>
          </a:bodyPr>
          <a:lstStyle/>
          <a:p>
            <a:pPr algn="ctr">
              <a:lnSpc>
                <a:spcPts val="4038"/>
              </a:lnSpc>
            </a:pPr>
            <a:r>
              <a:rPr lang="en-US" sz="3365">
                <a:solidFill>
                  <a:srgbClr val="535353"/>
                </a:solidFill>
                <a:latin typeface="Balsamiq Sans Bold"/>
              </a:rPr>
              <a:t>Setelah analisis data yang dilakukan pada dataset taman di Jakarta didapatkan informasi yang beragam.Dataset kami mencakup analisis komprehensif terkait taman hijau di Jakarta, dengan fokus khusus pada Jakarta Selatan, Jakarta Utara, Jakarta Timur, Jakarta Barat, dan Jakarta Pusat. Salah satu aspek penting dari penelitian kami melibatkan agregasi ukuran taman untuk memahami distribusi ruang hijau secara keseluruhan di kecamatan-kecamatan ini. </a:t>
            </a:r>
          </a:p>
        </p:txBody>
      </p:sp>
      <p:sp>
        <p:nvSpPr>
          <p:cNvPr name="Freeform 44" id="44"/>
          <p:cNvSpPr/>
          <p:nvPr/>
        </p:nvSpPr>
        <p:spPr>
          <a:xfrm flipH="false" flipV="false" rot="0">
            <a:off x="623869" y="465373"/>
            <a:ext cx="6984875" cy="2222460"/>
          </a:xfrm>
          <a:custGeom>
            <a:avLst/>
            <a:gdLst/>
            <a:ahLst/>
            <a:cxnLst/>
            <a:rect r="r" b="b" t="t" l="l"/>
            <a:pathLst>
              <a:path h="2222460" w="6984875">
                <a:moveTo>
                  <a:pt x="0" y="0"/>
                </a:moveTo>
                <a:lnTo>
                  <a:pt x="6984875" y="0"/>
                </a:lnTo>
                <a:lnTo>
                  <a:pt x="6984875" y="2222460"/>
                </a:lnTo>
                <a:lnTo>
                  <a:pt x="0" y="2222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5" id="45"/>
          <p:cNvSpPr txBox="true"/>
          <p:nvPr/>
        </p:nvSpPr>
        <p:spPr>
          <a:xfrm rot="0">
            <a:off x="1191988" y="835195"/>
            <a:ext cx="8029858" cy="1579291"/>
          </a:xfrm>
          <a:prstGeom prst="rect">
            <a:avLst/>
          </a:prstGeom>
        </p:spPr>
        <p:txBody>
          <a:bodyPr anchor="t" rtlCol="false" tIns="0" lIns="0" bIns="0" rIns="0">
            <a:spAutoFit/>
          </a:bodyPr>
          <a:lstStyle/>
          <a:p>
            <a:pPr>
              <a:lnSpc>
                <a:spcPts val="5940"/>
              </a:lnSpc>
            </a:pPr>
            <a:r>
              <a:rPr lang="en-US" sz="6600">
                <a:solidFill>
                  <a:srgbClr val="FFFFFF"/>
                </a:solidFill>
                <a:latin typeface="Balsamiq Sans Bold"/>
              </a:rPr>
              <a:t>Analisis </a:t>
            </a:r>
          </a:p>
          <a:p>
            <a:pPr>
              <a:lnSpc>
                <a:spcPts val="5940"/>
              </a:lnSpc>
            </a:pPr>
            <a:r>
              <a:rPr lang="en-US" sz="6600">
                <a:solidFill>
                  <a:srgbClr val="FFFFFF"/>
                </a:solidFill>
                <a:latin typeface="Balsamiq Sans Bold"/>
              </a:rPr>
              <a:t>data</a:t>
            </a:r>
          </a:p>
        </p:txBody>
      </p:sp>
      <p:sp>
        <p:nvSpPr>
          <p:cNvPr name="Freeform 46" id="46"/>
          <p:cNvSpPr/>
          <p:nvPr/>
        </p:nvSpPr>
        <p:spPr>
          <a:xfrm flipH="false" flipV="false" rot="-541492">
            <a:off x="5338264" y="7769717"/>
            <a:ext cx="912834" cy="869682"/>
          </a:xfrm>
          <a:custGeom>
            <a:avLst/>
            <a:gdLst/>
            <a:ahLst/>
            <a:cxnLst/>
            <a:rect r="r" b="b" t="t" l="l"/>
            <a:pathLst>
              <a:path h="869682" w="912834">
                <a:moveTo>
                  <a:pt x="0" y="0"/>
                </a:moveTo>
                <a:lnTo>
                  <a:pt x="912835" y="0"/>
                </a:lnTo>
                <a:lnTo>
                  <a:pt x="912835" y="869682"/>
                </a:lnTo>
                <a:lnTo>
                  <a:pt x="0" y="869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960319" y="5143500"/>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326622" y="81849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1096596" y="9355259"/>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4129076" y="9777521"/>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392538" y="5563899"/>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2" id="42"/>
          <p:cNvSpPr/>
          <p:nvPr/>
        </p:nvSpPr>
        <p:spPr>
          <a:xfrm flipH="false" flipV="false" rot="1077083">
            <a:off x="13786395" y="1726338"/>
            <a:ext cx="1195982" cy="1139445"/>
          </a:xfrm>
          <a:custGeom>
            <a:avLst/>
            <a:gdLst/>
            <a:ahLst/>
            <a:cxnLst/>
            <a:rect r="r" b="b" t="t" l="l"/>
            <a:pathLst>
              <a:path h="1139445" w="1195982">
                <a:moveTo>
                  <a:pt x="0" y="0"/>
                </a:moveTo>
                <a:lnTo>
                  <a:pt x="1195982" y="0"/>
                </a:lnTo>
                <a:lnTo>
                  <a:pt x="1195982" y="1139445"/>
                </a:lnTo>
                <a:lnTo>
                  <a:pt x="0" y="1139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3" id="43"/>
          <p:cNvSpPr/>
          <p:nvPr/>
        </p:nvSpPr>
        <p:spPr>
          <a:xfrm flipH="false" flipV="false" rot="0">
            <a:off x="6417014" y="0"/>
            <a:ext cx="6293360" cy="2002433"/>
          </a:xfrm>
          <a:custGeom>
            <a:avLst/>
            <a:gdLst/>
            <a:ahLst/>
            <a:cxnLst/>
            <a:rect r="r" b="b" t="t" l="l"/>
            <a:pathLst>
              <a:path h="2002433" w="6293360">
                <a:moveTo>
                  <a:pt x="0" y="0"/>
                </a:moveTo>
                <a:lnTo>
                  <a:pt x="6293359" y="0"/>
                </a:lnTo>
                <a:lnTo>
                  <a:pt x="6293359" y="2002433"/>
                </a:lnTo>
                <a:lnTo>
                  <a:pt x="0" y="20024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4" id="44"/>
          <p:cNvSpPr/>
          <p:nvPr/>
        </p:nvSpPr>
        <p:spPr>
          <a:xfrm flipH="false" flipV="false" rot="-541492">
            <a:off x="5338264" y="7769717"/>
            <a:ext cx="912834" cy="869682"/>
          </a:xfrm>
          <a:custGeom>
            <a:avLst/>
            <a:gdLst/>
            <a:ahLst/>
            <a:cxnLst/>
            <a:rect r="r" b="b" t="t" l="l"/>
            <a:pathLst>
              <a:path h="869682" w="912834">
                <a:moveTo>
                  <a:pt x="0" y="0"/>
                </a:moveTo>
                <a:lnTo>
                  <a:pt x="912835" y="0"/>
                </a:lnTo>
                <a:lnTo>
                  <a:pt x="912835" y="869682"/>
                </a:lnTo>
                <a:lnTo>
                  <a:pt x="0" y="869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5" id="45"/>
          <p:cNvSpPr/>
          <p:nvPr/>
        </p:nvSpPr>
        <p:spPr>
          <a:xfrm flipH="false" flipV="false" rot="0">
            <a:off x="4903479" y="2002433"/>
            <a:ext cx="9320430" cy="9373398"/>
          </a:xfrm>
          <a:custGeom>
            <a:avLst/>
            <a:gdLst/>
            <a:ahLst/>
            <a:cxnLst/>
            <a:rect r="r" b="b" t="t" l="l"/>
            <a:pathLst>
              <a:path h="9373398" w="9320430">
                <a:moveTo>
                  <a:pt x="0" y="0"/>
                </a:moveTo>
                <a:lnTo>
                  <a:pt x="9320430" y="0"/>
                </a:lnTo>
                <a:lnTo>
                  <a:pt x="9320430" y="9373398"/>
                </a:lnTo>
                <a:lnTo>
                  <a:pt x="0" y="9373398"/>
                </a:lnTo>
                <a:lnTo>
                  <a:pt x="0" y="0"/>
                </a:lnTo>
                <a:close/>
              </a:path>
            </a:pathLst>
          </a:custGeom>
          <a:blipFill>
            <a:blip r:embed="rId10"/>
            <a:stretch>
              <a:fillRect l="-297" t="0" r="-297" b="-27"/>
            </a:stretch>
          </a:blipFill>
        </p:spPr>
      </p:sp>
      <p:sp>
        <p:nvSpPr>
          <p:cNvPr name="TextBox 46" id="46"/>
          <p:cNvSpPr txBox="true"/>
          <p:nvPr/>
        </p:nvSpPr>
        <p:spPr>
          <a:xfrm rot="0">
            <a:off x="6829394" y="618797"/>
            <a:ext cx="7299681" cy="7620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Analisis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DAF2Zm8wJ0k</dc:identifier>
  <dcterms:modified xsi:type="dcterms:W3CDTF">2011-08-01T06:04:30Z</dcterms:modified>
  <cp:revision>1</cp:revision>
  <dc:title>PPT_PROJECT DRP_KELOMPOK 11</dc:title>
</cp:coreProperties>
</file>