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72" r:id="rId11"/>
    <p:sldId id="264" r:id="rId12"/>
    <p:sldId id="273"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dreajebaselvi.p\Desktop\employee_data%201.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1.9323671497584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7BD-4324-8206-890B50CF3213}"/>
            </c:ext>
          </c:extLst>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7BD-4324-8206-890B50CF3213}"/>
            </c:ext>
          </c:extLst>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7BD-4324-8206-890B50CF3213}"/>
            </c:ext>
          </c:extLst>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7BD-4324-8206-890B50CF3213}"/>
            </c:ext>
          </c:extLst>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GB" sz="2400" dirty="0"/>
              <a:t>IRFANULLAH.M</a:t>
            </a:r>
            <a:endParaRPr lang="en-US" sz="2400" dirty="0"/>
          </a:p>
          <a:p>
            <a:r>
              <a:rPr lang="en-US" sz="2400" dirty="0"/>
              <a:t>REGISTER NO: 312206</a:t>
            </a:r>
            <a:r>
              <a:rPr lang="en-IN" sz="2400" dirty="0"/>
              <a:t>0</a:t>
            </a:r>
            <a:r>
              <a:rPr lang="en-GB" sz="2400" dirty="0"/>
              <a:t>75/unm295IRFANULLAH.M</a:t>
            </a:r>
            <a:endParaRPr lang="en-US" sz="2400" dirty="0"/>
          </a:p>
          <a:p>
            <a:r>
              <a:rPr lang="en-US" sz="2400" dirty="0"/>
              <a:t>DEPARTMENT: B.COM Accounting &amp; Finance</a:t>
            </a:r>
          </a:p>
          <a:p>
            <a:r>
              <a:rPr lang="en-US" sz="2400" dirty="0"/>
              <a:t>COLLEGE: Apollo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80131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Data Collection: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Employee data were collected from Edunet Foundations.</a:t>
            </a:r>
          </a:p>
          <a:p>
            <a:r>
              <a:rPr lang="en-US" sz="3200" b="1" dirty="0">
                <a:latin typeface="Times New Roman" panose="02020603050405020304" pitchFamily="18" charset="0"/>
                <a:cs typeface="Times New Roman" panose="02020603050405020304" pitchFamily="18" charset="0"/>
              </a:rPr>
              <a:t>Feature Selection:</a:t>
            </a:r>
            <a:endParaRPr lang="en-US" sz="3200" dirty="0">
              <a:latin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 employee dataset originally had 26 features. </a:t>
            </a:r>
          </a:p>
          <a:p>
            <a:pPr marL="742950" lvl="1" indent="-285750">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993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Highlighting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Use conditional formatting to highlight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Navigate to </a:t>
            </a:r>
            <a:r>
              <a:rPr lang="en-US" sz="2400" b="1" dirty="0">
                <a:latin typeface="Times New Roman" panose="02020603050405020304" pitchFamily="18" charset="0"/>
                <a:cs typeface="Times New Roman" panose="02020603050405020304" pitchFamily="18" charset="0"/>
              </a:rPr>
              <a:t>Conditional Formatting &gt; Highlight Cell Rules &gt; More Rules</a:t>
            </a:r>
            <a:r>
              <a:rPr lang="en-US" sz="2400" dirty="0">
                <a:latin typeface="Times New Roman" panose="02020603050405020304" pitchFamily="18" charset="0"/>
                <a:cs typeface="Times New Roman" panose="02020603050405020304" pitchFamily="18" charset="0"/>
              </a:rPr>
              <a:t> (a new formatting dialog box will open).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a:t>
            </a:r>
            <a:r>
              <a:rPr lang="en-US" sz="2400" b="1" dirty="0">
                <a:latin typeface="Times New Roman" panose="02020603050405020304" pitchFamily="18" charset="0"/>
                <a:cs typeface="Times New Roman" panose="02020603050405020304" pitchFamily="18" charset="0"/>
              </a:rPr>
              <a:t>Format only cells with</a:t>
            </a:r>
            <a:r>
              <a:rPr lang="en-US" sz="2400" dirty="0">
                <a:latin typeface="Times New Roman" panose="02020603050405020304" pitchFamily="18" charset="0"/>
                <a:cs typeface="Times New Roman" panose="02020603050405020304" pitchFamily="18" charset="0"/>
              </a:rPr>
              <a:t> and choose the </a:t>
            </a:r>
            <a:r>
              <a:rPr lang="en-US" sz="2400" b="1" dirty="0">
                <a:latin typeface="Times New Roman" panose="02020603050405020304" pitchFamily="18" charset="0"/>
                <a:cs typeface="Times New Roman" panose="02020603050405020304" pitchFamily="18" charset="0"/>
              </a:rPr>
              <a:t>Blanks</a:t>
            </a:r>
            <a:r>
              <a:rPr lang="en-US" sz="2400" dirty="0">
                <a:latin typeface="Times New Roman" panose="02020603050405020304" pitchFamily="18" charset="0"/>
                <a:cs typeface="Times New Roman" panose="02020603050405020304" pitchFamily="18" charset="0"/>
              </a:rPr>
              <a:t> option.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Click on </a:t>
            </a:r>
            <a:r>
              <a:rPr lang="en-US" sz="2400" b="1" dirty="0">
                <a:latin typeface="Times New Roman" panose="02020603050405020304" pitchFamily="18" charset="0"/>
                <a:cs typeface="Times New Roman" panose="02020603050405020304" pitchFamily="18" charset="0"/>
              </a:rPr>
              <a:t>Format &gt; Fill &gt; Select Red color</a:t>
            </a:r>
            <a:r>
              <a:rPr lang="en-US" sz="2400" dirty="0">
                <a:latin typeface="Times New Roman" panose="02020603050405020304" pitchFamily="18" charset="0"/>
                <a:cs typeface="Times New Roman" panose="02020603050405020304" pitchFamily="18" charset="0"/>
              </a:rPr>
              <a:t> and then click </a:t>
            </a:r>
            <a:r>
              <a:rPr lang="en-US" sz="2400" b="1" dirty="0">
                <a:latin typeface="Times New Roman" panose="02020603050405020304" pitchFamily="18" charset="0"/>
                <a:cs typeface="Times New Roman" panose="02020603050405020304" pitchFamily="18" charset="0"/>
              </a:rPr>
              <a:t>OK</a:t>
            </a:r>
            <a:r>
              <a:rPr lang="en-US" sz="2400" dirty="0">
                <a:latin typeface="Times New Roman" panose="02020603050405020304" pitchFamily="18" charset="0"/>
                <a:cs typeface="Times New Roman" panose="02020603050405020304" pitchFamily="18" charset="0"/>
              </a:rPr>
              <a:t>.</a:t>
            </a:r>
          </a:p>
          <a:p>
            <a:pPr>
              <a:lnSpc>
                <a:spcPct val="150000"/>
              </a:lnSpc>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4BCC90A-5285-4A26-B165-6815227D3950}"/>
              </a:ext>
            </a:extLst>
          </p:cNvPr>
          <p:cNvSpPr txBox="1"/>
          <p:nvPr/>
        </p:nvSpPr>
        <p:spPr>
          <a:xfrm>
            <a:off x="731213" y="1295400"/>
            <a:ext cx="10058400" cy="4342856"/>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Data Cleaning: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2.Filtering and Removing Blank Columns:</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To filter and remove blank columns, select the "Exit Date" column.</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Sort &amp; Filter &gt; Filter</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filter icon will appear on the Exit Date column. Click on it to filter out blank cells.</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lang="en-IN" dirty="0"/>
          </a:p>
        </p:txBody>
      </p:sp>
    </p:spTree>
    <p:extLst>
      <p:ext uri="{BB962C8B-B14F-4D97-AF65-F5344CB8AC3E}">
        <p14:creationId xmlns:p14="http://schemas.microsoft.com/office/powerpoint/2010/main" val="902983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490843" y="1219200"/>
            <a:ext cx="11210313" cy="6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Level: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Visualization:</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Create a Pivot Table:</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Go to </a:t>
            </a:r>
            <a:r>
              <a:rPr lang="en-US" sz="2400" b="1" dirty="0">
                <a:latin typeface="Times New Roman" panose="02020603050405020304" pitchFamily="18" charset="0"/>
                <a:cs typeface="Times New Roman" panose="02020603050405020304" pitchFamily="18" charset="0"/>
              </a:rPr>
              <a:t>Insert &gt; Pivot Table</a:t>
            </a:r>
            <a:r>
              <a:rPr lang="en-US" sz="2400" dirty="0">
                <a:latin typeface="Times New Roman" panose="02020603050405020304" pitchFamily="18" charset="0"/>
                <a:cs typeface="Times New Roman" panose="02020603050405020304" pitchFamily="18" charset="0"/>
              </a:rPr>
              <a: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Select the table and range, and choose to create the Pivot Table in a new worksheet.</a:t>
            </a:r>
          </a:p>
          <a:p>
            <a:pPr marL="742950" lvl="1" indent="-28575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The Pivot Table will be created.</a:t>
            </a:r>
          </a:p>
          <a:p>
            <a:pPr marL="742950" lvl="1" indent="-285750">
              <a:lnSpc>
                <a:spcPct val="15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526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Rectangle 6">
            <a:extLst>
              <a:ext uri="{FF2B5EF4-FFF2-40B4-BE49-F238E27FC236}">
                <a16:creationId xmlns:a16="http://schemas.microsoft.com/office/drawing/2014/main" id="{2E4498A3-D511-4810-072B-C3A0C136DC37}"/>
              </a:ext>
            </a:extLst>
          </p:cNvPr>
          <p:cNvSpPr>
            <a:spLocks noChangeArrowheads="1"/>
          </p:cNvSpPr>
          <p:nvPr/>
        </p:nvSpPr>
        <p:spPr bwMode="auto">
          <a:xfrm>
            <a:off x="879993" y="965217"/>
            <a:ext cx="882267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buFont typeface="+mj-lt"/>
              <a:buAutoNum type="arabicPeriod"/>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Business Unit</a:t>
            </a:r>
            <a:r>
              <a:rPr lang="en-US" sz="2800" dirty="0">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a:t>
            </a:r>
            <a:r>
              <a:rPr lang="en-US" sz="2800" b="1" dirty="0">
                <a:latin typeface="Times New Roman" panose="02020603050405020304" pitchFamily="18" charset="0"/>
                <a:cs typeface="Times New Roman" panose="02020603050405020304" pitchFamily="18" charset="0"/>
              </a:rPr>
              <a:t>Performance Level</a:t>
            </a:r>
            <a:r>
              <a:rPr lang="en-US" sz="2800" dirty="0">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 </a:t>
            </a:r>
            <a:r>
              <a:rPr lang="en-US" sz="2800" b="1" dirty="0">
                <a:latin typeface="Times New Roman" panose="02020603050405020304" pitchFamily="18" charset="0"/>
                <a:cs typeface="Times New Roman" panose="02020603050405020304" pitchFamily="18" charset="0"/>
              </a:rPr>
              <a:t>Gender</a:t>
            </a:r>
            <a:r>
              <a:rPr lang="en-US" sz="2800" dirty="0">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Add </a:t>
            </a:r>
            <a:r>
              <a:rPr lang="en-US" sz="2800" b="1" dirty="0">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 to </a:t>
            </a:r>
            <a:r>
              <a:rPr lang="en-US" sz="2800" b="1" dirty="0">
                <a:latin typeface="Times New Roman" panose="02020603050405020304" pitchFamily="18" charset="0"/>
                <a:cs typeface="Times New Roman" panose="02020603050405020304" pitchFamily="18" charset="0"/>
              </a:rPr>
              <a:t>Insert &gt; Recommended Charts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sz="2800" dirty="0">
                <a:latin typeface="Times New Roman" panose="02020603050405020304" pitchFamily="18" charset="0"/>
                <a:cs typeface="Times New Roman" panose="02020603050405020304" pitchFamily="18" charset="0"/>
              </a:rPr>
              <a:t>Name the chart as </a:t>
            </a:r>
            <a:r>
              <a:rPr lang="en-US" sz="2800" b="1" dirty="0">
                <a:latin typeface="Times New Roman" panose="02020603050405020304" pitchFamily="18" charset="0"/>
                <a:cs typeface="Times New Roman" panose="02020603050405020304" pitchFamily="18" charset="0"/>
              </a:rPr>
              <a:t>"Employee Performance Analysis"</a:t>
            </a:r>
            <a:r>
              <a:rPr lang="en-US" sz="28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lvl="1"/>
            <a:endParaRPr 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999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A81BE367-3C4F-972D-DD41-198005018938}"/>
              </a:ext>
            </a:extLst>
          </p:cNvPr>
          <p:cNvGraphicFramePr>
            <a:graphicFrameLocks/>
          </p:cNvGraphicFramePr>
          <p:nvPr>
            <p:extLst>
              <p:ext uri="{D42A27DB-BD31-4B8C-83A1-F6EECF244321}">
                <p14:modId xmlns:p14="http://schemas.microsoft.com/office/powerpoint/2010/main" val="1021738654"/>
              </p:ext>
            </p:extLst>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581A278-9119-F915-8A83-AD84B89D6803}"/>
              </a:ext>
            </a:extLst>
          </p:cNvPr>
          <p:cNvSpPr txBox="1"/>
          <p:nvPr/>
        </p:nvSpPr>
        <p:spPr>
          <a:xfrm>
            <a:off x="755332" y="1709871"/>
            <a:ext cx="9379268" cy="2345322"/>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E1EB82-15F9-EAE5-2C3C-9337639CA2C6}"/>
              </a:ext>
            </a:extLst>
          </p:cNvPr>
          <p:cNvSpPr txBox="1"/>
          <p:nvPr/>
        </p:nvSpPr>
        <p:spPr>
          <a:xfrm>
            <a:off x="945652" y="1695450"/>
            <a:ext cx="6102848" cy="4191981"/>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marL="342900" indent="-342900">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785652"/>
          </a:xfrm>
          <a:prstGeom prst="rect">
            <a:avLst/>
          </a:prstGeom>
          <a:noFill/>
        </p:spPr>
        <p:txBody>
          <a:bodyPr wrap="square" rtlCol="0">
            <a:spAutoFit/>
          </a:bodyPr>
          <a:lstStyle/>
          <a:p>
            <a:pPr marL="342900" indent="-342900" algn="l">
              <a:lnSpc>
                <a:spcPct val="150000"/>
              </a:lnSpc>
              <a:buFont typeface="Wingdings" panose="05000000000000000000" pitchFamily="2" charset="2"/>
              <a:buChar char="v"/>
            </a:pPr>
            <a:r>
              <a:rPr lang="en-US" sz="2400" b="0" i="0" dirty="0">
                <a:solidFill>
                  <a:srgbClr val="0D0D0D"/>
                </a:solidFill>
                <a:effectLst/>
                <a:latin typeface="Times New Roman" panose="02020603050405020304" pitchFamily="18" charset="0"/>
                <a:cs typeface="Times New Roman" panose="02020603050405020304" pitchFamily="18" charset="0"/>
              </a:rPr>
              <a:t>.</a:t>
            </a:r>
            <a:r>
              <a:rPr lang="en-US" sz="2400" dirty="0"/>
              <a:t> </a:t>
            </a:r>
            <a:r>
              <a:rPr lang="en-US" sz="2400" dirty="0">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marL="342900" indent="-342900" algn="l">
              <a:lnSpc>
                <a:spcPct val="150000"/>
              </a:lnSpc>
              <a:buFont typeface="Wingdings" panose="05000000000000000000" pitchFamily="2" charset="2"/>
              <a:buChar char="v"/>
            </a:pPr>
            <a:r>
              <a:rPr lang="en-US" sz="2400" dirty="0">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lang="en-US" sz="2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marL="342900" indent="-3429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Annual Employee Performance Appraisals | Human Resources">
            <a:extLst>
              <a:ext uri="{FF2B5EF4-FFF2-40B4-BE49-F238E27FC236}">
                <a16:creationId xmlns:a16="http://schemas.microsoft.com/office/drawing/2014/main" id="{1C8E88CE-439F-A19A-E7BC-931926C2A5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1388004"/>
            <a:ext cx="6705600" cy="51812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8B49F9E-627D-3566-CE98-1C0EFED655EA}"/>
              </a:ext>
            </a:extLst>
          </p:cNvPr>
          <p:cNvSpPr txBox="1"/>
          <p:nvPr/>
        </p:nvSpPr>
        <p:spPr>
          <a:xfrm>
            <a:off x="2971800" y="1695450"/>
            <a:ext cx="6381750" cy="4448013"/>
          </a:xfrm>
          <a:prstGeom prst="rect">
            <a:avLst/>
          </a:prstGeom>
          <a:noFill/>
        </p:spPr>
        <p:txBody>
          <a:bodyPr wrap="square" rtlCol="0">
            <a:spAutoFit/>
          </a:bodyPr>
          <a:lstStyle/>
          <a:p>
            <a:pPr marL="457200" indent="-457200">
              <a:lnSpc>
                <a:spcPct val="150000"/>
              </a:lnSpc>
              <a:buFont typeface="Courier New" panose="02070309020205020404" pitchFamily="49" charset="0"/>
              <a:buChar char="o"/>
            </a:pPr>
            <a:r>
              <a:rPr lang="en-IN" sz="3200" dirty="0"/>
              <a:t>Highlighting - Features</a:t>
            </a:r>
          </a:p>
          <a:p>
            <a:pPr marL="457200" indent="-457200">
              <a:lnSpc>
                <a:spcPct val="150000"/>
              </a:lnSpc>
              <a:buFont typeface="Courier New" panose="02070309020205020404" pitchFamily="49" charset="0"/>
              <a:buChar char="o"/>
            </a:pPr>
            <a:r>
              <a:rPr lang="en-IN" sz="3200" dirty="0"/>
              <a:t>Conditional Formatting – Missing </a:t>
            </a:r>
          </a:p>
          <a:p>
            <a:pPr marL="457200" indent="-457200">
              <a:lnSpc>
                <a:spcPct val="150000"/>
              </a:lnSpc>
              <a:buFont typeface="Courier New" panose="02070309020205020404" pitchFamily="49" charset="0"/>
              <a:buChar char="o"/>
            </a:pPr>
            <a:r>
              <a:rPr lang="en-IN" sz="3200" dirty="0"/>
              <a:t>Filter – Remove </a:t>
            </a:r>
          </a:p>
          <a:p>
            <a:pPr marL="457200" indent="-457200">
              <a:lnSpc>
                <a:spcPct val="150000"/>
              </a:lnSpc>
              <a:buFont typeface="Courier New" panose="02070309020205020404" pitchFamily="49" charset="0"/>
              <a:buChar char="o"/>
            </a:pPr>
            <a:r>
              <a:rPr lang="en-IN" sz="3200" dirty="0"/>
              <a:t>Formula - Performance </a:t>
            </a:r>
          </a:p>
          <a:p>
            <a:pPr marL="457200" indent="-457200">
              <a:lnSpc>
                <a:spcPct val="150000"/>
              </a:lnSpc>
              <a:buFont typeface="Courier New" panose="02070309020205020404" pitchFamily="49" charset="0"/>
              <a:buChar char="o"/>
            </a:pPr>
            <a:r>
              <a:rPr lang="en-IN" sz="3200" dirty="0"/>
              <a:t>Pivot Table – Summary</a:t>
            </a:r>
          </a:p>
          <a:p>
            <a:pPr marL="457200" indent="-457200">
              <a:lnSpc>
                <a:spcPct val="150000"/>
              </a:lnSpc>
              <a:buFont typeface="Courier New" panose="02070309020205020404" pitchFamily="49" charset="0"/>
              <a:buChar char="o"/>
            </a:pPr>
            <a:r>
              <a:rPr lang="en-IN" sz="3200" dirty="0"/>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11E9767-1DD9-6B2A-9F56-BC75C740B279}"/>
              </a:ext>
            </a:extLst>
          </p:cNvPr>
          <p:cNvSpPr txBox="1"/>
          <p:nvPr/>
        </p:nvSpPr>
        <p:spPr>
          <a:xfrm>
            <a:off x="990600" y="1143634"/>
            <a:ext cx="8458200" cy="6046271"/>
          </a:xfrm>
          <a:prstGeom prst="rect">
            <a:avLst/>
          </a:prstGeom>
          <a:noFill/>
        </p:spPr>
        <p:txBody>
          <a:bodyPr wrap="square" rtlCol="0">
            <a:spAutoFit/>
          </a:bodyPr>
          <a:lstStyle/>
          <a:p>
            <a:pPr>
              <a:lnSpc>
                <a:spcPct val="150000"/>
              </a:lnSpc>
            </a:pPr>
            <a:r>
              <a:rPr lang="en-IN" sz="2000" dirty="0"/>
              <a:t>Employee Dataset – Edunet Foundations</a:t>
            </a:r>
          </a:p>
          <a:p>
            <a:pPr>
              <a:lnSpc>
                <a:spcPct val="150000"/>
              </a:lnSpc>
            </a:pPr>
            <a:r>
              <a:rPr lang="en-IN" sz="2000" dirty="0"/>
              <a:t>26 – Features</a:t>
            </a:r>
          </a:p>
          <a:p>
            <a:pPr>
              <a:lnSpc>
                <a:spcPct val="150000"/>
              </a:lnSpc>
            </a:pPr>
            <a:r>
              <a:rPr lang="en-IN" sz="2000" dirty="0"/>
              <a:t>9 – Features</a:t>
            </a:r>
          </a:p>
          <a:p>
            <a:pPr marL="285750" indent="-285750">
              <a:lnSpc>
                <a:spcPct val="150000"/>
              </a:lnSpc>
              <a:buFont typeface="Courier New" panose="02070309020205020404" pitchFamily="49" charset="0"/>
              <a:buChar char="o"/>
            </a:pPr>
            <a:r>
              <a:rPr lang="en-IN" sz="2000" dirty="0"/>
              <a:t>Employee ID – Numerical data</a:t>
            </a:r>
          </a:p>
          <a:p>
            <a:pPr marL="285750" indent="-285750">
              <a:lnSpc>
                <a:spcPct val="150000"/>
              </a:lnSpc>
              <a:buFont typeface="Courier New" panose="02070309020205020404" pitchFamily="49" charset="0"/>
              <a:buChar char="o"/>
            </a:pPr>
            <a:r>
              <a:rPr lang="en-IN" sz="2000" dirty="0"/>
              <a:t>Name – Text format</a:t>
            </a:r>
          </a:p>
          <a:p>
            <a:pPr marL="285750" indent="-285750">
              <a:lnSpc>
                <a:spcPct val="150000"/>
              </a:lnSpc>
              <a:buFont typeface="Courier New" panose="02070309020205020404" pitchFamily="49" charset="0"/>
              <a:buChar char="o"/>
            </a:pPr>
            <a:r>
              <a:rPr lang="en-IN" sz="2000" dirty="0"/>
              <a:t>Employee Type – Text format (Full time/contract/Part time)</a:t>
            </a:r>
          </a:p>
          <a:p>
            <a:pPr marL="285750" indent="-285750">
              <a:lnSpc>
                <a:spcPct val="150000"/>
              </a:lnSpc>
              <a:buFont typeface="Courier New" panose="02070309020205020404" pitchFamily="49" charset="0"/>
              <a:buChar char="o"/>
            </a:pPr>
            <a:r>
              <a:rPr lang="en-IN" sz="2000" dirty="0"/>
              <a:t>Performance level – Text format (Very High/ High /Medium/ Low)</a:t>
            </a:r>
          </a:p>
          <a:p>
            <a:pPr marL="285750" indent="-285750">
              <a:lnSpc>
                <a:spcPct val="150000"/>
              </a:lnSpc>
              <a:buFont typeface="Courier New" panose="02070309020205020404" pitchFamily="49" charset="0"/>
              <a:buChar char="o"/>
            </a:pPr>
            <a:r>
              <a:rPr lang="en-IN" sz="2000" dirty="0"/>
              <a:t>Gender – Male/Female</a:t>
            </a:r>
          </a:p>
          <a:p>
            <a:pPr marL="285750" indent="-285750">
              <a:lnSpc>
                <a:spcPct val="150000"/>
              </a:lnSpc>
              <a:buFont typeface="Courier New" panose="02070309020205020404" pitchFamily="49" charset="0"/>
              <a:buChar char="o"/>
            </a:pPr>
            <a:r>
              <a:rPr lang="en-IN" sz="2000" dirty="0"/>
              <a:t>Employee Rating – Numerical data (1 to 5)</a:t>
            </a:r>
          </a:p>
          <a:p>
            <a:pPr marL="285750" indent="-285750">
              <a:lnSpc>
                <a:spcPct val="150000"/>
              </a:lnSpc>
              <a:buFont typeface="Courier New" panose="02070309020205020404" pitchFamily="49" charset="0"/>
              <a:buChar char="o"/>
            </a:pPr>
            <a:r>
              <a:rPr lang="en-IN" sz="2000" dirty="0"/>
              <a:t>Performance Score – Text (Exceeds/Fully meet/Need Improvement)</a:t>
            </a:r>
          </a:p>
          <a:p>
            <a:pPr marL="285750" indent="-285750">
              <a:lnSpc>
                <a:spcPct val="150000"/>
              </a:lnSpc>
              <a:buFont typeface="Courier New" panose="02070309020205020404" pitchFamily="49" charset="0"/>
              <a:buChar char="o"/>
            </a:pPr>
            <a:r>
              <a:rPr lang="en-IN" sz="2000" dirty="0"/>
              <a:t>Employee Classification Type – Text Format(Full time, Part time , Temporary)</a:t>
            </a:r>
          </a:p>
          <a:p>
            <a:pPr marL="285750" indent="-285750">
              <a:lnSpc>
                <a:spcPct val="150000"/>
              </a:lnSpc>
              <a:buFont typeface="Courier New" panose="02070309020205020404" pitchFamily="49" charset="0"/>
              <a:buChar char="o"/>
            </a:pPr>
            <a:r>
              <a:rPr lang="en-IN" sz="2000" dirty="0"/>
              <a:t>Business Unit - Text</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707766-469F-E68E-3F03-6EF76AA28EAF}"/>
              </a:ext>
            </a:extLst>
          </p:cNvPr>
          <p:cNvSpPr txBox="1"/>
          <p:nvPr/>
        </p:nvSpPr>
        <p:spPr>
          <a:xfrm>
            <a:off x="913926" y="1753582"/>
            <a:ext cx="8382000" cy="2232021"/>
          </a:xfrm>
          <a:prstGeom prst="rect">
            <a:avLst/>
          </a:prstGeom>
          <a:noFill/>
        </p:spPr>
        <p:txBody>
          <a:bodyPr wrap="square" rtlCol="0">
            <a:spAutoFit/>
          </a:bodyPr>
          <a:lstStyle/>
          <a:p>
            <a:pPr>
              <a:lnSpc>
                <a:spcPct val="150000"/>
              </a:lnSpc>
            </a:pPr>
            <a:r>
              <a:rPr lang="en-IN" sz="3200" dirty="0"/>
              <a:t>Formula </a:t>
            </a:r>
            <a:r>
              <a:rPr lang="en-IN" sz="3200" b="1" dirty="0"/>
              <a:t>=IFS(z8&gt;=5,”Very High”,z8&gt;=4,”High”,Z8&gt;=3,”Medium”,True,”Low”)</a:t>
            </a:r>
          </a:p>
          <a:p>
            <a:pPr>
              <a:lnSpc>
                <a:spcPct val="150000"/>
              </a:lnSpc>
            </a:pPr>
            <a:endParaRPr lang="en-IN" sz="3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752</Words>
  <Application>Microsoft Office PowerPoint</Application>
  <PresentationFormat>Widescreen</PresentationFormat>
  <Paragraphs>111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boopathimurugasan05@gmail.com</cp:lastModifiedBy>
  <cp:revision>29</cp:revision>
  <dcterms:created xsi:type="dcterms:W3CDTF">2024-03-29T15:07:22Z</dcterms:created>
  <dcterms:modified xsi:type="dcterms:W3CDTF">2024-08-30T07:22:49Z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