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8" r:id="rId5"/>
    <p:sldId id="259" r:id="rId6"/>
    <p:sldId id="284" r:id="rId7"/>
    <p:sldId id="260" r:id="rId8"/>
    <p:sldId id="283" r:id="rId9"/>
    <p:sldId id="272" r:id="rId10"/>
    <p:sldId id="276" r:id="rId11"/>
    <p:sldId id="277" r:id="rId12"/>
    <p:sldId id="278" r:id="rId13"/>
    <p:sldId id="279" r:id="rId14"/>
    <p:sldId id="282" r:id="rId15"/>
    <p:sldId id="280" r:id="rId16"/>
    <p:sldId id="281" r:id="rId17"/>
    <p:sldId id="271" r:id="rId18"/>
    <p:sldId id="269" r:id="rId19"/>
    <p:sldId id="285" r:id="rId20"/>
    <p:sldId id="270" r:id="rId21"/>
    <p:sldId id="263" r:id="rId22"/>
    <p:sldId id="264" r:id="rId23"/>
    <p:sldId id="266" r:id="rId24"/>
    <p:sldId id="267" r:id="rId25"/>
    <p:sldId id="265" r:id="rId26"/>
    <p:sldId id="273" r:id="rId27"/>
    <p:sldId id="286" r:id="rId28"/>
    <p:sldId id="27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BC16-5B7D-D94A-B88D-0EF69376F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E9E2B-2EA3-3B44-8911-D4E013630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BAA7-3420-B641-A911-6082388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DBCD-320A-B34D-AC02-0381C5BE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D9710-87FB-FA49-B05A-3D48C76A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BF2B-58C2-4449-9DD4-4BD11C1B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D4C2F-35BA-D74D-A59A-92AF567B8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15C9-3830-6947-812F-6BA38761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0737-4AA6-4C48-A680-A990ADF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E8C6-22F6-2743-B947-DBB354BB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12CDC-68E9-6D4D-B1C3-B18A8A78D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AD891-E8A6-CE45-98B2-949B453E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D16A-9597-A248-B189-38BE1D2C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97B7-D961-D44D-8273-6BB47575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DFD7A-1BD5-664C-BCFC-0AF5461C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D8D4-AB81-ED41-8EDD-2E5ABB78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DE12-0CC7-DF43-8063-8A2AED4F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FF44-D039-EB4C-AA87-5CFE1461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38E1-69E9-ED4C-A576-5454E449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252F-9AB5-5540-8AA3-718A8AE2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CB00-64B2-D147-AC99-77272BC9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8E23-7CBC-794B-98F9-743E169BF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FEE2F-A4B4-7B44-A5E4-5393A00B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3941A-4FBD-6C4C-9CBE-FFFEA683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83CD-2783-F54E-8914-5FE790C1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13BE-A7A7-CA4A-AAE0-5A8EC58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95D4-473A-A041-B909-2627633C2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775AC-1036-6F45-8614-5620D4FA9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96636-4ED5-B844-89CB-D74FC220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9571E-37F5-2742-A076-FDE6CD8A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16BF2-9C45-E847-9875-1FEA4228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CD87-4837-3846-95F5-6496616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E0F01-23BE-674D-A99A-0F414EE3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6996A-ED30-9E48-BE22-6B5BA0F1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7AE2B-D551-9140-A32B-26D47C201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28555-923F-B64B-93C6-30D56DA74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566AD-4F36-6E4E-A563-FDE838A6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9EA3D-3EB4-AB44-AD9C-1742BCE3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2501D-38B8-D84D-8459-1852ECD8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BA0F-57F0-8247-BECB-346042C1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90B67-F9C1-0F4D-96EC-2684DC61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B0999-F6A2-1244-AAD9-8F7D3FA1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A44A1-90B9-BB4E-BDF7-AEB67297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BE760-0B76-B249-B233-74A95CFA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B7285-379A-A743-976D-4288D22C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09B61-F7D5-F944-A577-32A9655E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3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848C-2571-294C-96AD-81094B78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E022-513F-5A4C-88DE-04A9EC0F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93A44-051D-2146-B8CF-E1D5B2ADA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58C6C-E365-CE46-A13F-CC8B9293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7AE39-22F0-8147-B137-89D4E3B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A9C2A-DA50-544B-9ACA-8C3B89EE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F76E-8BD1-994A-B4FF-3332992D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D57C5-02F7-A44D-A896-A775B9945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C7B9C-D422-3F4F-8CE0-2069A8AC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68CE6-1BEB-2541-ADDB-3F803731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CD177-FA66-624D-86EF-FA2F50D9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FFD4B-4661-7F4D-934F-8ED37781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C2381-5AC2-4C45-99C7-7CD7D46E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E592-AC4B-894B-8371-A334B036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CAED-57F2-2644-849F-78EF76108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3680-B093-134F-ADCC-653AA1B5A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97032-42CC-1148-AEA2-BCEAA8E8F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1541-C94C-2A4B-8FA7-FAA874B0B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Analysis of </a:t>
            </a:r>
            <a:r>
              <a:rPr lang="en-US" dirty="0"/>
              <a:t>the </a:t>
            </a:r>
            <a:r>
              <a:rPr lang="en-US"/>
              <a:t>original SM (SKCM)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C29E5-2C9C-4345-BF97-B629922C9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*Ignoring the stripe</a:t>
            </a:r>
          </a:p>
        </p:txBody>
      </p:sp>
    </p:spTree>
    <p:extLst>
      <p:ext uri="{BB962C8B-B14F-4D97-AF65-F5344CB8AC3E}">
        <p14:creationId xmlns:p14="http://schemas.microsoft.com/office/powerpoint/2010/main" val="391039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46AB96-17AC-CD42-8A8F-0E0F4270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</a:t>
            </a:r>
            <a:r>
              <a:rPr lang="en-US" dirty="0" err="1"/>
              <a:t>Mel_tumor+TIL</a:t>
            </a:r>
            <a:r>
              <a:rPr lang="en-US" dirty="0"/>
              <a:t> specific positions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AD2E6-1AD5-FF41-8226-B876814C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19" y="1423933"/>
            <a:ext cx="8666881" cy="46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6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153F-E265-8548-BCA6-2F974F7E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02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Based on time point</a:t>
            </a:r>
          </a:p>
        </p:txBody>
      </p:sp>
    </p:spTree>
    <p:extLst>
      <p:ext uri="{BB962C8B-B14F-4D97-AF65-F5344CB8AC3E}">
        <p14:creationId xmlns:p14="http://schemas.microsoft.com/office/powerpoint/2010/main" val="87053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5AB287-9500-7F42-97FD-6A24C4E6139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Considering all (SM) positions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F3507A-689B-FC44-BB91-B617BDD8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64" y="1843088"/>
            <a:ext cx="6261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0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4894F6-7F4A-0943-86CB-7DFD81E31C9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Considering PBL positions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55854-E9F5-2D4E-850D-02AC4661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1843088"/>
            <a:ext cx="7240619" cy="412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9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4894F6-7F4A-0943-86CB-7DFD81E31C9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Considering </a:t>
            </a:r>
            <a:r>
              <a:rPr lang="en-US" dirty="0" err="1"/>
              <a:t>TIL+Mel_tumor</a:t>
            </a:r>
            <a:r>
              <a:rPr lang="en-US" dirty="0"/>
              <a:t> positions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5AB7D-411C-A847-ACA8-91E46695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2159657"/>
            <a:ext cx="6261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4894F6-7F4A-0943-86CB-7DFD81E31C9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Considering TIL positions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762FB-AD4D-2541-9E4F-C8E6ECD8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242" y="1581588"/>
            <a:ext cx="7938742" cy="45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4894F6-7F4A-0943-86CB-7DFD81E31C9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Considering </a:t>
            </a:r>
            <a:r>
              <a:rPr lang="en-US" dirty="0" err="1"/>
              <a:t>Mel_Tumor</a:t>
            </a:r>
            <a:r>
              <a:rPr lang="en-US" dirty="0"/>
              <a:t> positions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070F9-6EAF-4349-98D0-1493BC9B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375" y="2243740"/>
            <a:ext cx="6375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FDA-E75F-A649-9BD8-8C922688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35" y="24534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Response Based Analysis</a:t>
            </a:r>
          </a:p>
        </p:txBody>
      </p:sp>
    </p:spTree>
    <p:extLst>
      <p:ext uri="{BB962C8B-B14F-4D97-AF65-F5344CB8AC3E}">
        <p14:creationId xmlns:p14="http://schemas.microsoft.com/office/powerpoint/2010/main" val="82212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323786" cy="1240221"/>
          </a:xfrm>
        </p:spPr>
        <p:txBody>
          <a:bodyPr>
            <a:normAutofit/>
          </a:bodyPr>
          <a:lstStyle/>
          <a:p>
            <a:r>
              <a:rPr lang="en-US" sz="2800" dirty="0"/>
              <a:t>Response based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F3C7CF-B522-A24D-AC99-1B30D16F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38" y="1313290"/>
            <a:ext cx="3915548" cy="38994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490ABF-C496-5E45-A9E1-5D8B0E87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16" y="1486180"/>
            <a:ext cx="3590153" cy="38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5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323786" cy="1240221"/>
          </a:xfrm>
        </p:spPr>
        <p:txBody>
          <a:bodyPr>
            <a:normAutofit/>
          </a:bodyPr>
          <a:lstStyle/>
          <a:p>
            <a:r>
              <a:rPr lang="en-US" sz="2800" dirty="0"/>
              <a:t>Response based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F3C7CF-B522-A24D-AC99-1B30D16F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57438" y="1661570"/>
            <a:ext cx="4045547" cy="4045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490ABF-C496-5E45-A9E1-5D8B0E87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656" y="1675366"/>
            <a:ext cx="3916772" cy="4239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15A040-0CEF-C34F-AF3B-962CF15853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96205" y="1675366"/>
            <a:ext cx="3916773" cy="42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3CE19F-1697-894C-8548-2338FBD3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750333" cy="6490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C65B9-8C49-4F47-AA48-AF257B22C6B6}"/>
              </a:ext>
            </a:extLst>
          </p:cNvPr>
          <p:cNvSpPr txBox="1"/>
          <p:nvPr/>
        </p:nvSpPr>
        <p:spPr>
          <a:xfrm>
            <a:off x="2731553" y="13092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CD2CF-1AAC-0F4E-AE98-F2FC2CDA3E56}"/>
              </a:ext>
            </a:extLst>
          </p:cNvPr>
          <p:cNvSpPr txBox="1"/>
          <p:nvPr/>
        </p:nvSpPr>
        <p:spPr>
          <a:xfrm>
            <a:off x="345989" y="1678580"/>
            <a:ext cx="12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Mel_Tumor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5F1E7-72E6-FD46-AD4F-1FE4C812199B}"/>
              </a:ext>
            </a:extLst>
          </p:cNvPr>
          <p:cNvSpPr txBox="1"/>
          <p:nvPr/>
        </p:nvSpPr>
        <p:spPr>
          <a:xfrm>
            <a:off x="755620" y="232525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5156E-E228-B54E-92E8-8BD7B698A7D6}"/>
              </a:ext>
            </a:extLst>
          </p:cNvPr>
          <p:cNvSpPr txBox="1"/>
          <p:nvPr/>
        </p:nvSpPr>
        <p:spPr>
          <a:xfrm>
            <a:off x="678505" y="335716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EPCAM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2764B-F63E-0242-B421-17174803C031}"/>
              </a:ext>
            </a:extLst>
          </p:cNvPr>
          <p:cNvSpPr txBox="1"/>
          <p:nvPr/>
        </p:nvSpPr>
        <p:spPr>
          <a:xfrm>
            <a:off x="850026" y="420440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48543F-10D2-574F-9530-D8C5A061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34" y="-183874"/>
            <a:ext cx="6858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3033A3-9F21-7542-AB9C-AA61119D6999}"/>
              </a:ext>
            </a:extLst>
          </p:cNvPr>
          <p:cNvSpPr txBox="1"/>
          <p:nvPr/>
        </p:nvSpPr>
        <p:spPr>
          <a:xfrm>
            <a:off x="9588842" y="1124582"/>
            <a:ext cx="8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530DB-6216-1B46-B21C-0EBDE949D849}"/>
              </a:ext>
            </a:extLst>
          </p:cNvPr>
          <p:cNvSpPr txBox="1"/>
          <p:nvPr/>
        </p:nvSpPr>
        <p:spPr>
          <a:xfrm>
            <a:off x="7308335" y="1149413"/>
            <a:ext cx="72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SKCM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EAF692-4D9F-4148-9D69-27ECEA02B106}"/>
              </a:ext>
            </a:extLst>
          </p:cNvPr>
          <p:cNvCxnSpPr>
            <a:cxnSpLocks/>
          </p:cNvCxnSpPr>
          <p:nvPr/>
        </p:nvCxnSpPr>
        <p:spPr>
          <a:xfrm flipH="1">
            <a:off x="9584017" y="1124582"/>
            <a:ext cx="4825" cy="56839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76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323786" cy="1240221"/>
          </a:xfrm>
        </p:spPr>
        <p:txBody>
          <a:bodyPr>
            <a:normAutofit/>
          </a:bodyPr>
          <a:lstStyle/>
          <a:p>
            <a:r>
              <a:rPr lang="en-US" sz="2800" dirty="0"/>
              <a:t>Considering only TIL specific positions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2CF17-7B85-554A-9819-96638364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4" y="1644650"/>
            <a:ext cx="5688724" cy="356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F13E1A-7BB8-2445-9B35-6213CC3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986" y="1644650"/>
            <a:ext cx="6337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40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12B5-0352-104F-B9F4-9CED8184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PCA considering CRC, SKCM and healthy </a:t>
            </a:r>
          </a:p>
        </p:txBody>
      </p:sp>
    </p:spTree>
    <p:extLst>
      <p:ext uri="{BB962C8B-B14F-4D97-AF65-F5344CB8AC3E}">
        <p14:creationId xmlns:p14="http://schemas.microsoft.com/office/powerpoint/2010/main" val="4024890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FF6D1-C694-E14E-9F0B-F9D86602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Considering all positions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C08F4-F43B-414B-95AD-B1A153E9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63695"/>
            <a:ext cx="5955956" cy="3941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4726A4-EEAD-574C-940A-71D9F969F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957" y="2063695"/>
            <a:ext cx="6079524" cy="39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1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FF6D1-C694-E14E-9F0B-F9D86602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Considering EPCAM specific positions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C08F4-F43B-414B-95AD-B1A153E9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286542"/>
            <a:ext cx="5586493" cy="3304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C59E84-1E80-FF4B-8B82-B7AEC1E7B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59" y="2174789"/>
            <a:ext cx="6375282" cy="37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90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FF6D1-C694-E14E-9F0B-F9D86602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Considering </a:t>
            </a:r>
            <a:r>
              <a:rPr lang="en-US" dirty="0" err="1"/>
              <a:t>Mel_tumor</a:t>
            </a:r>
            <a:r>
              <a:rPr lang="en-US" dirty="0"/>
              <a:t> specific positions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C08F4-F43B-414B-95AD-B1A153E9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789542"/>
            <a:ext cx="6121400" cy="4406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87733B-6AF2-F74D-9BAB-E272C6599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89542"/>
            <a:ext cx="6095999" cy="42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FF6D1-C694-E14E-9F0B-F9D86602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Considering TIL specific positions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C08F4-F43B-414B-95AD-B1A153E9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9192" y="1888396"/>
            <a:ext cx="6366703" cy="3766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E3E958-7E06-7345-A7EF-EAF5DFAD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34" y="1888396"/>
            <a:ext cx="5956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02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8A70-4F33-5E41-96AA-C6563582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1072-A2BE-5C4A-9E07-2AF9A4A6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8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323786" cy="1240221"/>
          </a:xfrm>
        </p:spPr>
        <p:txBody>
          <a:bodyPr>
            <a:normAutofit/>
          </a:bodyPr>
          <a:lstStyle/>
          <a:p>
            <a:r>
              <a:rPr lang="en-US" sz="2800" dirty="0"/>
              <a:t>Response based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F3C7CF-B522-A24D-AC99-1B30D16F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080" y="1661570"/>
            <a:ext cx="4062264" cy="4045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490ABF-C496-5E45-A9E1-5D8B0E87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6" y="1675366"/>
            <a:ext cx="3916773" cy="4239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15A040-0CEF-C34F-AF3B-962CF15853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96205" y="1675366"/>
            <a:ext cx="3916773" cy="42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9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ED893A-C1ED-D94E-835A-186F4458254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Considering only PBL specific positions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9FCF2-F24A-124A-B531-ED62C068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01" y="2275271"/>
            <a:ext cx="6032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8FD1-852F-AB4C-AE75-F3246A52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Considering only </a:t>
            </a:r>
            <a:r>
              <a:rPr lang="en-US" dirty="0" err="1"/>
              <a:t>epcam+mel+til</a:t>
            </a:r>
            <a:r>
              <a:rPr lang="en-US" dirty="0"/>
              <a:t> specific positions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28055-DC42-014A-A907-FD459BAB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54" y="1486994"/>
            <a:ext cx="8194702" cy="43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975E-E389-9548-81C8-794BADE3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Mann–Whitney </a:t>
            </a:r>
            <a:r>
              <a:rPr lang="en-US" b="1" i="1" dirty="0"/>
              <a:t>U</a:t>
            </a:r>
            <a:r>
              <a:rPr lang="en-US" b="1" dirty="0"/>
              <a:t> test</a:t>
            </a:r>
            <a:r>
              <a:rPr lang="en-US" dirty="0"/>
              <a:t>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68382-C003-7E4E-9AD5-1DEAA38E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9500" y="2275449"/>
            <a:ext cx="3685076" cy="3344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F43461-BBC3-DB48-9F93-AC26EE12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54141" y="2275449"/>
            <a:ext cx="3581479" cy="3344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198E30-B813-A34C-94FA-2F71DA908F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24357" y="2275449"/>
            <a:ext cx="4062748" cy="31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1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all positions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7D9B4-027B-D641-9EEA-7EC2D56F9325}"/>
              </a:ext>
            </a:extLst>
          </p:cNvPr>
          <p:cNvSpPr txBox="1"/>
          <p:nvPr/>
        </p:nvSpPr>
        <p:spPr>
          <a:xfrm>
            <a:off x="937014" y="6146040"/>
            <a:ext cx="960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</a:t>
            </a:r>
            <a:r>
              <a:rPr lang="en-US" dirty="0" err="1"/>
              <a:t>yale</a:t>
            </a:r>
            <a:r>
              <a:rPr lang="en-US" dirty="0"/>
              <a:t> samples have dropouts in some samples, for all PCA plot only “less NA” samples are included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30D59-8626-7546-AE18-9C1AE3BC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096000" cy="35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959DE-7A21-FA44-8185-330B82590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5796"/>
            <a:ext cx="6096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323786" cy="1240221"/>
          </a:xfrm>
        </p:spPr>
        <p:txBody>
          <a:bodyPr>
            <a:normAutofit/>
          </a:bodyPr>
          <a:lstStyle/>
          <a:p>
            <a:r>
              <a:rPr lang="en-US" sz="2800" dirty="0"/>
              <a:t>Considering only </a:t>
            </a:r>
            <a:r>
              <a:rPr lang="en-US" sz="2800" dirty="0" err="1"/>
              <a:t>Mel_tumor</a:t>
            </a:r>
            <a:r>
              <a:rPr lang="en-US" sz="2800" dirty="0"/>
              <a:t> specific positions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6E93D3-CE7B-5F47-A60A-DCF56DAD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" y="1469667"/>
            <a:ext cx="5596754" cy="3682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D6E4A-8233-F147-95CB-1234D6AB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66" y="1469666"/>
            <a:ext cx="6343034" cy="36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4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323786" cy="1240221"/>
          </a:xfrm>
        </p:spPr>
        <p:txBody>
          <a:bodyPr>
            <a:normAutofit/>
          </a:bodyPr>
          <a:lstStyle/>
          <a:p>
            <a:r>
              <a:rPr lang="en-US" sz="2800" dirty="0"/>
              <a:t>Considering only </a:t>
            </a:r>
            <a:r>
              <a:rPr lang="en-US" sz="2800" dirty="0" err="1"/>
              <a:t>Mel_tumor</a:t>
            </a:r>
            <a:r>
              <a:rPr lang="en-US" sz="2800" dirty="0"/>
              <a:t> specific positions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C1E00-A761-EA48-A870-77D339FF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39" y="2107105"/>
            <a:ext cx="66802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2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323786" cy="1240221"/>
          </a:xfrm>
        </p:spPr>
        <p:txBody>
          <a:bodyPr>
            <a:normAutofit/>
          </a:bodyPr>
          <a:lstStyle/>
          <a:p>
            <a:r>
              <a:rPr lang="en-US" sz="2800" dirty="0"/>
              <a:t>Considering only TIL specific positions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F609C6-9CCA-B742-B2E6-75FD11BB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964"/>
            <a:ext cx="5423623" cy="3790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35F923-5EA3-6744-B8D0-23E2EDC5F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93" y="1569908"/>
            <a:ext cx="6546507" cy="37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323786" cy="1240221"/>
          </a:xfrm>
        </p:spPr>
        <p:txBody>
          <a:bodyPr>
            <a:normAutofit/>
          </a:bodyPr>
          <a:lstStyle/>
          <a:p>
            <a:r>
              <a:rPr lang="en-US" sz="2800" dirty="0"/>
              <a:t>Considering only TIL specific positions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65E81-0217-1B46-BB60-135AF64D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758" y="1907408"/>
            <a:ext cx="66802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D67A-42FC-E14D-90C1-49323DBF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only PBL specific positions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62BE0-8C4B-BD47-BCD5-85415DB4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72" y="1772868"/>
            <a:ext cx="8282151" cy="44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170</Words>
  <Application>Microsoft Macintosh PowerPoint</Application>
  <PresentationFormat>Widescreen</PresentationFormat>
  <Paragraphs>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Analysis of the original SM (SKCM)</vt:lpstr>
      <vt:lpstr>PowerPoint Presentation</vt:lpstr>
      <vt:lpstr>Mann–Whitney U test </vt:lpstr>
      <vt:lpstr>Considering all positions</vt:lpstr>
      <vt:lpstr>Considering only Mel_tumor specific positions</vt:lpstr>
      <vt:lpstr>Considering only Mel_tumor specific positions</vt:lpstr>
      <vt:lpstr>Considering only TIL specific positions</vt:lpstr>
      <vt:lpstr>Considering only TIL specific positions</vt:lpstr>
      <vt:lpstr>Considering only PBL specific positions</vt:lpstr>
      <vt:lpstr>Considering Mel_tumor+TIL specific positions</vt:lpstr>
      <vt:lpstr>Based on time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Response Based Analysis</vt:lpstr>
      <vt:lpstr>Response based</vt:lpstr>
      <vt:lpstr>Response based</vt:lpstr>
      <vt:lpstr>Considering only TIL specific positions</vt:lpstr>
      <vt:lpstr>PCA considering CRC, SKCM and healthy </vt:lpstr>
      <vt:lpstr>Considering all positions</vt:lpstr>
      <vt:lpstr>Considering EPCAM specific positions</vt:lpstr>
      <vt:lpstr>Considering Mel_tumor specific positions</vt:lpstr>
      <vt:lpstr>Considering TIL specific positions</vt:lpstr>
      <vt:lpstr>Supp</vt:lpstr>
      <vt:lpstr>Response based</vt:lpstr>
      <vt:lpstr>PowerPoint Presentation</vt:lpstr>
      <vt:lpstr>Considering only epcam+mel+til specific positions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the original SM</dc:title>
  <dc:creator>Alahi, Irfan</dc:creator>
  <cp:lastModifiedBy>Alahi, Irfan</cp:lastModifiedBy>
  <cp:revision>70</cp:revision>
  <dcterms:created xsi:type="dcterms:W3CDTF">2020-05-27T01:41:44Z</dcterms:created>
  <dcterms:modified xsi:type="dcterms:W3CDTF">2020-06-03T19:06:50Z</dcterms:modified>
</cp:coreProperties>
</file>