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D2F6-D87E-264F-B0A4-D428F8AB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64A38-D34B-0849-9C15-DDD9E353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1E45-1409-854E-A15F-D9157437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66457-987E-FB48-979C-5E9DE88D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A548-E5F2-6241-B7F4-33F21F49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9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B401-AFBB-754E-8B87-30C499F7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8062C-0640-7143-84EC-67A7DD9D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CFA8-6DEC-5942-B8FF-C4BBAB1F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6DC1-E2A0-E84C-A7F8-346C3F29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B48D-90A2-A543-8375-727720AC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584FE-8D1C-1147-BD86-53ED447C0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C21E4-A3EC-5446-B07A-BAECA95C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1FE-B591-D740-A665-9FD1A3DB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CB21-99F0-6C45-83D6-2CBC1CA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E2B8-BD0F-F94C-A968-9B259839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CEFD-54D7-FC43-9326-1EB13B5D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BD1A-1D9F-704B-8218-9E7F5B6B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2870-29B0-CA49-B08B-55F32550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B84D-9795-4242-8A49-8A3999FD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DC2E-24CD-814A-8435-E2C508B7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2958-E7CC-494E-B3B4-B2507383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EA9F5-7F75-994D-A270-3D26C5394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72BE-846D-2D4A-A087-C45A2299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4691-438A-D548-9086-C99980AF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7C0F-0EB7-4A4D-806F-00E12B8B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3E0F-0F6E-9140-BC60-701645A4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4C94-E180-3F4D-82E7-FB13AD81B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B48E3-EAE0-F54B-A592-DC600B64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9373D-7AC6-3E4A-8E2A-8764CF8F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65973-F9E4-9545-B33A-93E42475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A4A-12FC-BF4D-90DA-CBD31A90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D4CA-AD1D-4A4E-B8E1-BC5F6573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CD195-8ED2-0043-9F84-326B61BC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F9C34-6AA1-2647-BA2C-45285883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66482-9203-8F44-80A7-B47A69C01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B154-6083-2940-BF2A-CB86A938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691EE-8D8C-C54A-AE5D-A50E90EB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E24C7-A85C-544C-99DF-4A5AE231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1307B-817E-594B-8763-6E035D5F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0E3B-5A25-3C4E-A488-57C0868F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CBA37-0552-9D4A-A670-ADB59576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B3D43-79D0-AD44-8A52-A39C65B0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CAFA-B823-A942-81D0-A0B4568B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E24B3-5B9E-6042-A7F0-1DB2454E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27FB7-F030-4A43-899B-8F11D94A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E4559-ADE6-0A48-AF6C-1332D679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796B-EC60-1446-9308-19DC531B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E433-B844-B842-B179-49BF5972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E4A1B-897F-4D4E-AB22-F5027060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BEA8B-3C6A-0840-83B2-6833CE44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205D8-DBCD-F24F-A9AE-A221E93A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DAAA-4B0B-8947-B261-C8D657C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DA42-E3A6-4F4D-9D3E-E7DF4AE8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58108-0894-284E-B125-E59E4C8AA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2ADD6-1FF2-9C42-8329-17E792F3A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7CFB3-7353-F840-BEF6-0C27051D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B472-5911-494D-973E-FD91CC45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4E54-744B-2545-B0D4-0D4BB9F9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C1D9A-328D-6B45-A938-9D4FB035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940A8-32DE-E547-A0DF-01F7D747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3CF8-337F-274F-AB76-DBCC0F3CA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35AC-FD0C-1243-9797-72DF942A302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2C92-E586-6C4F-9992-004CA882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6876-E494-4843-B159-49129E99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F84D-7345-FC4C-927C-6AEFFDF7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2618-81A1-364B-B8BA-3740C364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Generating MHB from Blueprint Data</a:t>
            </a:r>
          </a:p>
        </p:txBody>
      </p:sp>
    </p:spTree>
    <p:extLst>
      <p:ext uri="{BB962C8B-B14F-4D97-AF65-F5344CB8AC3E}">
        <p14:creationId xmlns:p14="http://schemas.microsoft.com/office/powerpoint/2010/main" val="396208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BC12D-1DA5-F440-B3F6-981981CE4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662" y="2536921"/>
            <a:ext cx="6067528" cy="29799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FFADC-97E1-BA4F-A8F0-25ED597BE932}"/>
              </a:ext>
            </a:extLst>
          </p:cNvPr>
          <p:cNvSpPr txBox="1"/>
          <p:nvPr/>
        </p:nvSpPr>
        <p:spPr>
          <a:xfrm>
            <a:off x="7587049" y="20047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</a:t>
            </a:r>
          </a:p>
        </p:txBody>
      </p:sp>
      <p:pic>
        <p:nvPicPr>
          <p:cNvPr id="10" name="Picture 9" descr="A picture containing stationary, implement, pencil&#10;&#10;Description automatically generated">
            <a:extLst>
              <a:ext uri="{FF2B5EF4-FFF2-40B4-BE49-F238E27FC236}">
                <a16:creationId xmlns:a16="http://schemas.microsoft.com/office/drawing/2014/main" id="{25EE369F-4D2D-FF48-A79E-610AAFEF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04" y="1918265"/>
            <a:ext cx="4845885" cy="4853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6607A1-EA0F-8F41-9A63-7312554D74A0}"/>
              </a:ext>
            </a:extLst>
          </p:cNvPr>
          <p:cNvSpPr txBox="1"/>
          <p:nvPr/>
        </p:nvSpPr>
        <p:spPr>
          <a:xfrm>
            <a:off x="1082801" y="1834731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28B82-9526-4A46-8AFA-F93E2F2348EE}"/>
              </a:ext>
            </a:extLst>
          </p:cNvPr>
          <p:cNvSpPr txBox="1"/>
          <p:nvPr/>
        </p:nvSpPr>
        <p:spPr>
          <a:xfrm>
            <a:off x="1957710" y="1834732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2D47C-F5CB-0744-BDDF-55E095679EF6}"/>
              </a:ext>
            </a:extLst>
          </p:cNvPr>
          <p:cNvSpPr txBox="1"/>
          <p:nvPr/>
        </p:nvSpPr>
        <p:spPr>
          <a:xfrm>
            <a:off x="2887475" y="1836266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9CA35-EB9D-B242-92AE-106D4815F9DD}"/>
              </a:ext>
            </a:extLst>
          </p:cNvPr>
          <p:cNvSpPr txBox="1"/>
          <p:nvPr/>
        </p:nvSpPr>
        <p:spPr>
          <a:xfrm>
            <a:off x="4429144" y="1834733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981AC-0522-154A-A359-8DB23CB6D31F}"/>
              </a:ext>
            </a:extLst>
          </p:cNvPr>
          <p:cNvSpPr txBox="1"/>
          <p:nvPr/>
        </p:nvSpPr>
        <p:spPr>
          <a:xfrm>
            <a:off x="3698428" y="1834733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4BEC978-6F76-A34B-8F0A-322CF520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865"/>
            <a:ext cx="6748849" cy="1325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of randomly Sampled CpG : CD8 CD4 separated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 Fold Change Cutoff)</a:t>
            </a:r>
          </a:p>
        </p:txBody>
      </p:sp>
    </p:spTree>
    <p:extLst>
      <p:ext uri="{BB962C8B-B14F-4D97-AF65-F5344CB8AC3E}">
        <p14:creationId xmlns:p14="http://schemas.microsoft.com/office/powerpoint/2010/main" val="292992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BFFADC-97E1-BA4F-A8F0-25ED597BE932}"/>
              </a:ext>
            </a:extLst>
          </p:cNvPr>
          <p:cNvSpPr txBox="1"/>
          <p:nvPr/>
        </p:nvSpPr>
        <p:spPr>
          <a:xfrm>
            <a:off x="7587049" y="20047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27D01-A085-A14F-9D30-F543F5CC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06" y="2506575"/>
            <a:ext cx="6260899" cy="3074945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E7891AF0-1055-1046-BEAD-E269530F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9428"/>
            <a:ext cx="4666735" cy="4652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3C2E90-35E7-8B4A-930A-76692D1AC86A}"/>
              </a:ext>
            </a:extLst>
          </p:cNvPr>
          <p:cNvSpPr txBox="1"/>
          <p:nvPr/>
        </p:nvSpPr>
        <p:spPr>
          <a:xfrm>
            <a:off x="1280512" y="2069511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C52A9-D5BA-5149-A7E1-7330AE23FEFC}"/>
              </a:ext>
            </a:extLst>
          </p:cNvPr>
          <p:cNvSpPr txBox="1"/>
          <p:nvPr/>
        </p:nvSpPr>
        <p:spPr>
          <a:xfrm>
            <a:off x="2155421" y="2069512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6A751-F983-4746-ADF7-D331CA0E7AFD}"/>
              </a:ext>
            </a:extLst>
          </p:cNvPr>
          <p:cNvSpPr txBox="1"/>
          <p:nvPr/>
        </p:nvSpPr>
        <p:spPr>
          <a:xfrm>
            <a:off x="2998687" y="2071046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2A4AD-4878-8049-A248-779B28372DAB}"/>
              </a:ext>
            </a:extLst>
          </p:cNvPr>
          <p:cNvSpPr txBox="1"/>
          <p:nvPr/>
        </p:nvSpPr>
        <p:spPr>
          <a:xfrm>
            <a:off x="4404429" y="2069513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63C49-7FA8-354C-8D91-49AAFE02D4E5}"/>
              </a:ext>
            </a:extLst>
          </p:cNvPr>
          <p:cNvSpPr txBox="1"/>
          <p:nvPr/>
        </p:nvSpPr>
        <p:spPr>
          <a:xfrm>
            <a:off x="3834354" y="2069513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E15B61-A7C0-DF47-97CF-75D05F0E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865"/>
            <a:ext cx="6748849" cy="1325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of randomly Sampled CpG : CD8 CD4 combined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 Fold Change Cutoff)</a:t>
            </a:r>
          </a:p>
        </p:txBody>
      </p:sp>
    </p:spTree>
    <p:extLst>
      <p:ext uri="{BB962C8B-B14F-4D97-AF65-F5344CB8AC3E}">
        <p14:creationId xmlns:p14="http://schemas.microsoft.com/office/powerpoint/2010/main" val="240135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2CC8-26FF-CA4D-AD44-4A3FC37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CD4 CD8 merged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D31A8B-C6B2-F547-A4E5-979DF0AD7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3490" y="2406476"/>
            <a:ext cx="4098326" cy="20830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466169-720C-734D-9342-5D2BF37A794D}"/>
              </a:ext>
            </a:extLst>
          </p:cNvPr>
          <p:cNvSpPr txBox="1"/>
          <p:nvPr/>
        </p:nvSpPr>
        <p:spPr>
          <a:xfrm>
            <a:off x="479854" y="1850527"/>
            <a:ext cx="254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(Using long list of CpG)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297EC-EF14-1F4A-B31F-5B5063E6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5" y="2511814"/>
            <a:ext cx="3941805" cy="1935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0B3464-494A-5446-AEB0-914CAC19F7F9}"/>
              </a:ext>
            </a:extLst>
          </p:cNvPr>
          <p:cNvSpPr txBox="1"/>
          <p:nvPr/>
        </p:nvSpPr>
        <p:spPr>
          <a:xfrm>
            <a:off x="8368355" y="1760145"/>
            <a:ext cx="288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Traditional </a:t>
            </a:r>
          </a:p>
          <a:p>
            <a:pPr algn="ctr"/>
            <a:r>
              <a:rPr lang="en-US" dirty="0"/>
              <a:t>(Using WGBS Single CpG SM)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6CF08F3-F60D-B047-AE37-FAE58F03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40" y="2492975"/>
            <a:ext cx="3848920" cy="1956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BE7B7-BCDB-A94B-9EE6-93D609B7E6E7}"/>
              </a:ext>
            </a:extLst>
          </p:cNvPr>
          <p:cNvSpPr txBox="1"/>
          <p:nvPr/>
        </p:nvSpPr>
        <p:spPr>
          <a:xfrm>
            <a:off x="4234166" y="1865483"/>
            <a:ext cx="317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MHB-per-Read Counting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(Using MONOD2 MHB)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58A0D-7452-BB46-AAF4-8368EC075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490" y="4884483"/>
            <a:ext cx="3954161" cy="19735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7D6D2B-840A-7E44-AD4B-EC54D96965C9}"/>
              </a:ext>
            </a:extLst>
          </p:cNvPr>
          <p:cNvSpPr txBox="1"/>
          <p:nvPr/>
        </p:nvSpPr>
        <p:spPr>
          <a:xfrm>
            <a:off x="8439593" y="4561317"/>
            <a:ext cx="28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(Using 450k Single CpG SM)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F212-BB33-164D-8DF9-59FE8B42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Brief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F6B4-B494-214C-91E4-5BD09372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all differentially methylated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(Reference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by t-test – no fold-change cutoff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every read (consisting at least 2 CpG from the reference), determine the cell type based on reference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 the count 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Down sampling: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bedtools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merge within 600 bp. After merging exclude singletons. Randomly choose 1000 “merged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”. Subset the bam file corresponding to these 1000  “merged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2CC8-26FF-CA4D-AD44-4A3FC37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CD4 CD8 separated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66169-720C-734D-9342-5D2BF37A794D}"/>
              </a:ext>
            </a:extLst>
          </p:cNvPr>
          <p:cNvSpPr txBox="1"/>
          <p:nvPr/>
        </p:nvSpPr>
        <p:spPr>
          <a:xfrm>
            <a:off x="479854" y="1850527"/>
            <a:ext cx="254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(Using long list of CpG)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B3464-494A-5446-AEB0-914CAC19F7F9}"/>
              </a:ext>
            </a:extLst>
          </p:cNvPr>
          <p:cNvSpPr txBox="1"/>
          <p:nvPr/>
        </p:nvSpPr>
        <p:spPr>
          <a:xfrm>
            <a:off x="4268185" y="1850527"/>
            <a:ext cx="288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Traditional </a:t>
            </a:r>
          </a:p>
          <a:p>
            <a:pPr algn="ctr"/>
            <a:r>
              <a:rPr lang="en-US" dirty="0"/>
              <a:t>(Using WGBS Single CpG SM)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B08BE2D-0AE3-674E-BE0C-939D18D94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" y="2558643"/>
            <a:ext cx="4182751" cy="2054294"/>
          </a:xfrm>
          <a:prstGeom prst="rect">
            <a:avLst/>
          </a:prstGeom>
        </p:spPr>
      </p:pic>
      <p:pic>
        <p:nvPicPr>
          <p:cNvPr id="14" name="Content Placeholder 21">
            <a:extLst>
              <a:ext uri="{FF2B5EF4-FFF2-40B4-BE49-F238E27FC236}">
                <a16:creationId xmlns:a16="http://schemas.microsoft.com/office/drawing/2014/main" id="{18592E52-C181-7746-AEE9-81C764AAE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39" y="2558643"/>
            <a:ext cx="4163406" cy="2116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11DA95-39F9-6E4F-AED7-CEC614D8DB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54290" y="2570202"/>
            <a:ext cx="3807543" cy="1935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63E127-34D4-1546-A84E-903AEBE4B91E}"/>
              </a:ext>
            </a:extLst>
          </p:cNvPr>
          <p:cNvSpPr txBox="1"/>
          <p:nvPr/>
        </p:nvSpPr>
        <p:spPr>
          <a:xfrm>
            <a:off x="8622181" y="1854644"/>
            <a:ext cx="276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Traditional </a:t>
            </a:r>
          </a:p>
          <a:p>
            <a:pPr algn="ctr"/>
            <a:r>
              <a:rPr lang="en-US" dirty="0"/>
              <a:t>(Using 450k Single CpG SM)</a:t>
            </a:r>
          </a:p>
        </p:txBody>
      </p:sp>
    </p:spTree>
    <p:extLst>
      <p:ext uri="{BB962C8B-B14F-4D97-AF65-F5344CB8AC3E}">
        <p14:creationId xmlns:p14="http://schemas.microsoft.com/office/powerpoint/2010/main" val="396706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CC8-CAFE-414F-8355-E3727B70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450k vs WGBS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 CpG Resolution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9B37F9-B1B3-6E49-9FAC-CA8EC9DE2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824" y="392222"/>
            <a:ext cx="5583028" cy="6473513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D412CB0-EB41-2240-8BBF-B0851E22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6129" y="595402"/>
            <a:ext cx="5007437" cy="6067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275CB-23CA-EF41-99D0-2DBBA9EB5AFE}"/>
              </a:ext>
            </a:extLst>
          </p:cNvPr>
          <p:cNvSpPr txBox="1"/>
          <p:nvPr/>
        </p:nvSpPr>
        <p:spPr>
          <a:xfrm>
            <a:off x="911244" y="1919910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90B2F-5FB6-974B-B9B6-8F763CC4726F}"/>
              </a:ext>
            </a:extLst>
          </p:cNvPr>
          <p:cNvSpPr txBox="1"/>
          <p:nvPr/>
        </p:nvSpPr>
        <p:spPr>
          <a:xfrm>
            <a:off x="1527644" y="1929543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4B5B4-D332-7048-A22B-63B1363C3B48}"/>
              </a:ext>
            </a:extLst>
          </p:cNvPr>
          <p:cNvSpPr txBox="1"/>
          <p:nvPr/>
        </p:nvSpPr>
        <p:spPr>
          <a:xfrm>
            <a:off x="2352324" y="1928447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94EE3-3991-0F4B-843F-AFBFDA38132B}"/>
              </a:ext>
            </a:extLst>
          </p:cNvPr>
          <p:cNvSpPr txBox="1"/>
          <p:nvPr/>
        </p:nvSpPr>
        <p:spPr>
          <a:xfrm>
            <a:off x="2826085" y="1928446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DABDB-F9AA-5149-AA28-D2C9061D0382}"/>
              </a:ext>
            </a:extLst>
          </p:cNvPr>
          <p:cNvSpPr txBox="1"/>
          <p:nvPr/>
        </p:nvSpPr>
        <p:spPr>
          <a:xfrm>
            <a:off x="3392820" y="1919909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C629F-02E5-A541-89AB-D7D9218B3E60}"/>
              </a:ext>
            </a:extLst>
          </p:cNvPr>
          <p:cNvSpPr txBox="1"/>
          <p:nvPr/>
        </p:nvSpPr>
        <p:spPr>
          <a:xfrm>
            <a:off x="8421330" y="1899468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AE9F1-9048-2341-991D-083505600BCD}"/>
              </a:ext>
            </a:extLst>
          </p:cNvPr>
          <p:cNvSpPr txBox="1"/>
          <p:nvPr/>
        </p:nvSpPr>
        <p:spPr>
          <a:xfrm>
            <a:off x="9037730" y="1909101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A86F0-F199-0E48-B21D-64A697C03952}"/>
              </a:ext>
            </a:extLst>
          </p:cNvPr>
          <p:cNvSpPr txBox="1"/>
          <p:nvPr/>
        </p:nvSpPr>
        <p:spPr>
          <a:xfrm>
            <a:off x="9862410" y="1908005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5679B-707E-1E49-A921-772BC6B912F3}"/>
              </a:ext>
            </a:extLst>
          </p:cNvPr>
          <p:cNvSpPr txBox="1"/>
          <p:nvPr/>
        </p:nvSpPr>
        <p:spPr>
          <a:xfrm>
            <a:off x="10469462" y="1901054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5CBC7-234C-A943-9090-66A4FB3A1F64}"/>
              </a:ext>
            </a:extLst>
          </p:cNvPr>
          <p:cNvSpPr txBox="1"/>
          <p:nvPr/>
        </p:nvSpPr>
        <p:spPr>
          <a:xfrm>
            <a:off x="11100871" y="1899467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87DEE-3C10-0442-8ACB-DC4B258B57CD}"/>
              </a:ext>
            </a:extLst>
          </p:cNvPr>
          <p:cNvSpPr/>
          <p:nvPr/>
        </p:nvSpPr>
        <p:spPr>
          <a:xfrm>
            <a:off x="1669301" y="161041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450k pos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C9A65-105D-134A-A4D8-86CBEE4FB1E4}"/>
              </a:ext>
            </a:extLst>
          </p:cNvPr>
          <p:cNvSpPr/>
          <p:nvPr/>
        </p:nvSpPr>
        <p:spPr>
          <a:xfrm>
            <a:off x="9326737" y="155057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WGBS</a:t>
            </a:r>
            <a:endParaRPr lang="en-US" dirty="0"/>
          </a:p>
        </p:txBody>
      </p:sp>
      <p:pic>
        <p:nvPicPr>
          <p:cNvPr id="10" name="Picture 9" descr="Diagram, venn diagram&#10;&#10;Description automatically generated">
            <a:extLst>
              <a:ext uri="{FF2B5EF4-FFF2-40B4-BE49-F238E27FC236}">
                <a16:creationId xmlns:a16="http://schemas.microsoft.com/office/drawing/2014/main" id="{298A1093-4EA4-BD4A-9E6C-1B8CA355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61" y="2730842"/>
            <a:ext cx="3059765" cy="23126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92D9EE-7C3E-2448-BC02-2E09632E6F43}"/>
              </a:ext>
            </a:extLst>
          </p:cNvPr>
          <p:cNvSpPr txBox="1"/>
          <p:nvPr/>
        </p:nvSpPr>
        <p:spPr>
          <a:xfrm>
            <a:off x="6885573" y="214533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 in 450k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463E2D-2F22-9A4E-82CF-308994FD71AE}"/>
              </a:ext>
            </a:extLst>
          </p:cNvPr>
          <p:cNvCxnSpPr/>
          <p:nvPr/>
        </p:nvCxnSpPr>
        <p:spPr>
          <a:xfrm>
            <a:off x="7409229" y="2447901"/>
            <a:ext cx="0" cy="129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6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653BDBF-63AA-D648-AD32-3FD13EB4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73" y="596053"/>
            <a:ext cx="6027802" cy="6027802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FA6511E-1765-9642-9E65-24A266B32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309837" y="510746"/>
            <a:ext cx="6347254" cy="63472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70CC8-CAFE-414F-8355-E3727B70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Corresponding CpG in Bulk PBMC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87DEE-3C10-0442-8ACB-DC4B258B57CD}"/>
              </a:ext>
            </a:extLst>
          </p:cNvPr>
          <p:cNvSpPr/>
          <p:nvPr/>
        </p:nvSpPr>
        <p:spPr>
          <a:xfrm>
            <a:off x="1524589" y="153416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450k pos SM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C9A65-105D-134A-A4D8-86CBEE4FB1E4}"/>
              </a:ext>
            </a:extLst>
          </p:cNvPr>
          <p:cNvSpPr/>
          <p:nvPr/>
        </p:nvSpPr>
        <p:spPr>
          <a:xfrm>
            <a:off x="8758623" y="1534169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WGBS 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5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232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Generating MHB from Blueprint Data</vt:lpstr>
      <vt:lpstr>List of randomly Sampled CpG : CD8 CD4 separated  (No Fold Change Cutoff)</vt:lpstr>
      <vt:lpstr>List of randomly Sampled CpG : CD8 CD4 combined  (No Fold Change Cutoff)</vt:lpstr>
      <vt:lpstr>Comparison  CD4 CD8 merged</vt:lpstr>
      <vt:lpstr>Brief Method</vt:lpstr>
      <vt:lpstr>Comparison  CD4 CD8 separated</vt:lpstr>
      <vt:lpstr>450k vs WGBS Single CpG Resolution</vt:lpstr>
      <vt:lpstr>Corresponding CpG in Bulk PBMC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44</cp:revision>
  <dcterms:created xsi:type="dcterms:W3CDTF">2020-10-01T17:28:58Z</dcterms:created>
  <dcterms:modified xsi:type="dcterms:W3CDTF">2020-10-01T22:42:58Z</dcterms:modified>
</cp:coreProperties>
</file>