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70" r:id="rId10"/>
    <p:sldId id="267" r:id="rId11"/>
    <p:sldId id="268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1"/>
    <p:restoredTop sz="94717"/>
  </p:normalViewPr>
  <p:slideViewPr>
    <p:cSldViewPr snapToGrid="0" snapToObjects="1">
      <p:cViewPr varScale="1">
        <p:scale>
          <a:sx n="135" d="100"/>
          <a:sy n="135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8CE0-842D-9447-88C7-B1F622B4A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E42F9-0B53-5E49-9FA1-B1AF8102C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F7C4-1E0F-C540-9203-CF96AF38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2D0-8829-9646-B5E4-6689F5BFB1E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32034-70B8-4A4F-94E7-7232D32C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07BE9-8D07-854B-A325-921A4304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38AF-A094-F444-91DB-424EA863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2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09E4-9C49-F04D-B45F-96537586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C0E7F-EA45-FE4E-98BC-22B0CE7E3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AD4A-23CD-7E47-BE03-A149C7A0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2D0-8829-9646-B5E4-6689F5BFB1E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556D5-5C6B-2240-A126-8EFBC4CF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C4C9-749E-5D45-85CD-DCEE50F1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38AF-A094-F444-91DB-424EA863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44B3B-7721-4744-8AA8-0E1DB9792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78848-5E28-BC49-B368-1E2D41723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E257-F702-074F-B8CE-E1BBD1F6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2D0-8829-9646-B5E4-6689F5BFB1E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AE22D-EAE9-1241-AB51-60D476F5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037FE-85BD-1549-979B-DC836954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38AF-A094-F444-91DB-424EA863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1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D30E-86E1-854E-BB46-5C5F8444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3A96-B3CE-3A4E-83B1-39E6D7742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55770-A13C-B84A-B864-579C934F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2D0-8829-9646-B5E4-6689F5BFB1E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605E-D0C8-624A-BF27-48948784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66C9-BA14-0B45-9158-3372BFC4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38AF-A094-F444-91DB-424EA863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9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FC5F-2E4D-114C-895E-798A7974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00FE5-B745-FF40-AEB4-A99DF4BE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2C51-DAF7-874B-93E0-0580AA47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2D0-8829-9646-B5E4-6689F5BFB1E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5912-4D79-6040-8CFA-13817340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D20A5-CF94-FB4A-BC48-087037F3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38AF-A094-F444-91DB-424EA863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5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F3EC-16CA-FC45-A3FE-1BED1861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D0CC-7D22-1840-9C75-2024F438E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BE036-04A7-B24F-9465-9A8B56B4C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02F1-2079-664D-A19E-65EE0C8F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2D0-8829-9646-B5E4-6689F5BFB1E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B1188-A327-8542-B584-51F3AA30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0110E-3091-304F-9317-B38B6313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38AF-A094-F444-91DB-424EA863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CF6A-F93B-6549-82D7-4EDDFE28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09D08-B3CF-C94D-A0BC-B8E7DBA1B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1D6A9-AE61-DE45-AD2B-9E21F2A94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6C6C50-E73B-8D40-9037-27F91FD18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E8FA2-72BA-5149-8F38-91864D57D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15E86-4DC1-B74D-9C1A-F56BBAF8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2D0-8829-9646-B5E4-6689F5BFB1E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8F73C-1970-4649-BC5A-ABACE8A7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A8B4D-5D47-C84B-A072-83F0DB60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38AF-A094-F444-91DB-424EA863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8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AA28-B014-984C-B392-20FEC291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0BD10-7C10-3345-B208-2A909F12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2D0-8829-9646-B5E4-6689F5BFB1E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3535A-6E7B-9E4B-915B-B6A0A8D7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5CAD4-309C-4446-BB7D-FE957AB7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38AF-A094-F444-91DB-424EA863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0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B7428-63E4-0A43-B402-7D19AB7E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2D0-8829-9646-B5E4-6689F5BFB1E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C4C1C-4CFD-CC4B-A554-6F14142A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FFD0E-2667-5649-96CE-DFAED16B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38AF-A094-F444-91DB-424EA863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0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4860-589E-8342-A273-C8E0F174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77D8-F03E-5243-866F-8FC4F432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BCD31-EE6A-D241-8D58-7D2C592D5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C563-8FFA-C74D-962C-0A2247BC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2D0-8829-9646-B5E4-6689F5BFB1E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B9ABD-FBE6-B64C-8D1E-6154CC4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E1B9B-18DF-5047-A918-5265A0EC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38AF-A094-F444-91DB-424EA863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80E3-E6A5-B04D-BC4D-AF927807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CDBFE-E740-E249-8C6B-7161BA383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305C0-F998-BF4D-A161-F556709E5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BC927-83E2-DF47-9572-D2DC771C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02D0-8829-9646-B5E4-6689F5BFB1E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40033-EE71-E647-A755-A8C1F220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F95EB-D34E-F949-A6B4-D352E5D4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838AF-A094-F444-91DB-424EA863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6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931EE-23D9-CB42-B457-174F3ECA1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AF4C2-25FA-8841-BE5E-D5D1ED03A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F7D32-A787-264D-BCD1-9F6B2E882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402D0-8829-9646-B5E4-6689F5BFB1E4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FA727-1779-104A-8FE3-3351F69E3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1530-79AC-F147-8112-1CC6DDEF4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38AF-A094-F444-91DB-424EA863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7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25DD4-43D7-7544-BAA5-693F8BCC0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73915" y="628792"/>
            <a:ext cx="5676925" cy="59079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8542DC-2074-2C47-BB78-C0CF74F6692F}"/>
              </a:ext>
            </a:extLst>
          </p:cNvPr>
          <p:cNvSpPr txBox="1"/>
          <p:nvPr/>
        </p:nvSpPr>
        <p:spPr>
          <a:xfrm>
            <a:off x="407775" y="1322174"/>
            <a:ext cx="3449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DMR based on Blueprint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F9B7B2-A336-EE41-BF07-5EF8FEB6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852" y="628792"/>
            <a:ext cx="5616208" cy="5844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C37367-21AB-2847-AAB7-B17D2D219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408" y="628791"/>
            <a:ext cx="5616208" cy="5844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70E8B5-675F-664B-AC2F-A59FF8F7B3D9}"/>
              </a:ext>
            </a:extLst>
          </p:cNvPr>
          <p:cNvSpPr txBox="1"/>
          <p:nvPr/>
        </p:nvSpPr>
        <p:spPr>
          <a:xfrm>
            <a:off x="4203010" y="1322174"/>
            <a:ext cx="3449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Corresponding MHB in This Study (Default)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156F6-137A-144E-A7F2-D7E81E8DA850}"/>
              </a:ext>
            </a:extLst>
          </p:cNvPr>
          <p:cNvSpPr txBox="1"/>
          <p:nvPr/>
        </p:nvSpPr>
        <p:spPr>
          <a:xfrm>
            <a:off x="8339777" y="1322174"/>
            <a:ext cx="3449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Corresponding MHB in This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Study (0.25/0.75 Majority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Rule)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20ECE-1595-D348-8ABB-382E32AB208D}"/>
              </a:ext>
            </a:extLst>
          </p:cNvPr>
          <p:cNvSpPr txBox="1"/>
          <p:nvPr/>
        </p:nvSpPr>
        <p:spPr>
          <a:xfrm>
            <a:off x="4720193" y="282986"/>
            <a:ext cx="261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MHB Based DMR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(at least 3 CpG)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0C217-FD8B-C941-91F7-8F9ABBA4A496}"/>
              </a:ext>
            </a:extLst>
          </p:cNvPr>
          <p:cNvSpPr txBox="1"/>
          <p:nvPr/>
        </p:nvSpPr>
        <p:spPr>
          <a:xfrm>
            <a:off x="199454" y="19399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E11FD-F25B-BF4E-903E-059B8EFD168C}"/>
              </a:ext>
            </a:extLst>
          </p:cNvPr>
          <p:cNvSpPr txBox="1"/>
          <p:nvPr/>
        </p:nvSpPr>
        <p:spPr>
          <a:xfrm>
            <a:off x="967530" y="1939987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2949B4-99BC-5C45-A40F-5D50E7EE24E7}"/>
              </a:ext>
            </a:extLst>
          </p:cNvPr>
          <p:cNvSpPr txBox="1"/>
          <p:nvPr/>
        </p:nvSpPr>
        <p:spPr>
          <a:xfrm>
            <a:off x="1766062" y="193998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DAE44-3A4D-3647-B6C9-83DCBD551D17}"/>
              </a:ext>
            </a:extLst>
          </p:cNvPr>
          <p:cNvSpPr txBox="1"/>
          <p:nvPr/>
        </p:nvSpPr>
        <p:spPr>
          <a:xfrm>
            <a:off x="2371150" y="1939985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1145A-1D34-7247-A407-D5E1B3046549}"/>
              </a:ext>
            </a:extLst>
          </p:cNvPr>
          <p:cNvSpPr txBox="1"/>
          <p:nvPr/>
        </p:nvSpPr>
        <p:spPr>
          <a:xfrm>
            <a:off x="3071900" y="193998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522D61-4F06-9140-8CDD-371DA9382DAF}"/>
              </a:ext>
            </a:extLst>
          </p:cNvPr>
          <p:cNvSpPr txBox="1"/>
          <p:nvPr/>
        </p:nvSpPr>
        <p:spPr>
          <a:xfrm>
            <a:off x="4293591" y="19399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8960DC-605B-9140-8F93-118E9A7B35CF}"/>
              </a:ext>
            </a:extLst>
          </p:cNvPr>
          <p:cNvSpPr txBox="1"/>
          <p:nvPr/>
        </p:nvSpPr>
        <p:spPr>
          <a:xfrm>
            <a:off x="4967077" y="1939987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1AB851-0AE9-BE42-98D2-57F37B7A1B60}"/>
              </a:ext>
            </a:extLst>
          </p:cNvPr>
          <p:cNvSpPr txBox="1"/>
          <p:nvPr/>
        </p:nvSpPr>
        <p:spPr>
          <a:xfrm>
            <a:off x="5755099" y="193998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3034E0-3155-EC4B-A1FA-CFBDDF1D37ED}"/>
              </a:ext>
            </a:extLst>
          </p:cNvPr>
          <p:cNvSpPr txBox="1"/>
          <p:nvPr/>
        </p:nvSpPr>
        <p:spPr>
          <a:xfrm>
            <a:off x="6465287" y="1939985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6EBBC5-C9FB-0942-8125-5CBAAB163895}"/>
              </a:ext>
            </a:extLst>
          </p:cNvPr>
          <p:cNvSpPr txBox="1"/>
          <p:nvPr/>
        </p:nvSpPr>
        <p:spPr>
          <a:xfrm>
            <a:off x="7166037" y="193998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5D1B0F-4EB8-C949-927F-7CABA4B74077}"/>
              </a:ext>
            </a:extLst>
          </p:cNvPr>
          <p:cNvSpPr txBox="1"/>
          <p:nvPr/>
        </p:nvSpPr>
        <p:spPr>
          <a:xfrm>
            <a:off x="8263974" y="19399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5590DD-CAF7-6946-A4F1-4D65AE1D9CCF}"/>
              </a:ext>
            </a:extLst>
          </p:cNvPr>
          <p:cNvSpPr txBox="1"/>
          <p:nvPr/>
        </p:nvSpPr>
        <p:spPr>
          <a:xfrm>
            <a:off x="8958480" y="1939987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2896DC-EA0D-7E40-ACEA-F799DBCFDD85}"/>
              </a:ext>
            </a:extLst>
          </p:cNvPr>
          <p:cNvSpPr txBox="1"/>
          <p:nvPr/>
        </p:nvSpPr>
        <p:spPr>
          <a:xfrm>
            <a:off x="9735992" y="193998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316909-E46A-2340-8B9D-60BCBD7E2C22}"/>
              </a:ext>
            </a:extLst>
          </p:cNvPr>
          <p:cNvSpPr txBox="1"/>
          <p:nvPr/>
        </p:nvSpPr>
        <p:spPr>
          <a:xfrm>
            <a:off x="10435670" y="1939985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C1A320-121A-994D-AD9C-A77F7D9E2A9A}"/>
              </a:ext>
            </a:extLst>
          </p:cNvPr>
          <p:cNvSpPr txBox="1"/>
          <p:nvPr/>
        </p:nvSpPr>
        <p:spPr>
          <a:xfrm>
            <a:off x="11136420" y="193998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</p:spTree>
    <p:extLst>
      <p:ext uri="{BB962C8B-B14F-4D97-AF65-F5344CB8AC3E}">
        <p14:creationId xmlns:p14="http://schemas.microsoft.com/office/powerpoint/2010/main" val="3893673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D78F-DA1B-B448-82B5-C19F7302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3778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MHB missing important CpG?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177B9-7296-1C43-9CCA-192E8AABDA23}"/>
              </a:ext>
            </a:extLst>
          </p:cNvPr>
          <p:cNvSpPr txBox="1"/>
          <p:nvPr/>
        </p:nvSpPr>
        <p:spPr>
          <a:xfrm>
            <a:off x="1332089" y="1199823"/>
            <a:ext cx="1035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﻿CpG traffic lights are markers of regulatory regions in human genome, BMC Genomics (2019)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A18EEE-00B6-EA4F-A76B-E0722503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06" y="1719109"/>
            <a:ext cx="9811987" cy="47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3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F55D-4082-874F-A69B-71964C46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02DA-BCC2-F74C-AE40-AAE4655F4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AB97-EC87-1441-9137-2234FE06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56" y="3720199"/>
            <a:ext cx="3424693" cy="1364757"/>
          </a:xfrm>
        </p:spPr>
        <p:txBody>
          <a:bodyPr>
            <a:norm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Covered by MHB but not considered as DMR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85F146-7F7B-7349-961E-E0ABCFBBE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756" y="582399"/>
            <a:ext cx="6275601" cy="6275601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CCBFEA-E146-2140-829B-B1CA320EA5AC}"/>
              </a:ext>
            </a:extLst>
          </p:cNvPr>
          <p:cNvCxnSpPr>
            <a:cxnSpLocks/>
          </p:cNvCxnSpPr>
          <p:nvPr/>
        </p:nvCxnSpPr>
        <p:spPr>
          <a:xfrm flipH="1">
            <a:off x="8545553" y="3361648"/>
            <a:ext cx="756357" cy="35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200881-42E8-4849-83BD-2C9A6FF2633D}"/>
              </a:ext>
            </a:extLst>
          </p:cNvPr>
          <p:cNvSpPr txBox="1"/>
          <p:nvPr/>
        </p:nvSpPr>
        <p:spPr>
          <a:xfrm>
            <a:off x="8764795" y="2899983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Significant CpG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(Single CpG resolution) </a:t>
            </a:r>
          </a:p>
        </p:txBody>
      </p:sp>
    </p:spTree>
    <p:extLst>
      <p:ext uri="{BB962C8B-B14F-4D97-AF65-F5344CB8AC3E}">
        <p14:creationId xmlns:p14="http://schemas.microsoft.com/office/powerpoint/2010/main" val="54480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D78F-DA1B-B448-82B5-C19F7302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3778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MHB missing important Blocks?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E529B-4491-3048-87C9-6BA158FE5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274" y="1569156"/>
            <a:ext cx="5288844" cy="5288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770517-A7D7-1F40-9D7A-66984976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734" y="1332089"/>
            <a:ext cx="5576886" cy="557688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2A87A3-99D3-E94B-B4AB-9A7FF2EBBF8F}"/>
              </a:ext>
            </a:extLst>
          </p:cNvPr>
          <p:cNvCxnSpPr/>
          <p:nvPr/>
        </p:nvCxnSpPr>
        <p:spPr>
          <a:xfrm flipH="1">
            <a:off x="4944533" y="3747911"/>
            <a:ext cx="756356" cy="46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47101A-41C5-DA4B-A324-0F9DBE56A439}"/>
              </a:ext>
            </a:extLst>
          </p:cNvPr>
          <p:cNvSpPr txBox="1"/>
          <p:nvPr/>
        </p:nvSpPr>
        <p:spPr>
          <a:xfrm>
            <a:off x="5126068" y="3353598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Significant CpG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(Single CpG resolution)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25139-2A65-ED43-A036-88604A893663}"/>
              </a:ext>
            </a:extLst>
          </p:cNvPr>
          <p:cNvSpPr txBox="1"/>
          <p:nvPr/>
        </p:nvSpPr>
        <p:spPr>
          <a:xfrm>
            <a:off x="8427741" y="1707021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Block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(MHB resolution)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32E131-BF84-4D41-88C5-37263E7BB618}"/>
              </a:ext>
            </a:extLst>
          </p:cNvPr>
          <p:cNvSpPr/>
          <p:nvPr/>
        </p:nvSpPr>
        <p:spPr>
          <a:xfrm>
            <a:off x="4525417" y="5836772"/>
            <a:ext cx="4299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Potential Missing Block?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40F2C-71ED-5D47-AE1A-70A88E727D0D}"/>
              </a:ext>
            </a:extLst>
          </p:cNvPr>
          <p:cNvSpPr txBox="1"/>
          <p:nvPr/>
        </p:nvSpPr>
        <p:spPr>
          <a:xfrm>
            <a:off x="1504558" y="2071694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covered by MHB)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011622-53EE-1F45-9C7C-11969CE9FDAF}"/>
              </a:ext>
            </a:extLst>
          </p:cNvPr>
          <p:cNvSpPr txBox="1"/>
          <p:nvPr/>
        </p:nvSpPr>
        <p:spPr>
          <a:xfrm>
            <a:off x="1371228" y="2679889"/>
            <a:ext cx="56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23C1B2-41A9-BF40-BE65-E51DA466FF64}"/>
              </a:ext>
            </a:extLst>
          </p:cNvPr>
          <p:cNvSpPr txBox="1"/>
          <p:nvPr/>
        </p:nvSpPr>
        <p:spPr>
          <a:xfrm>
            <a:off x="2055362" y="2689522"/>
            <a:ext cx="59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85C07-91EA-CE42-8CF6-26A9484ED0AC}"/>
              </a:ext>
            </a:extLst>
          </p:cNvPr>
          <p:cNvSpPr txBox="1"/>
          <p:nvPr/>
        </p:nvSpPr>
        <p:spPr>
          <a:xfrm>
            <a:off x="2846175" y="2688426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644F5D-7F1C-6649-9269-E263CC438064}"/>
              </a:ext>
            </a:extLst>
          </p:cNvPr>
          <p:cNvSpPr txBox="1"/>
          <p:nvPr/>
        </p:nvSpPr>
        <p:spPr>
          <a:xfrm>
            <a:off x="3421537" y="2688425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AE1E4-E006-0243-921F-7691A1F4932C}"/>
              </a:ext>
            </a:extLst>
          </p:cNvPr>
          <p:cNvSpPr txBox="1"/>
          <p:nvPr/>
        </p:nvSpPr>
        <p:spPr>
          <a:xfrm>
            <a:off x="3988272" y="2679888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C9C786-25C8-ED42-9C2F-FD2EA12E1FCA}"/>
              </a:ext>
            </a:extLst>
          </p:cNvPr>
          <p:cNvSpPr txBox="1"/>
          <p:nvPr/>
        </p:nvSpPr>
        <p:spPr>
          <a:xfrm>
            <a:off x="7724105" y="2558588"/>
            <a:ext cx="56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5015A1-C2A8-7144-928C-B0C2EAA94CA8}"/>
              </a:ext>
            </a:extLst>
          </p:cNvPr>
          <p:cNvSpPr txBox="1"/>
          <p:nvPr/>
        </p:nvSpPr>
        <p:spPr>
          <a:xfrm>
            <a:off x="8453395" y="2568221"/>
            <a:ext cx="59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FFC1A-C505-F949-8A21-CF966EDE3C5C}"/>
              </a:ext>
            </a:extLst>
          </p:cNvPr>
          <p:cNvSpPr txBox="1"/>
          <p:nvPr/>
        </p:nvSpPr>
        <p:spPr>
          <a:xfrm>
            <a:off x="9289364" y="2567125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439F09-BB91-D848-8992-65A92C273E72}"/>
              </a:ext>
            </a:extLst>
          </p:cNvPr>
          <p:cNvSpPr txBox="1"/>
          <p:nvPr/>
        </p:nvSpPr>
        <p:spPr>
          <a:xfrm>
            <a:off x="9830859" y="2567124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E7CE51-DA27-614F-B6B9-53D7E75C75FF}"/>
              </a:ext>
            </a:extLst>
          </p:cNvPr>
          <p:cNvSpPr txBox="1"/>
          <p:nvPr/>
        </p:nvSpPr>
        <p:spPr>
          <a:xfrm>
            <a:off x="10454039" y="2558587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</p:spTree>
    <p:extLst>
      <p:ext uri="{BB962C8B-B14F-4D97-AF65-F5344CB8AC3E}">
        <p14:creationId xmlns:p14="http://schemas.microsoft.com/office/powerpoint/2010/main" val="29763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2" grpId="0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D78F-DA1B-B448-82B5-C19F7302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3778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MHB missing important Blocks?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EAFD4-A837-BB42-A57C-5C87E863F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195" y="1665816"/>
            <a:ext cx="7605200" cy="432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2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03982-89BD-6D4F-AF27-97353677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64634" y="-515745"/>
            <a:ext cx="7534384" cy="75343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A29EC-7338-A542-92FD-69B6FAD31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16" y="-515745"/>
            <a:ext cx="7534384" cy="7534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851BD1-2701-874E-A1FE-8CE974AD83DA}"/>
              </a:ext>
            </a:extLst>
          </p:cNvPr>
          <p:cNvSpPr txBox="1"/>
          <p:nvPr/>
        </p:nvSpPr>
        <p:spPr>
          <a:xfrm>
            <a:off x="3634159" y="282986"/>
            <a:ext cx="5404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Underlying CpG (at least 3 CpG MHB)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79F63-7D32-154B-A3B1-B16142120177}"/>
              </a:ext>
            </a:extLst>
          </p:cNvPr>
          <p:cNvSpPr txBox="1"/>
          <p:nvPr/>
        </p:nvSpPr>
        <p:spPr>
          <a:xfrm>
            <a:off x="2538008" y="785109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007E5-A0B4-1947-B704-AFFFAA6AAF3C}"/>
              </a:ext>
            </a:extLst>
          </p:cNvPr>
          <p:cNvSpPr txBox="1"/>
          <p:nvPr/>
        </p:nvSpPr>
        <p:spPr>
          <a:xfrm>
            <a:off x="8832070" y="78510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Study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F98FD-D821-2D45-88EA-7EE7DCE7C201}"/>
              </a:ext>
            </a:extLst>
          </p:cNvPr>
          <p:cNvSpPr txBox="1"/>
          <p:nvPr/>
        </p:nvSpPr>
        <p:spPr>
          <a:xfrm>
            <a:off x="597865" y="124187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16CB50-766F-D341-859D-63244F6C0587}"/>
              </a:ext>
            </a:extLst>
          </p:cNvPr>
          <p:cNvSpPr txBox="1"/>
          <p:nvPr/>
        </p:nvSpPr>
        <p:spPr>
          <a:xfrm>
            <a:off x="1642698" y="1210339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CD6846-ECBB-B54A-A844-171549A2DAB5}"/>
              </a:ext>
            </a:extLst>
          </p:cNvPr>
          <p:cNvSpPr txBox="1"/>
          <p:nvPr/>
        </p:nvSpPr>
        <p:spPr>
          <a:xfrm>
            <a:off x="2764880" y="120425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D6878F-D97E-4C41-A6D2-1FF884D7C6F9}"/>
              </a:ext>
            </a:extLst>
          </p:cNvPr>
          <p:cNvSpPr txBox="1"/>
          <p:nvPr/>
        </p:nvSpPr>
        <p:spPr>
          <a:xfrm>
            <a:off x="3549061" y="120426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4EF300-B0C4-A244-B8A3-29EEE2266A7C}"/>
              </a:ext>
            </a:extLst>
          </p:cNvPr>
          <p:cNvSpPr txBox="1"/>
          <p:nvPr/>
        </p:nvSpPr>
        <p:spPr>
          <a:xfrm>
            <a:off x="4414837" y="120426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F6C90A-AE0F-034D-BA3C-C3D9C9756798}"/>
              </a:ext>
            </a:extLst>
          </p:cNvPr>
          <p:cNvSpPr txBox="1"/>
          <p:nvPr/>
        </p:nvSpPr>
        <p:spPr>
          <a:xfrm>
            <a:off x="6920115" y="12145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2D4163-3960-E341-A63D-A11255187CF7}"/>
              </a:ext>
            </a:extLst>
          </p:cNvPr>
          <p:cNvSpPr txBox="1"/>
          <p:nvPr/>
        </p:nvSpPr>
        <p:spPr>
          <a:xfrm>
            <a:off x="7859848" y="118304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47860E-236B-1F44-B79B-9B16F9FA5B98}"/>
              </a:ext>
            </a:extLst>
          </p:cNvPr>
          <p:cNvSpPr txBox="1"/>
          <p:nvPr/>
        </p:nvSpPr>
        <p:spPr>
          <a:xfrm>
            <a:off x="8897942" y="117696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6AC697-D6F8-9249-AAE9-73B211951680}"/>
              </a:ext>
            </a:extLst>
          </p:cNvPr>
          <p:cNvSpPr txBox="1"/>
          <p:nvPr/>
        </p:nvSpPr>
        <p:spPr>
          <a:xfrm>
            <a:off x="9755697" y="117696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5C5EDB-592F-384A-8B55-615A0AF271A7}"/>
              </a:ext>
            </a:extLst>
          </p:cNvPr>
          <p:cNvSpPr txBox="1"/>
          <p:nvPr/>
        </p:nvSpPr>
        <p:spPr>
          <a:xfrm>
            <a:off x="10737087" y="117696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</p:spTree>
    <p:extLst>
      <p:ext uri="{BB962C8B-B14F-4D97-AF65-F5344CB8AC3E}">
        <p14:creationId xmlns:p14="http://schemas.microsoft.com/office/powerpoint/2010/main" val="396365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25DD4-43D7-7544-BAA5-693F8BCC0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1473915" y="744295"/>
            <a:ext cx="5676925" cy="56769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8542DC-2074-2C47-BB78-C0CF74F6692F}"/>
              </a:ext>
            </a:extLst>
          </p:cNvPr>
          <p:cNvSpPr txBox="1"/>
          <p:nvPr/>
        </p:nvSpPr>
        <p:spPr>
          <a:xfrm>
            <a:off x="407775" y="1322174"/>
            <a:ext cx="3449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DMR based on Blueprint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F9B7B2-A336-EE41-BF07-5EF8FEB6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62852" y="743060"/>
            <a:ext cx="5616208" cy="56162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C37367-21AB-2847-AAB7-B17D2D2193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66408" y="743059"/>
            <a:ext cx="5616208" cy="56162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70E8B5-675F-664B-AC2F-A59FF8F7B3D9}"/>
              </a:ext>
            </a:extLst>
          </p:cNvPr>
          <p:cNvSpPr txBox="1"/>
          <p:nvPr/>
        </p:nvSpPr>
        <p:spPr>
          <a:xfrm>
            <a:off x="4203010" y="1322174"/>
            <a:ext cx="3449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Corresponding MHB in This Study (Default)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156F6-137A-144E-A7F2-D7E81E8DA850}"/>
              </a:ext>
            </a:extLst>
          </p:cNvPr>
          <p:cNvSpPr txBox="1"/>
          <p:nvPr/>
        </p:nvSpPr>
        <p:spPr>
          <a:xfrm>
            <a:off x="8339777" y="1322174"/>
            <a:ext cx="3449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Corresponding MHB in This Study (0.5/0.5 Majority Rule)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20ECE-1595-D348-8ABB-382E32AB208D}"/>
              </a:ext>
            </a:extLst>
          </p:cNvPr>
          <p:cNvSpPr txBox="1"/>
          <p:nvPr/>
        </p:nvSpPr>
        <p:spPr>
          <a:xfrm>
            <a:off x="4720193" y="282986"/>
            <a:ext cx="2614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MHB Based DMR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(at least 2 CpG)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0C217-FD8B-C941-91F7-8F9ABBA4A496}"/>
              </a:ext>
            </a:extLst>
          </p:cNvPr>
          <p:cNvSpPr txBox="1"/>
          <p:nvPr/>
        </p:nvSpPr>
        <p:spPr>
          <a:xfrm>
            <a:off x="199454" y="19399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E11FD-F25B-BF4E-903E-059B8EFD168C}"/>
              </a:ext>
            </a:extLst>
          </p:cNvPr>
          <p:cNvSpPr txBox="1"/>
          <p:nvPr/>
        </p:nvSpPr>
        <p:spPr>
          <a:xfrm>
            <a:off x="967530" y="1939987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2949B4-99BC-5C45-A40F-5D50E7EE24E7}"/>
              </a:ext>
            </a:extLst>
          </p:cNvPr>
          <p:cNvSpPr txBox="1"/>
          <p:nvPr/>
        </p:nvSpPr>
        <p:spPr>
          <a:xfrm>
            <a:off x="1766062" y="193998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0DAE44-3A4D-3647-B6C9-83DCBD551D17}"/>
              </a:ext>
            </a:extLst>
          </p:cNvPr>
          <p:cNvSpPr txBox="1"/>
          <p:nvPr/>
        </p:nvSpPr>
        <p:spPr>
          <a:xfrm>
            <a:off x="2371150" y="1939985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1145A-1D34-7247-A407-D5E1B3046549}"/>
              </a:ext>
            </a:extLst>
          </p:cNvPr>
          <p:cNvSpPr txBox="1"/>
          <p:nvPr/>
        </p:nvSpPr>
        <p:spPr>
          <a:xfrm>
            <a:off x="3071900" y="193998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522D61-4F06-9140-8CDD-371DA9382DAF}"/>
              </a:ext>
            </a:extLst>
          </p:cNvPr>
          <p:cNvSpPr txBox="1"/>
          <p:nvPr/>
        </p:nvSpPr>
        <p:spPr>
          <a:xfrm>
            <a:off x="4293591" y="19399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8960DC-605B-9140-8F93-118E9A7B35CF}"/>
              </a:ext>
            </a:extLst>
          </p:cNvPr>
          <p:cNvSpPr txBox="1"/>
          <p:nvPr/>
        </p:nvSpPr>
        <p:spPr>
          <a:xfrm>
            <a:off x="4967077" y="1939987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1AB851-0AE9-BE42-98D2-57F37B7A1B60}"/>
              </a:ext>
            </a:extLst>
          </p:cNvPr>
          <p:cNvSpPr txBox="1"/>
          <p:nvPr/>
        </p:nvSpPr>
        <p:spPr>
          <a:xfrm>
            <a:off x="5755099" y="193998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3034E0-3155-EC4B-A1FA-CFBDDF1D37ED}"/>
              </a:ext>
            </a:extLst>
          </p:cNvPr>
          <p:cNvSpPr txBox="1"/>
          <p:nvPr/>
        </p:nvSpPr>
        <p:spPr>
          <a:xfrm>
            <a:off x="6465287" y="1939985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6EBBC5-C9FB-0942-8125-5CBAAB163895}"/>
              </a:ext>
            </a:extLst>
          </p:cNvPr>
          <p:cNvSpPr txBox="1"/>
          <p:nvPr/>
        </p:nvSpPr>
        <p:spPr>
          <a:xfrm>
            <a:off x="7166037" y="193998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5D1B0F-4EB8-C949-927F-7CABA4B74077}"/>
              </a:ext>
            </a:extLst>
          </p:cNvPr>
          <p:cNvSpPr txBox="1"/>
          <p:nvPr/>
        </p:nvSpPr>
        <p:spPr>
          <a:xfrm>
            <a:off x="8263974" y="193998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5590DD-CAF7-6946-A4F1-4D65AE1D9CCF}"/>
              </a:ext>
            </a:extLst>
          </p:cNvPr>
          <p:cNvSpPr txBox="1"/>
          <p:nvPr/>
        </p:nvSpPr>
        <p:spPr>
          <a:xfrm>
            <a:off x="8958480" y="1939987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2896DC-EA0D-7E40-ACEA-F799DBCFDD85}"/>
              </a:ext>
            </a:extLst>
          </p:cNvPr>
          <p:cNvSpPr txBox="1"/>
          <p:nvPr/>
        </p:nvSpPr>
        <p:spPr>
          <a:xfrm>
            <a:off x="9735992" y="193998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316909-E46A-2340-8B9D-60BCBD7E2C22}"/>
              </a:ext>
            </a:extLst>
          </p:cNvPr>
          <p:cNvSpPr txBox="1"/>
          <p:nvPr/>
        </p:nvSpPr>
        <p:spPr>
          <a:xfrm>
            <a:off x="10435670" y="1939985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C1A320-121A-994D-AD9C-A77F7D9E2A9A}"/>
              </a:ext>
            </a:extLst>
          </p:cNvPr>
          <p:cNvSpPr txBox="1"/>
          <p:nvPr/>
        </p:nvSpPr>
        <p:spPr>
          <a:xfrm>
            <a:off x="11136420" y="193998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</p:spTree>
    <p:extLst>
      <p:ext uri="{BB962C8B-B14F-4D97-AF65-F5344CB8AC3E}">
        <p14:creationId xmlns:p14="http://schemas.microsoft.com/office/powerpoint/2010/main" val="220211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03982-89BD-6D4F-AF27-973536776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1664634" y="-515745"/>
            <a:ext cx="7534384" cy="75343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A29EC-7338-A542-92FD-69B6FAD315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57616" y="-515745"/>
            <a:ext cx="7534384" cy="75343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479F63-7D32-154B-A3B1-B16142120177}"/>
              </a:ext>
            </a:extLst>
          </p:cNvPr>
          <p:cNvSpPr txBox="1"/>
          <p:nvPr/>
        </p:nvSpPr>
        <p:spPr>
          <a:xfrm>
            <a:off x="2538008" y="785109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007E5-A0B4-1947-B704-AFFFAA6AAF3C}"/>
              </a:ext>
            </a:extLst>
          </p:cNvPr>
          <p:cNvSpPr txBox="1"/>
          <p:nvPr/>
        </p:nvSpPr>
        <p:spPr>
          <a:xfrm>
            <a:off x="8832070" y="78510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Study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F98FD-D821-2D45-88EA-7EE7DCE7C201}"/>
              </a:ext>
            </a:extLst>
          </p:cNvPr>
          <p:cNvSpPr txBox="1"/>
          <p:nvPr/>
        </p:nvSpPr>
        <p:spPr>
          <a:xfrm>
            <a:off x="597865" y="124187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16CB50-766F-D341-859D-63244F6C0587}"/>
              </a:ext>
            </a:extLst>
          </p:cNvPr>
          <p:cNvSpPr txBox="1"/>
          <p:nvPr/>
        </p:nvSpPr>
        <p:spPr>
          <a:xfrm>
            <a:off x="1642698" y="1210339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CD6846-ECBB-B54A-A844-171549A2DAB5}"/>
              </a:ext>
            </a:extLst>
          </p:cNvPr>
          <p:cNvSpPr txBox="1"/>
          <p:nvPr/>
        </p:nvSpPr>
        <p:spPr>
          <a:xfrm>
            <a:off x="2764880" y="120425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D6878F-D97E-4C41-A6D2-1FF884D7C6F9}"/>
              </a:ext>
            </a:extLst>
          </p:cNvPr>
          <p:cNvSpPr txBox="1"/>
          <p:nvPr/>
        </p:nvSpPr>
        <p:spPr>
          <a:xfrm>
            <a:off x="3549061" y="120426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4EF300-B0C4-A244-B8A3-29EEE2266A7C}"/>
              </a:ext>
            </a:extLst>
          </p:cNvPr>
          <p:cNvSpPr txBox="1"/>
          <p:nvPr/>
        </p:nvSpPr>
        <p:spPr>
          <a:xfrm>
            <a:off x="4414837" y="120426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F6C90A-AE0F-034D-BA3C-C3D9C9756798}"/>
              </a:ext>
            </a:extLst>
          </p:cNvPr>
          <p:cNvSpPr txBox="1"/>
          <p:nvPr/>
        </p:nvSpPr>
        <p:spPr>
          <a:xfrm>
            <a:off x="6920115" y="12145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2D4163-3960-E341-A63D-A11255187CF7}"/>
              </a:ext>
            </a:extLst>
          </p:cNvPr>
          <p:cNvSpPr txBox="1"/>
          <p:nvPr/>
        </p:nvSpPr>
        <p:spPr>
          <a:xfrm>
            <a:off x="7859848" y="118304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47860E-236B-1F44-B79B-9B16F9FA5B98}"/>
              </a:ext>
            </a:extLst>
          </p:cNvPr>
          <p:cNvSpPr txBox="1"/>
          <p:nvPr/>
        </p:nvSpPr>
        <p:spPr>
          <a:xfrm>
            <a:off x="8897942" y="117696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6AC697-D6F8-9249-AAE9-73B211951680}"/>
              </a:ext>
            </a:extLst>
          </p:cNvPr>
          <p:cNvSpPr txBox="1"/>
          <p:nvPr/>
        </p:nvSpPr>
        <p:spPr>
          <a:xfrm>
            <a:off x="9755697" y="117696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5C5EDB-592F-384A-8B55-615A0AF271A7}"/>
              </a:ext>
            </a:extLst>
          </p:cNvPr>
          <p:cNvSpPr txBox="1"/>
          <p:nvPr/>
        </p:nvSpPr>
        <p:spPr>
          <a:xfrm>
            <a:off x="10737087" y="117696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06EE9C-BB17-0546-A470-D85F04C2C975}"/>
              </a:ext>
            </a:extLst>
          </p:cNvPr>
          <p:cNvSpPr txBox="1"/>
          <p:nvPr/>
        </p:nvSpPr>
        <p:spPr>
          <a:xfrm>
            <a:off x="3634159" y="282986"/>
            <a:ext cx="5404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Underlying CpG (at least 2 CpG MHB)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7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9B933D-2483-5143-A5F7-8E9EDD759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41405" y="-52550"/>
            <a:ext cx="7117492" cy="71174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2B7295-F074-3946-ADC9-D97F14521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297" y="-76626"/>
            <a:ext cx="7228703" cy="72287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00EAD6-7CB2-594D-9480-85F3279D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287" y="95925"/>
            <a:ext cx="10515600" cy="8886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Single CpG Resolution (Previous 450k position Blueprint SM)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1174E-1B6B-3B40-8195-140C5EBDA4AC}"/>
              </a:ext>
            </a:extLst>
          </p:cNvPr>
          <p:cNvSpPr txBox="1"/>
          <p:nvPr/>
        </p:nvSpPr>
        <p:spPr>
          <a:xfrm>
            <a:off x="3124108" y="1157114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3D590-748F-5343-85C2-2069D05EF47E}"/>
              </a:ext>
            </a:extLst>
          </p:cNvPr>
          <p:cNvSpPr txBox="1"/>
          <p:nvPr/>
        </p:nvSpPr>
        <p:spPr>
          <a:xfrm>
            <a:off x="9418170" y="1157114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Study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73816-541D-C749-8416-5B5AD16D13C1}"/>
              </a:ext>
            </a:extLst>
          </p:cNvPr>
          <p:cNvSpPr txBox="1"/>
          <p:nvPr/>
        </p:nvSpPr>
        <p:spPr>
          <a:xfrm>
            <a:off x="1454356" y="159443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999948-55DE-1F46-8584-4243BDF03929}"/>
              </a:ext>
            </a:extLst>
          </p:cNvPr>
          <p:cNvSpPr txBox="1"/>
          <p:nvPr/>
        </p:nvSpPr>
        <p:spPr>
          <a:xfrm>
            <a:off x="2371233" y="1586583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2B5DE2-989A-9648-B0BE-87F034353F3B}"/>
              </a:ext>
            </a:extLst>
          </p:cNvPr>
          <p:cNvSpPr txBox="1"/>
          <p:nvPr/>
        </p:nvSpPr>
        <p:spPr>
          <a:xfrm>
            <a:off x="3407542" y="157626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7A65FE-5549-5546-BD9D-2F0CE5516F50}"/>
              </a:ext>
            </a:extLst>
          </p:cNvPr>
          <p:cNvSpPr txBox="1"/>
          <p:nvPr/>
        </p:nvSpPr>
        <p:spPr>
          <a:xfrm>
            <a:off x="4135161" y="1576265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6C578-1E86-8340-A395-9DFB337411BB}"/>
              </a:ext>
            </a:extLst>
          </p:cNvPr>
          <p:cNvSpPr txBox="1"/>
          <p:nvPr/>
        </p:nvSpPr>
        <p:spPr>
          <a:xfrm>
            <a:off x="5000937" y="1576265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3AEA4-6951-7248-985E-EABC6D695E3F}"/>
              </a:ext>
            </a:extLst>
          </p:cNvPr>
          <p:cNvSpPr txBox="1"/>
          <p:nvPr/>
        </p:nvSpPr>
        <p:spPr>
          <a:xfrm>
            <a:off x="7072582" y="1586584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99A968-16D7-E34A-83A3-DE29B84B5E2E}"/>
              </a:ext>
            </a:extLst>
          </p:cNvPr>
          <p:cNvSpPr txBox="1"/>
          <p:nvPr/>
        </p:nvSpPr>
        <p:spPr>
          <a:xfrm>
            <a:off x="7993462" y="1555053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750DF4-60CA-D24A-A2F4-A5DE3C156806}"/>
              </a:ext>
            </a:extLst>
          </p:cNvPr>
          <p:cNvSpPr txBox="1"/>
          <p:nvPr/>
        </p:nvSpPr>
        <p:spPr>
          <a:xfrm>
            <a:off x="8974994" y="154897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5AEC4C-CBDF-F249-8402-EAB2E972F3F1}"/>
              </a:ext>
            </a:extLst>
          </p:cNvPr>
          <p:cNvSpPr txBox="1"/>
          <p:nvPr/>
        </p:nvSpPr>
        <p:spPr>
          <a:xfrm>
            <a:off x="9861032" y="154897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174C02-58A3-2B47-A4D4-BF29CE29B0AE}"/>
              </a:ext>
            </a:extLst>
          </p:cNvPr>
          <p:cNvSpPr txBox="1"/>
          <p:nvPr/>
        </p:nvSpPr>
        <p:spPr>
          <a:xfrm>
            <a:off x="10757580" y="1548974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</p:spTree>
    <p:extLst>
      <p:ext uri="{BB962C8B-B14F-4D97-AF65-F5344CB8AC3E}">
        <p14:creationId xmlns:p14="http://schemas.microsoft.com/office/powerpoint/2010/main" val="368158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445C058E-63A1-6C4F-86A4-C6851C66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47463" y="151881"/>
            <a:ext cx="4884651" cy="60671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350F6C-99B2-214C-98DE-E7052C1C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21"/>
            <a:ext cx="10515600" cy="634116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Comparison of Blueprint SM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78EFDE9-E261-9245-AEEF-C50403244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88561" y="104706"/>
            <a:ext cx="5270248" cy="6142611"/>
          </a:xfr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CD9E733F-149F-F240-BD6B-8549F7638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26170" y="185085"/>
            <a:ext cx="5007437" cy="60671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623FD4-BECD-E644-8932-29A1FB7023B3}"/>
              </a:ext>
            </a:extLst>
          </p:cNvPr>
          <p:cNvSpPr txBox="1"/>
          <p:nvPr/>
        </p:nvSpPr>
        <p:spPr>
          <a:xfrm>
            <a:off x="641203" y="1509593"/>
            <a:ext cx="56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614A8-F32B-E34F-9C72-120C4C2AA9F7}"/>
              </a:ext>
            </a:extLst>
          </p:cNvPr>
          <p:cNvSpPr txBox="1"/>
          <p:nvPr/>
        </p:nvSpPr>
        <p:spPr>
          <a:xfrm>
            <a:off x="1257603" y="1519226"/>
            <a:ext cx="59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7CAE44-ECE9-2646-BA4B-8B41A52E7397}"/>
              </a:ext>
            </a:extLst>
          </p:cNvPr>
          <p:cNvSpPr txBox="1"/>
          <p:nvPr/>
        </p:nvSpPr>
        <p:spPr>
          <a:xfrm>
            <a:off x="2082283" y="1518130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8CACD4-A6A8-B841-B00B-66AAD179C18A}"/>
              </a:ext>
            </a:extLst>
          </p:cNvPr>
          <p:cNvSpPr txBox="1"/>
          <p:nvPr/>
        </p:nvSpPr>
        <p:spPr>
          <a:xfrm>
            <a:off x="2556044" y="1518129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9932A-1B36-5A43-A00A-CBC1BF1B7696}"/>
              </a:ext>
            </a:extLst>
          </p:cNvPr>
          <p:cNvSpPr txBox="1"/>
          <p:nvPr/>
        </p:nvSpPr>
        <p:spPr>
          <a:xfrm>
            <a:off x="3122779" y="1509592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6AABA4-6F74-8C4E-B5DF-6528DE89A088}"/>
              </a:ext>
            </a:extLst>
          </p:cNvPr>
          <p:cNvSpPr txBox="1"/>
          <p:nvPr/>
        </p:nvSpPr>
        <p:spPr>
          <a:xfrm>
            <a:off x="4520972" y="1451282"/>
            <a:ext cx="56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544D9E-EEF4-9341-859D-AD3861B2D7E7}"/>
              </a:ext>
            </a:extLst>
          </p:cNvPr>
          <p:cNvSpPr txBox="1"/>
          <p:nvPr/>
        </p:nvSpPr>
        <p:spPr>
          <a:xfrm>
            <a:off x="5137372" y="1460915"/>
            <a:ext cx="59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EFD51-2FA3-5447-80FE-8441517055E5}"/>
              </a:ext>
            </a:extLst>
          </p:cNvPr>
          <p:cNvSpPr txBox="1"/>
          <p:nvPr/>
        </p:nvSpPr>
        <p:spPr>
          <a:xfrm>
            <a:off x="5962052" y="1459819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990003-FD87-5F46-992C-36DDDBAF56EE}"/>
              </a:ext>
            </a:extLst>
          </p:cNvPr>
          <p:cNvSpPr txBox="1"/>
          <p:nvPr/>
        </p:nvSpPr>
        <p:spPr>
          <a:xfrm>
            <a:off x="6435813" y="1459818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6B2360-AB74-794F-B606-17B04E27952D}"/>
              </a:ext>
            </a:extLst>
          </p:cNvPr>
          <p:cNvSpPr txBox="1"/>
          <p:nvPr/>
        </p:nvSpPr>
        <p:spPr>
          <a:xfrm>
            <a:off x="7002548" y="1451281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51D16D-A6B1-BD46-ABC6-6B8A1624D854}"/>
              </a:ext>
            </a:extLst>
          </p:cNvPr>
          <p:cNvSpPr txBox="1"/>
          <p:nvPr/>
        </p:nvSpPr>
        <p:spPr>
          <a:xfrm>
            <a:off x="8437914" y="1459819"/>
            <a:ext cx="56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C3E24B-CD00-034C-B588-C14BC9C408EF}"/>
              </a:ext>
            </a:extLst>
          </p:cNvPr>
          <p:cNvSpPr txBox="1"/>
          <p:nvPr/>
        </p:nvSpPr>
        <p:spPr>
          <a:xfrm>
            <a:off x="9054314" y="1469452"/>
            <a:ext cx="59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0B0CAC-59C9-1444-B97F-550C165D0032}"/>
              </a:ext>
            </a:extLst>
          </p:cNvPr>
          <p:cNvSpPr txBox="1"/>
          <p:nvPr/>
        </p:nvSpPr>
        <p:spPr>
          <a:xfrm>
            <a:off x="9878994" y="1468356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94E6C8-1709-5945-922C-314219DAF058}"/>
              </a:ext>
            </a:extLst>
          </p:cNvPr>
          <p:cNvSpPr txBox="1"/>
          <p:nvPr/>
        </p:nvSpPr>
        <p:spPr>
          <a:xfrm>
            <a:off x="10352755" y="1468355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5BC6E3-F6AA-DD48-A818-5F981556BCC8}"/>
              </a:ext>
            </a:extLst>
          </p:cNvPr>
          <p:cNvSpPr txBox="1"/>
          <p:nvPr/>
        </p:nvSpPr>
        <p:spPr>
          <a:xfrm>
            <a:off x="10919490" y="1459818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FA67B2-EA53-F44B-B238-6B5E2641CD54}"/>
              </a:ext>
            </a:extLst>
          </p:cNvPr>
          <p:cNvSpPr txBox="1"/>
          <p:nvPr/>
        </p:nvSpPr>
        <p:spPr>
          <a:xfrm>
            <a:off x="479667" y="1071178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 CpG Resolution (450k pos)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C0A82F-E965-A142-B9BC-D6B875C5BA4C}"/>
              </a:ext>
            </a:extLst>
          </p:cNvPr>
          <p:cNvSpPr txBox="1"/>
          <p:nvPr/>
        </p:nvSpPr>
        <p:spPr>
          <a:xfrm>
            <a:off x="4900801" y="102946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MHB (at least 2 CpG)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5F0298-E1D0-ED44-9D07-172A59ADA221}"/>
              </a:ext>
            </a:extLst>
          </p:cNvPr>
          <p:cNvSpPr txBox="1"/>
          <p:nvPr/>
        </p:nvSpPr>
        <p:spPr>
          <a:xfrm>
            <a:off x="8669427" y="102946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MHB (at least 3 CpG)</a:t>
            </a:r>
          </a:p>
        </p:txBody>
      </p:sp>
    </p:spTree>
    <p:extLst>
      <p:ext uri="{BB962C8B-B14F-4D97-AF65-F5344CB8AC3E}">
        <p14:creationId xmlns:p14="http://schemas.microsoft.com/office/powerpoint/2010/main" val="323894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0F6C-99B2-214C-98DE-E7052C1C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756"/>
            <a:ext cx="10515600" cy="6341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Comparison of Blueprint SM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Overlapping CpG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21B168-00AD-3540-B890-8B988C03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832" y="912421"/>
            <a:ext cx="6074833" cy="5742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F0EF30-F56A-4545-88D0-E9A3F37EFFA0}"/>
              </a:ext>
            </a:extLst>
          </p:cNvPr>
          <p:cNvSpPr txBox="1"/>
          <p:nvPr/>
        </p:nvSpPr>
        <p:spPr>
          <a:xfrm>
            <a:off x="122548" y="2988296"/>
            <a:ext cx="3355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Smaller block =&gt; Higher discriminatory power?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AAB75-098B-654B-B5FC-76E6BFFB41C3}"/>
              </a:ext>
            </a:extLst>
          </p:cNvPr>
          <p:cNvSpPr txBox="1"/>
          <p:nvPr/>
        </p:nvSpPr>
        <p:spPr>
          <a:xfrm>
            <a:off x="791170" y="1510641"/>
            <a:ext cx="2310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220 CpG not covered by MHB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CAD416-7A18-A448-A8A9-CA2B802219C6}"/>
              </a:ext>
            </a:extLst>
          </p:cNvPr>
          <p:cNvCxnSpPr>
            <a:cxnSpLocks/>
          </p:cNvCxnSpPr>
          <p:nvPr/>
        </p:nvCxnSpPr>
        <p:spPr>
          <a:xfrm>
            <a:off x="2516957" y="1787640"/>
            <a:ext cx="1168923" cy="389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D6EBB4-214E-8748-86A2-7D187F13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036" y="1844420"/>
            <a:ext cx="6098788" cy="50594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AA0CF6-11AA-5744-84D7-40AE04A8C5FD}"/>
              </a:ext>
            </a:extLst>
          </p:cNvPr>
          <p:cNvSpPr txBox="1"/>
          <p:nvPr/>
        </p:nvSpPr>
        <p:spPr>
          <a:xfrm>
            <a:off x="3905956" y="1569443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CpG within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65 bp (Median Size of MHB)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39292E8-393C-374D-BB83-AC42158C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3778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MHB missing important Blocks?</a:t>
            </a:r>
          </a:p>
        </p:txBody>
      </p:sp>
    </p:spTree>
    <p:extLst>
      <p:ext uri="{BB962C8B-B14F-4D97-AF65-F5344CB8AC3E}">
        <p14:creationId xmlns:p14="http://schemas.microsoft.com/office/powerpoint/2010/main" val="115592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D78F-DA1B-B448-82B5-C19F7302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3778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MHB missing important Blocks?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E529B-4491-3048-87C9-6BA158FE5C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4161" y="1057666"/>
            <a:ext cx="3803715" cy="3803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770517-A7D7-1F40-9D7A-66984976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87355" y="771423"/>
            <a:ext cx="4341851" cy="434185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2A87A3-99D3-E94B-B4AB-9A7FF2EBBF8F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799554" y="2602804"/>
            <a:ext cx="690522" cy="35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47101A-41C5-DA4B-A324-0F9DBE56A439}"/>
              </a:ext>
            </a:extLst>
          </p:cNvPr>
          <p:cNvSpPr txBox="1"/>
          <p:nvPr/>
        </p:nvSpPr>
        <p:spPr>
          <a:xfrm>
            <a:off x="3777153" y="2168071"/>
            <a:ext cx="169469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Significant CpG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(Single CpG resolution)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25139-2A65-ED43-A036-88604A893663}"/>
              </a:ext>
            </a:extLst>
          </p:cNvPr>
          <p:cNvSpPr txBox="1"/>
          <p:nvPr/>
        </p:nvSpPr>
        <p:spPr>
          <a:xfrm>
            <a:off x="9115837" y="1014123"/>
            <a:ext cx="1980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Block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(MHB resolution)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32E131-BF84-4D41-88C5-37263E7BB618}"/>
              </a:ext>
            </a:extLst>
          </p:cNvPr>
          <p:cNvSpPr/>
          <p:nvPr/>
        </p:nvSpPr>
        <p:spPr>
          <a:xfrm>
            <a:off x="1264712" y="4915458"/>
            <a:ext cx="4299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Missing Block?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40F2C-71ED-5D47-AE1A-70A88E727D0D}"/>
              </a:ext>
            </a:extLst>
          </p:cNvPr>
          <p:cNvSpPr txBox="1"/>
          <p:nvPr/>
        </p:nvSpPr>
        <p:spPr>
          <a:xfrm>
            <a:off x="1061367" y="134556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covered by MHB)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011622-53EE-1F45-9C7C-11969CE9FDAF}"/>
              </a:ext>
            </a:extLst>
          </p:cNvPr>
          <p:cNvSpPr txBox="1"/>
          <p:nvPr/>
        </p:nvSpPr>
        <p:spPr>
          <a:xfrm>
            <a:off x="969336" y="1836602"/>
            <a:ext cx="56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23C1B2-41A9-BF40-BE65-E51DA466FF64}"/>
              </a:ext>
            </a:extLst>
          </p:cNvPr>
          <p:cNvSpPr txBox="1"/>
          <p:nvPr/>
        </p:nvSpPr>
        <p:spPr>
          <a:xfrm>
            <a:off x="1381111" y="1836601"/>
            <a:ext cx="59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85C07-91EA-CE42-8CF6-26A9484ED0AC}"/>
              </a:ext>
            </a:extLst>
          </p:cNvPr>
          <p:cNvSpPr txBox="1"/>
          <p:nvPr/>
        </p:nvSpPr>
        <p:spPr>
          <a:xfrm>
            <a:off x="1981236" y="1836600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644F5D-7F1C-6649-9269-E263CC438064}"/>
              </a:ext>
            </a:extLst>
          </p:cNvPr>
          <p:cNvSpPr txBox="1"/>
          <p:nvPr/>
        </p:nvSpPr>
        <p:spPr>
          <a:xfrm>
            <a:off x="2516187" y="1836599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7AE1E4-E006-0243-921F-7691A1F4932C}"/>
              </a:ext>
            </a:extLst>
          </p:cNvPr>
          <p:cNvSpPr txBox="1"/>
          <p:nvPr/>
        </p:nvSpPr>
        <p:spPr>
          <a:xfrm>
            <a:off x="2923752" y="1836598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C9C786-25C8-ED42-9C2F-FD2EA12E1FCA}"/>
              </a:ext>
            </a:extLst>
          </p:cNvPr>
          <p:cNvSpPr txBox="1"/>
          <p:nvPr/>
        </p:nvSpPr>
        <p:spPr>
          <a:xfrm>
            <a:off x="8548053" y="1713029"/>
            <a:ext cx="56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5015A1-C2A8-7144-928C-B0C2EAA94CA8}"/>
              </a:ext>
            </a:extLst>
          </p:cNvPr>
          <p:cNvSpPr txBox="1"/>
          <p:nvPr/>
        </p:nvSpPr>
        <p:spPr>
          <a:xfrm>
            <a:off x="9185183" y="1687907"/>
            <a:ext cx="59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 Cell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FFC1A-C505-F949-8A21-CF966EDE3C5C}"/>
              </a:ext>
            </a:extLst>
          </p:cNvPr>
          <p:cNvSpPr txBox="1"/>
          <p:nvPr/>
        </p:nvSpPr>
        <p:spPr>
          <a:xfrm>
            <a:off x="9847961" y="1704492"/>
            <a:ext cx="397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439F09-BB91-D848-8992-65A92C273E72}"/>
              </a:ext>
            </a:extLst>
          </p:cNvPr>
          <p:cNvSpPr txBox="1"/>
          <p:nvPr/>
        </p:nvSpPr>
        <p:spPr>
          <a:xfrm>
            <a:off x="10287773" y="1701958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E7CE51-DA27-614F-B6B9-53D7E75C75FF}"/>
              </a:ext>
            </a:extLst>
          </p:cNvPr>
          <p:cNvSpPr txBox="1"/>
          <p:nvPr/>
        </p:nvSpPr>
        <p:spPr>
          <a:xfrm>
            <a:off x="10769532" y="1698098"/>
            <a:ext cx="4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CD8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05B7036-2BB0-A24C-95A5-B42381FDA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824" y="3323167"/>
            <a:ext cx="4553229" cy="259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2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383</Words>
  <Application>Microsoft Macintosh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Single CpG Resolution (Previous 450k position Blueprint SM)</vt:lpstr>
      <vt:lpstr>Comparison of Blueprint SM</vt:lpstr>
      <vt:lpstr>Comparison of Blueprint SM Overlapping CpG</vt:lpstr>
      <vt:lpstr>Is MHB missing important Blocks?</vt:lpstr>
      <vt:lpstr>Is MHB missing important Blocks?</vt:lpstr>
      <vt:lpstr>Is MHB missing important CpG?</vt:lpstr>
      <vt:lpstr>Supp</vt:lpstr>
      <vt:lpstr>Covered by MHB but not considered as DMR</vt:lpstr>
      <vt:lpstr>Is MHB missing important Blocks?</vt:lpstr>
      <vt:lpstr>Is MHB missing important Blocks?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Alahi, Irfan</dc:creator>
  <cp:lastModifiedBy>Alahi, Irfan</cp:lastModifiedBy>
  <cp:revision>119</cp:revision>
  <dcterms:created xsi:type="dcterms:W3CDTF">2020-09-08T12:18:29Z</dcterms:created>
  <dcterms:modified xsi:type="dcterms:W3CDTF">2020-09-10T23:02:43Z</dcterms:modified>
</cp:coreProperties>
</file>