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8"/>
    <p:restoredTop sz="94717"/>
  </p:normalViewPr>
  <p:slideViewPr>
    <p:cSldViewPr snapToGrid="0" snapToObjects="1">
      <p:cViewPr varScale="1">
        <p:scale>
          <a:sx n="114" d="100"/>
          <a:sy n="114" d="100"/>
        </p:scale>
        <p:origin x="1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736BB-BC1C-9F44-BA57-74E4790F3495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F8A29-A768-2248-B1EF-54DAE6A80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85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1382 and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C003N351_memb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F8A29-A768-2248-B1EF-54DAE6A80D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86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6BA3-4921-6748-9F1C-03DEF3451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C421B-CDDC-AB41-B0A9-78B5EF574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2EE8B-15C8-F54B-B2E7-84763E03E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6010-CFA0-BD49-BE8F-F94A5B793EE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89FF3-36F5-0E47-9C5A-EB32DFFF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2B90B-DD4D-2743-BD39-270A8B98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1049-53AB-F04D-89DA-0433F7E8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5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76F3-43F7-5E4B-A09A-55D4EFFD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8C0CD-DEB6-7B44-B0B8-A6794BC67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89503-E08A-B241-9043-C9DED92EB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6010-CFA0-BD49-BE8F-F94A5B793EE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49853-235A-3D49-9603-FD614112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8E5B3-13B6-BA43-861F-AE8385E3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1049-53AB-F04D-89DA-0433F7E8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9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E10957-F608-A74C-A555-49DB0F396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FED0A-98D4-A149-9708-EAF8A652D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63C31-71D1-C348-BEF2-B8C38362A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6010-CFA0-BD49-BE8F-F94A5B793EE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2F3A4-ED3B-504D-B96C-428503B3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51D67-881E-6248-8D9A-7EF993EE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1049-53AB-F04D-89DA-0433F7E8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4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4E9F-CED9-9149-AE38-2336E262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77A0D-3529-6141-9C0C-BF2D5023D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251BC-4C96-824B-9EFE-DBA9F6B9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6010-CFA0-BD49-BE8F-F94A5B793EE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CE275-534E-AA47-B30C-2D5FCF80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15143-B0ED-EB4E-A162-9BACFA9C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1049-53AB-F04D-89DA-0433F7E8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5BD7-70BC-E543-B912-01F38B8B9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ADF41-1FA9-B447-9905-E8941920F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007A4-E09F-AB45-B385-B83EC480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6010-CFA0-BD49-BE8F-F94A5B793EE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126FC-F5CD-B34D-8234-A565D625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8D6D4-B618-A947-A941-F7CFB170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1049-53AB-F04D-89DA-0433F7E8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5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442C-7BED-A649-B164-994E421E9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0B667-4015-B245-9C23-C9102E965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B986B-9AB5-D946-BC08-C65E9D52E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39BE9-FE4D-904C-B4E4-D396DFB4D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6010-CFA0-BD49-BE8F-F94A5B793EE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E491F-F6F1-EB40-B6C9-F9E2862EC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A5031-CFFE-D544-B683-7196C8C5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1049-53AB-F04D-89DA-0433F7E8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6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A344-4228-9844-BE26-A13EF2378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2739E-3376-4F44-B4F6-0205FB8F3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4DC72-5909-7947-8860-59E70454F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B23D44-5410-2248-A78D-4294DCB3D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91340-9D2E-9248-A46C-07CD9D101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F8D3A-F707-B343-B4CD-7A04C5D59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6010-CFA0-BD49-BE8F-F94A5B793EE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55C1F9-2774-D645-BD26-7C87A94C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4BFA34-84EE-F341-A793-D3C23104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1049-53AB-F04D-89DA-0433F7E8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7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324C-CB89-F647-B57C-7439AAA00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AB56AD-B7BC-E546-902A-7637D21E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6010-CFA0-BD49-BE8F-F94A5B793EE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EF742-BDCB-3842-9DAD-9D7B42A7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46D620-9C9D-8E42-AB4E-DBC4959B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1049-53AB-F04D-89DA-0433F7E8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8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22DD6C-1F23-F24D-AB46-7D038C8DD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6010-CFA0-BD49-BE8F-F94A5B793EE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6F5E0-F8E7-0645-9F2E-FB0414BF5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3162E-7446-A947-8A0B-6CB0D5F5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1049-53AB-F04D-89DA-0433F7E8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6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6390-AF7E-C743-89BA-8D669A360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AA142-5CC6-8A43-8DCD-7C14DCB78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3843D-1C54-B043-ABAF-89B127AD1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CC197-7F8B-C44F-ADE6-3E8A12B0F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6010-CFA0-BD49-BE8F-F94A5B793EE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F1659-3C00-644A-818C-DD9A89E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798AB-EFD4-6045-9B4C-CD18EB12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1049-53AB-F04D-89DA-0433F7E8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0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7A88-76FD-084F-830D-99025B543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342E54-10F0-F84A-B260-2FE5CC6B8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43248-FE1A-E94B-8F8A-2561C6BB9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5FFA3-8470-6540-9F82-563E9F9E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6010-CFA0-BD49-BE8F-F94A5B793EE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25CAD-4A7B-EE4D-A80A-CC64DE30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01769-12BF-BD4E-B76F-63985FD2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1049-53AB-F04D-89DA-0433F7E8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4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1A08CD-AABD-BC4D-815B-CC80126A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97586-AE63-E945-A7DD-E619A06E8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60E8D-3E88-7045-9980-E79FCDACA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86010-CFA0-BD49-BE8F-F94A5B793EE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692C8-261E-0C42-9D9A-81848D1B6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0E168-1866-E446-BED5-C0E92AA67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F1049-53AB-F04D-89DA-0433F7E8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3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FF46C-5E8D-4E48-8B57-203A10321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Analysis with Methylation Haplotype Block (MHB)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F8E78-6AFD-7E4E-BBB9-501AE5D5E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693" y="6478859"/>
            <a:ext cx="4698380" cy="37914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Guo et al., Nature Genetics (2017)</a:t>
            </a:r>
          </a:p>
        </p:txBody>
      </p:sp>
    </p:spTree>
    <p:extLst>
      <p:ext uri="{BB962C8B-B14F-4D97-AF65-F5344CB8AC3E}">
        <p14:creationId xmlns:p14="http://schemas.microsoft.com/office/powerpoint/2010/main" val="66562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EA975D3F-8F74-6C4D-AB65-FFFBCE7AB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22560"/>
            <a:ext cx="5082782" cy="4766600"/>
          </a:xfrm>
          <a:prstGeom prst="rect">
            <a:avLst/>
          </a:prstGeom>
        </p:spPr>
      </p:pic>
      <p:pic>
        <p:nvPicPr>
          <p:cNvPr id="10" name="Content Placeholder 9" descr="A close up of a logo&#10;&#10;Description automatically generated">
            <a:extLst>
              <a:ext uri="{FF2B5EF4-FFF2-40B4-BE49-F238E27FC236}">
                <a16:creationId xmlns:a16="http://schemas.microsoft.com/office/drawing/2014/main" id="{BBB0C2B4-E1CB-DC46-B148-68593B73C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43276" y="1726274"/>
            <a:ext cx="5033056" cy="47666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35D33B-58F2-6A4B-B89A-9AD2825E1B6C}"/>
              </a:ext>
            </a:extLst>
          </p:cNvPr>
          <p:cNvSpPr txBox="1"/>
          <p:nvPr/>
        </p:nvSpPr>
        <p:spPr>
          <a:xfrm>
            <a:off x="1372084" y="1819598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Study (PBMC B cell)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500173-7792-DF4F-B2EA-7AECACD8A013}"/>
              </a:ext>
            </a:extLst>
          </p:cNvPr>
          <p:cNvSpPr txBox="1"/>
          <p:nvPr/>
        </p:nvSpPr>
        <p:spPr>
          <a:xfrm>
            <a:off x="145943" y="2004264"/>
            <a:ext cx="369332" cy="184922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Standard Deviation (STD)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619BB7-C319-B242-8E2C-9A77E1C6F582}"/>
              </a:ext>
            </a:extLst>
          </p:cNvPr>
          <p:cNvSpPr txBox="1"/>
          <p:nvPr/>
        </p:nvSpPr>
        <p:spPr>
          <a:xfrm>
            <a:off x="145943" y="5034022"/>
            <a:ext cx="369332" cy="11679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Number of CpG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AE534C-8BF1-1840-BB58-BF61D9673260}"/>
              </a:ext>
            </a:extLst>
          </p:cNvPr>
          <p:cNvSpPr txBox="1"/>
          <p:nvPr/>
        </p:nvSpPr>
        <p:spPr>
          <a:xfrm>
            <a:off x="2714874" y="6492875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MHB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A8002A-19E9-4C4E-A560-EFBB2B073B01}"/>
              </a:ext>
            </a:extLst>
          </p:cNvPr>
          <p:cNvSpPr txBox="1"/>
          <p:nvPr/>
        </p:nvSpPr>
        <p:spPr>
          <a:xfrm>
            <a:off x="6843616" y="1815882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Blueprint (PBMC Memory B cell)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56877E-28E6-EF47-8C92-C6D63468257F}"/>
              </a:ext>
            </a:extLst>
          </p:cNvPr>
          <p:cNvSpPr txBox="1"/>
          <p:nvPr/>
        </p:nvSpPr>
        <p:spPr>
          <a:xfrm>
            <a:off x="8231009" y="648915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MHB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E5D6AB2-7388-4E40-9164-75C353CC5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Performance of Methylation Haplotype Block (MHB)</a:t>
            </a:r>
          </a:p>
        </p:txBody>
      </p:sp>
    </p:spTree>
    <p:extLst>
      <p:ext uri="{BB962C8B-B14F-4D97-AF65-F5344CB8AC3E}">
        <p14:creationId xmlns:p14="http://schemas.microsoft.com/office/powerpoint/2010/main" val="338897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37CE984-CD32-594C-BA4B-1DC906A38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345363" y="991148"/>
            <a:ext cx="6351203" cy="570687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68454E-0CC5-3E45-8F98-7DC686E88D81}"/>
              </a:ext>
            </a:extLst>
          </p:cNvPr>
          <p:cNvSpPr txBox="1"/>
          <p:nvPr/>
        </p:nvSpPr>
        <p:spPr>
          <a:xfrm>
            <a:off x="9143826" y="6488668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*Considering Common MHB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FBBEA48-AD5A-7D48-A7CA-E79741FE5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Performance of Methylation Haplotype Block (MHB)</a:t>
            </a:r>
          </a:p>
        </p:txBody>
      </p:sp>
    </p:spTree>
    <p:extLst>
      <p:ext uri="{BB962C8B-B14F-4D97-AF65-F5344CB8AC3E}">
        <p14:creationId xmlns:p14="http://schemas.microsoft.com/office/powerpoint/2010/main" val="124306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6D9836-289D-9C4F-857B-0CFFB7241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3354" y="1383212"/>
            <a:ext cx="9571496" cy="5001732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C71E69A-9BEE-9246-BCEF-C1250E665236}"/>
              </a:ext>
            </a:extLst>
          </p:cNvPr>
          <p:cNvSpPr txBox="1">
            <a:spLocks/>
          </p:cNvSpPr>
          <p:nvPr/>
        </p:nvSpPr>
        <p:spPr>
          <a:xfrm>
            <a:off x="491093" y="294451"/>
            <a:ext cx="10515600" cy="672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Noise Analysis using MHB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565206-36C6-4D48-9B08-71B7C5910104}"/>
              </a:ext>
            </a:extLst>
          </p:cNvPr>
          <p:cNvSpPr txBox="1"/>
          <p:nvPr/>
        </p:nvSpPr>
        <p:spPr>
          <a:xfrm>
            <a:off x="9143826" y="6488668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*Considering Common MHB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AAF581-28B3-744C-849A-C12591CE2B07}"/>
              </a:ext>
            </a:extLst>
          </p:cNvPr>
          <p:cNvSpPr txBox="1"/>
          <p:nvPr/>
        </p:nvSpPr>
        <p:spPr>
          <a:xfrm>
            <a:off x="491093" y="1694985"/>
            <a:ext cx="170751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Purified PBMC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Bulk PBMC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Bulk Tumor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Healthy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cfDNA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64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54B94-FCEE-B54C-95E0-9F3411E0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22" y="26143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Methylation Haplotype Block (MHB) vs Random Block</a:t>
            </a:r>
          </a:p>
        </p:txBody>
      </p:sp>
      <p:pic>
        <p:nvPicPr>
          <p:cNvPr id="6" name="Content Placeholder 9" descr="A close up of a logo&#10;&#10;Description automatically generated">
            <a:extLst>
              <a:ext uri="{FF2B5EF4-FFF2-40B4-BE49-F238E27FC236}">
                <a16:creationId xmlns:a16="http://schemas.microsoft.com/office/drawing/2014/main" id="{10F61909-BA42-274B-A9B2-0A4C32EBE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276" y="1726274"/>
            <a:ext cx="5033056" cy="476660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7D7617-91B6-5C48-82F9-D755CE2173B9}"/>
              </a:ext>
            </a:extLst>
          </p:cNvPr>
          <p:cNvSpPr txBox="1"/>
          <p:nvPr/>
        </p:nvSpPr>
        <p:spPr>
          <a:xfrm>
            <a:off x="145943" y="2004264"/>
            <a:ext cx="369332" cy="184922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Standard Deviation (STD)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8018C9-A6B1-2A4B-B35D-5231AD658341}"/>
              </a:ext>
            </a:extLst>
          </p:cNvPr>
          <p:cNvSpPr txBox="1"/>
          <p:nvPr/>
        </p:nvSpPr>
        <p:spPr>
          <a:xfrm>
            <a:off x="145943" y="5034022"/>
            <a:ext cx="369332" cy="11679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Number of CpG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2AE3B7-6166-1344-B18C-D6CCA8B7ADA2}"/>
              </a:ext>
            </a:extLst>
          </p:cNvPr>
          <p:cNvSpPr txBox="1"/>
          <p:nvPr/>
        </p:nvSpPr>
        <p:spPr>
          <a:xfrm>
            <a:off x="2714874" y="6492875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MHB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A22D4443-7C52-9949-B81B-ABD90C40C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311" y="1587775"/>
            <a:ext cx="5204042" cy="4905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71C4FF-610F-5D42-B702-4901050AF1DD}"/>
              </a:ext>
            </a:extLst>
          </p:cNvPr>
          <p:cNvSpPr txBox="1"/>
          <p:nvPr/>
        </p:nvSpPr>
        <p:spPr>
          <a:xfrm>
            <a:off x="8523465" y="6424148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Random Block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BE483E-6199-2A4A-8E11-E3664788A42E}"/>
              </a:ext>
            </a:extLst>
          </p:cNvPr>
          <p:cNvSpPr txBox="1"/>
          <p:nvPr/>
        </p:nvSpPr>
        <p:spPr>
          <a:xfrm>
            <a:off x="7456922" y="1827034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Study ( PBMC B cell 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E6C73F-0264-0B4B-945A-815F0181A398}"/>
              </a:ext>
            </a:extLst>
          </p:cNvPr>
          <p:cNvSpPr txBox="1"/>
          <p:nvPr/>
        </p:nvSpPr>
        <p:spPr>
          <a:xfrm>
            <a:off x="1372084" y="1819598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Study (PBMC B cell)</a:t>
            </a:r>
          </a:p>
        </p:txBody>
      </p:sp>
    </p:spTree>
    <p:extLst>
      <p:ext uri="{BB962C8B-B14F-4D97-AF65-F5344CB8AC3E}">
        <p14:creationId xmlns:p14="http://schemas.microsoft.com/office/powerpoint/2010/main" val="403104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3038A9-820F-4E44-AB51-3BD75DFCB04A}"/>
              </a:ext>
            </a:extLst>
          </p:cNvPr>
          <p:cNvSpPr txBox="1"/>
          <p:nvPr/>
        </p:nvSpPr>
        <p:spPr>
          <a:xfrm>
            <a:off x="2365477" y="648915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MHB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C5BC88-6D1F-B940-9252-75D336180510}"/>
              </a:ext>
            </a:extLst>
          </p:cNvPr>
          <p:cNvSpPr txBox="1"/>
          <p:nvPr/>
        </p:nvSpPr>
        <p:spPr>
          <a:xfrm>
            <a:off x="145943" y="2004264"/>
            <a:ext cx="369332" cy="184922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Standard Deviation (STD)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04F0B6-F53D-D044-AA3E-E124BCC92DFD}"/>
              </a:ext>
            </a:extLst>
          </p:cNvPr>
          <p:cNvSpPr txBox="1"/>
          <p:nvPr/>
        </p:nvSpPr>
        <p:spPr>
          <a:xfrm>
            <a:off x="145943" y="5034022"/>
            <a:ext cx="369332" cy="11679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Number of CpG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191B207-35F5-4944-A06E-180F02DD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22" y="26143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Methylation Haplotype Block (MHB) vs Random Block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FF9EE09A-D17E-5E49-9E60-DCCC47298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63" y="1722560"/>
            <a:ext cx="5082782" cy="4766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57A67C-214A-2846-84FE-2537452F9B57}"/>
              </a:ext>
            </a:extLst>
          </p:cNvPr>
          <p:cNvSpPr txBox="1"/>
          <p:nvPr/>
        </p:nvSpPr>
        <p:spPr>
          <a:xfrm>
            <a:off x="1134202" y="1815882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Blueprint (PBMC Memory B cell)</a:t>
            </a: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5D8AD3B5-39AC-3545-A75B-6DFE3D32F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583" y="1662977"/>
            <a:ext cx="5108309" cy="48261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7172CE-5314-EC44-8D09-96AF8D2D1646}"/>
              </a:ext>
            </a:extLst>
          </p:cNvPr>
          <p:cNvSpPr txBox="1"/>
          <p:nvPr/>
        </p:nvSpPr>
        <p:spPr>
          <a:xfrm>
            <a:off x="6843616" y="1815882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Blueprint (PBMC Memory B cell)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CA697-EC19-3549-B76C-25EFCD7893E7}"/>
              </a:ext>
            </a:extLst>
          </p:cNvPr>
          <p:cNvSpPr txBox="1"/>
          <p:nvPr/>
        </p:nvSpPr>
        <p:spPr>
          <a:xfrm>
            <a:off x="8523465" y="6424148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Random Block</a:t>
            </a:r>
          </a:p>
        </p:txBody>
      </p:sp>
    </p:spTree>
    <p:extLst>
      <p:ext uri="{BB962C8B-B14F-4D97-AF65-F5344CB8AC3E}">
        <p14:creationId xmlns:p14="http://schemas.microsoft.com/office/powerpoint/2010/main" val="3983273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410A6F-01EE-BF46-8034-639AA875A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312" y="1420592"/>
            <a:ext cx="9532284" cy="475548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BA3E865-34D1-D24A-BC0A-69D0F7565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22" y="26143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Methylation Haplotype Block (MHB) vs Random Block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4BDAC5-FF8C-AF44-8759-1F9B80BE046F}"/>
              </a:ext>
            </a:extLst>
          </p:cNvPr>
          <p:cNvSpPr txBox="1"/>
          <p:nvPr/>
        </p:nvSpPr>
        <p:spPr>
          <a:xfrm>
            <a:off x="349404" y="1665766"/>
            <a:ext cx="24069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 we use MHB for generating Block Level SM?</a:t>
            </a:r>
          </a:p>
        </p:txBody>
      </p:sp>
    </p:spTree>
    <p:extLst>
      <p:ext uri="{BB962C8B-B14F-4D97-AF65-F5344CB8AC3E}">
        <p14:creationId xmlns:p14="http://schemas.microsoft.com/office/powerpoint/2010/main" val="259501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148B-D815-1E4F-8A5F-B426BB44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7F434-8322-7447-903A-E3B88AF6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81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D898CC-CEEE-EF47-9321-04CBDBA41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204" y="0"/>
            <a:ext cx="7268737" cy="57880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A10ABD-C6B9-064A-8516-27B837463928}"/>
              </a:ext>
            </a:extLst>
          </p:cNvPr>
          <p:cNvSpPr txBox="1"/>
          <p:nvPr/>
        </p:nvSpPr>
        <p:spPr>
          <a:xfrm>
            <a:off x="9712712" y="6123543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*all MHB</a:t>
            </a:r>
          </a:p>
        </p:txBody>
      </p:sp>
    </p:spTree>
    <p:extLst>
      <p:ext uri="{BB962C8B-B14F-4D97-AF65-F5344CB8AC3E}">
        <p14:creationId xmlns:p14="http://schemas.microsoft.com/office/powerpoint/2010/main" val="102864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177</Words>
  <Application>Microsoft Macintosh PowerPoint</Application>
  <PresentationFormat>Widescreen</PresentationFormat>
  <Paragraphs>38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Analysis with Methylation Haplotype Block (MHB)</vt:lpstr>
      <vt:lpstr>Performance of Methylation Haplotype Block (MHB)</vt:lpstr>
      <vt:lpstr>Performance of Methylation Haplotype Block (MHB)</vt:lpstr>
      <vt:lpstr>PowerPoint Presentation</vt:lpstr>
      <vt:lpstr>Methylation Haplotype Block (MHB) vs Random Block</vt:lpstr>
      <vt:lpstr>Methylation Haplotype Block (MHB) vs Random Block</vt:lpstr>
      <vt:lpstr>Methylation Haplotype Block (MHB) vs Random Block</vt:lpstr>
      <vt:lpstr>Supp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Alahi, Irfan</dc:creator>
  <cp:lastModifiedBy>Alahi, Irfan</cp:lastModifiedBy>
  <cp:revision>69</cp:revision>
  <dcterms:created xsi:type="dcterms:W3CDTF">2020-08-26T19:09:02Z</dcterms:created>
  <dcterms:modified xsi:type="dcterms:W3CDTF">2020-08-26T22:46:54Z</dcterms:modified>
</cp:coreProperties>
</file>