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9" r:id="rId3"/>
    <p:sldId id="259" r:id="rId4"/>
    <p:sldId id="257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201A-48FA-F241-B887-211FCF45C63D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9CB1-19A1-C545-88A2-6FD2BEF7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Pivotal </a:t>
            </a:r>
            <a:r>
              <a:rPr lang="en-US" dirty="0" err="1"/>
              <a:t>cpg</a:t>
            </a:r>
            <a:r>
              <a:rPr lang="en-US" dirty="0"/>
              <a:t>, min </a:t>
            </a:r>
            <a:r>
              <a:rPr lang="en-US" dirty="0" err="1"/>
              <a:t>cpg</a:t>
            </a:r>
            <a:r>
              <a:rPr lang="en-US" dirty="0"/>
              <a:t>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2FCC-038B-BC4A-B5E8-B74A12E18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4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91BD-1F1B-264F-A0CF-32CFA60D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CD66-E7A4-BA44-B466-300A53CA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CE6C-7B03-064C-BE07-7659F8B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076-F181-9441-BFD5-8B98F0C8D11E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83B4-4574-DF44-ACE4-1191C5F6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7BDF-7109-AB4C-B078-EAF5F86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7FC5-F657-7849-A901-BC81AA44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F055B-F448-2D43-9065-B715A898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5562-F062-5541-9DE7-CBF82044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097C-60F9-2A47-BAC7-9529197BE2FA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A8EB-8A01-E14E-8D36-DB55A754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078A-6C67-9E40-A71B-F4521505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DAE18-3A2B-804A-B9E8-00B5F71C8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91B60-FDE9-A749-8D11-F27C4157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F6C0-5D89-8548-B850-596210DE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D272-9227-EF4E-8C6F-828E86DEDF1D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7792-B6F5-DC4E-802A-BCE059A4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E359-1D11-BD49-BCE1-04EB8005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43B-4FBC-4846-A438-9E008D5D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5B85-8163-6243-A515-413E38B3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92F98-234F-6340-B13A-A9D220D5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9C9-A2D3-8345-99AF-A664B70EEBC4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934A-AE55-4344-A536-5B2CC3AC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96C-E150-7F4E-8605-8DD29C3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BA1E-0340-0144-A6E8-4D838C92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EE67-26A9-F344-B31C-68CE9BFA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072DD-DA31-5044-B010-D6376695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0EF-13EF-8549-AC83-2C3FFC22A953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6238-D34A-5642-8666-6582842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89AF-EF43-4846-ADDE-28169E46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3309-11FA-424F-A224-0BF78638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0038-F977-4244-9D77-F3CB17B54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1136B-EF60-8341-B2BD-6780008E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B6BC1-C04C-8444-9DB4-48BEF843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FC13-97AF-7F45-883F-8A13AAF48237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76C8-86B5-FC40-9A58-673A809B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F9F0-44CE-4249-8307-8820980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E25-DC4B-D44A-AA39-4DCA99E4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04064-79FB-6D4F-8B93-E5412B44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C591-B7F0-7D47-B2FF-97AE03EF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B13-8722-F94D-A402-9A82A834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F508-2948-C943-8A32-4AA44D00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A8160-1201-9841-A852-7BDFAF2F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C87-71CD-A640-9CF0-A2084EAF7723}" type="datetime1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7A787-E89C-D44E-9A5F-7501691F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4C963-3024-CC47-968F-B9B0B965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40CC-0613-EC42-AD93-2CB6A2DE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3CE6B-3951-CD4F-9126-81B31CC7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6539-8C4D-2344-A665-BF36FE553DCC}" type="datetime1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D394-B20B-5F41-B62F-A4D09D89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7B3F9-8C53-8F40-A416-01FD6F27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C9600-CFCF-434F-93F1-2B0F8E64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373-BB3C-B64B-942B-05F8FC522501}" type="datetime1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6E9D-BE01-4F4C-B962-9615A78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3E1A1-403A-FD48-98E0-5EC7343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BDB9-33B8-3D47-BA66-4A932970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63F1-6014-6C49-824D-378B7473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8FDE3-8F98-CF4E-ADAA-D0E823DB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EC88-D879-F84A-8EB8-5DA3B68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C136-5C0B-1F41-87E2-61F1491F7631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8F4A-5837-1C43-95E8-7B454C7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8FEF-FC31-D94F-9FAC-E3F4BAB4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F70D-089C-F343-82D3-1CDF744F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A78E1-4053-2642-84AF-54E7C0BC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4FD95-B6E3-3247-9CF0-D5E6E3F7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8DD0-3E06-984B-802B-762522A6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38EF-307A-1849-85AC-2D96CA0BDB74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06753-DBE5-174B-87EB-A12EDD1F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DBEF-B616-3C4C-91E6-0009C5C1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5AD7F-82DD-F24C-8041-EAE7BB79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7E81-AF3F-104A-B1B8-61851B45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F499-43EB-B041-AACC-CC00AA2E3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CCDF-5FF3-A546-A9A6-0D98C2E49262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BCA9-313B-6E43-8F23-F1EF275DC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D5FB-AA4E-D940-8C3D-D31595F6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CC79-E896-134B-A7CC-DF8260DA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2867C8-27C2-C548-A577-8D0E2907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027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Inferring Cellular Abundance by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Read Counting</a:t>
            </a:r>
          </a:p>
        </p:txBody>
      </p:sp>
    </p:spTree>
    <p:extLst>
      <p:ext uri="{BB962C8B-B14F-4D97-AF65-F5344CB8AC3E}">
        <p14:creationId xmlns:p14="http://schemas.microsoft.com/office/powerpoint/2010/main" val="155972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B898-470F-9841-803B-E8433F2C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(Review)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B3EB6-A22A-2849-84CF-2D9A00D3DFFA}"/>
              </a:ext>
            </a:extLst>
          </p:cNvPr>
          <p:cNvSpPr txBox="1"/>
          <p:nvPr/>
        </p:nvSpPr>
        <p:spPr>
          <a:xfrm>
            <a:off x="434185" y="1953166"/>
            <a:ext cx="508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a long list of CpG using loose cutoff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x single CpG (pivotal CpG) from each cell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the surrounding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step 1)  within 150 bp.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E23CB-CA4E-C841-A5DE-5F1ADE6207F5}"/>
              </a:ext>
            </a:extLst>
          </p:cNvPr>
          <p:cNvSpPr txBox="1"/>
          <p:nvPr/>
        </p:nvSpPr>
        <p:spPr>
          <a:xfrm>
            <a:off x="1747269" y="158383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3BFB3-BA02-C849-826F-DD636741444E}"/>
                  </a:ext>
                </a:extLst>
              </p:cNvPr>
              <p:cNvSpPr txBox="1"/>
              <p:nvPr/>
            </p:nvSpPr>
            <p:spPr>
              <a:xfrm>
                <a:off x="-14747" y="3902732"/>
                <a:ext cx="5848628" cy="2742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     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Read Counting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how many paired reads cover a Cell type Specific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CpGs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(total fragments of a Cell type)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80%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CpGs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of a read agree with the reference CpG, assign the read to the corresponding Cell type. (positive fragment)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Estimate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𝑓𝑟𝑎𝑔𝑚𝑒𝑛𝑡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𝑓𝑟𝑎𝑔𝑚𝑒𝑛𝑡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3BFB3-BA02-C849-826F-DD6367414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47" y="3902732"/>
                <a:ext cx="5848628" cy="2742867"/>
              </a:xfrm>
              <a:prstGeom prst="rect">
                <a:avLst/>
              </a:prstGeom>
              <a:blipFill>
                <a:blip r:embed="rId2"/>
                <a:stretch>
                  <a:fillRect t="-922" r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076DD0-8472-934B-B2B1-19065863F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7129" y="1964725"/>
            <a:ext cx="5346322" cy="30206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CE9B6-86D1-0847-A08B-A750AC4648E3}"/>
              </a:ext>
            </a:extLst>
          </p:cNvPr>
          <p:cNvSpPr txBox="1"/>
          <p:nvPr/>
        </p:nvSpPr>
        <p:spPr>
          <a:xfrm>
            <a:off x="7480685" y="5788813"/>
            <a:ext cx="282481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#Pivotal CpG = 100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#minimum CpG in a fragment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F09C0-F48F-8B45-864B-FC36D5DF0EA6}"/>
              </a:ext>
            </a:extLst>
          </p:cNvPr>
          <p:cNvSpPr txBox="1"/>
          <p:nvPr/>
        </p:nvSpPr>
        <p:spPr>
          <a:xfrm>
            <a:off x="7754471" y="1637261"/>
            <a:ext cx="195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Downshifting issue</a:t>
            </a:r>
          </a:p>
        </p:txBody>
      </p:sp>
    </p:spTree>
    <p:extLst>
      <p:ext uri="{BB962C8B-B14F-4D97-AF65-F5344CB8AC3E}">
        <p14:creationId xmlns:p14="http://schemas.microsoft.com/office/powerpoint/2010/main" val="39880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2E47-521A-4B4D-9434-F5FE6EF2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1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CpG Recovery in purified samples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(last week’s slide)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225FE-C55D-0441-A065-2883C242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6956"/>
            <a:ext cx="3454400" cy="308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A3C9D-D29C-DD46-A0E4-D6CD1027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2446956"/>
            <a:ext cx="3454400" cy="308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5E85F-3A5F-104A-A19D-7AB5F69F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89" y="2446956"/>
            <a:ext cx="3454400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D3E1B-BE9B-E141-B759-68FC264B62E0}"/>
              </a:ext>
            </a:extLst>
          </p:cNvPr>
          <p:cNvSpPr txBox="1"/>
          <p:nvPr/>
        </p:nvSpPr>
        <p:spPr>
          <a:xfrm>
            <a:off x="1652574" y="2074113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 1 CpG in a fragment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F235A-B903-F44B-BDC0-4F8CD91D8681}"/>
              </a:ext>
            </a:extLst>
          </p:cNvPr>
          <p:cNvSpPr txBox="1"/>
          <p:nvPr/>
        </p:nvSpPr>
        <p:spPr>
          <a:xfrm>
            <a:off x="5087873" y="2074113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 2 CpG in a fragment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AB2E2-5F2B-1E49-8AC9-D392AB855016}"/>
              </a:ext>
            </a:extLst>
          </p:cNvPr>
          <p:cNvSpPr txBox="1"/>
          <p:nvPr/>
        </p:nvSpPr>
        <p:spPr>
          <a:xfrm>
            <a:off x="8793813" y="2074113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 3 CpG in a fragment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E0E38-3C0E-0149-8E77-AB7903B35BD0}"/>
              </a:ext>
            </a:extLst>
          </p:cNvPr>
          <p:cNvSpPr txBox="1"/>
          <p:nvPr/>
        </p:nvSpPr>
        <p:spPr>
          <a:xfrm>
            <a:off x="5087873" y="155218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#Pivotal CpG = 100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A00D32-3328-AF44-A4B0-74DC5398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CE05-B1B7-974D-8663-68A753E5AF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5AB3-6908-704F-95AB-23C52A52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Performance on New Lane’s Bulk PBMC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(Depth ~ 30x, input ~ 100ng)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936D5B-E8BB-5B45-8C2E-FCB1C2FB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082" y="2486483"/>
            <a:ext cx="5538570" cy="31788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C5A314-6782-9946-91DB-F040CD407046}"/>
              </a:ext>
            </a:extLst>
          </p:cNvPr>
          <p:cNvSpPr txBox="1"/>
          <p:nvPr/>
        </p:nvSpPr>
        <p:spPr>
          <a:xfrm>
            <a:off x="9531446" y="486181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CCC = 0.92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E345FD-9DF6-ED47-B20E-333A196A83CD}"/>
              </a:ext>
            </a:extLst>
          </p:cNvPr>
          <p:cNvGrpSpPr/>
          <p:nvPr/>
        </p:nvGrpSpPr>
        <p:grpSpPr>
          <a:xfrm>
            <a:off x="469554" y="2488171"/>
            <a:ext cx="5758079" cy="3253265"/>
            <a:chOff x="469554" y="2577622"/>
            <a:chExt cx="5758079" cy="32532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B4839F-6760-A446-872B-DA4642CE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554" y="2577622"/>
              <a:ext cx="5758079" cy="32532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1DEE3F-02F5-984E-AE02-F517413CD886}"/>
                </a:ext>
              </a:extLst>
            </p:cNvPr>
            <p:cNvSpPr txBox="1"/>
            <p:nvPr/>
          </p:nvSpPr>
          <p:spPr>
            <a:xfrm>
              <a:off x="3529585" y="5015701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CCC = 0.79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E4F3CD-D98A-7D48-ACC9-92F3C385DBAB}"/>
                </a:ext>
              </a:extLst>
            </p:cNvPr>
            <p:cNvSpPr txBox="1"/>
            <p:nvPr/>
          </p:nvSpPr>
          <p:spPr>
            <a:xfrm>
              <a:off x="3529585" y="4807313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slope = 0.55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6F1EC5-B0BC-8F4F-8EEB-F5A3700168F9}"/>
              </a:ext>
            </a:extLst>
          </p:cNvPr>
          <p:cNvSpPr txBox="1"/>
          <p:nvPr/>
        </p:nvSpPr>
        <p:spPr>
          <a:xfrm>
            <a:off x="9475512" y="4638349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slope = 0.86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8CC2E-94F5-E848-A72B-A1F2AB9834B9}"/>
              </a:ext>
            </a:extLst>
          </p:cNvPr>
          <p:cNvSpPr txBox="1"/>
          <p:nvPr/>
        </p:nvSpPr>
        <p:spPr>
          <a:xfrm>
            <a:off x="1595505" y="217870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Absolute Counting (no scaling)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D349E-9E8E-E541-A45F-6D3E38F5D1BF}"/>
              </a:ext>
            </a:extLst>
          </p:cNvPr>
          <p:cNvSpPr txBox="1"/>
          <p:nvPr/>
        </p:nvSpPr>
        <p:spPr>
          <a:xfrm>
            <a:off x="7495685" y="2188643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Absolute Counting (after scaling)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242E-393E-9943-B135-0ABCE584769C}"/>
              </a:ext>
            </a:extLst>
          </p:cNvPr>
          <p:cNvSpPr txBox="1"/>
          <p:nvPr/>
        </p:nvSpPr>
        <p:spPr>
          <a:xfrm>
            <a:off x="6870513" y="590832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*Scaling factor calculated from slide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05F14-30E4-674D-BD27-DCB2B689181A}"/>
              </a:ext>
            </a:extLst>
          </p:cNvPr>
          <p:cNvSpPr txBox="1"/>
          <p:nvPr/>
        </p:nvSpPr>
        <p:spPr>
          <a:xfrm>
            <a:off x="4658942" y="1884146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 3 CpG in a fragment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1236B-8D7C-0D4C-ACA6-0199AC5785F3}"/>
              </a:ext>
            </a:extLst>
          </p:cNvPr>
          <p:cNvSpPr txBox="1"/>
          <p:nvPr/>
        </p:nvSpPr>
        <p:spPr>
          <a:xfrm>
            <a:off x="5087873" y="167575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#Pivotal CpG = 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D29E-61D1-F542-9B0C-E05C9F0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94F34-9B27-4D43-A30C-636C69D7B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6188" y="2517602"/>
            <a:ext cx="5165812" cy="29648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4CD6A-4235-4545-88CC-EA1EBC3B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4" y="2527289"/>
            <a:ext cx="5247663" cy="2964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BBED5-40AC-5047-8FE2-766E3A2AB302}"/>
              </a:ext>
            </a:extLst>
          </p:cNvPr>
          <p:cNvSpPr txBox="1"/>
          <p:nvPr/>
        </p:nvSpPr>
        <p:spPr>
          <a:xfrm>
            <a:off x="955421" y="2060759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Absolute Counting (no scaling)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BA0E1-F240-D440-8142-8205841432ED}"/>
              </a:ext>
            </a:extLst>
          </p:cNvPr>
          <p:cNvSpPr txBox="1"/>
          <p:nvPr/>
        </p:nvSpPr>
        <p:spPr>
          <a:xfrm>
            <a:off x="7901764" y="2084326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Absolute Counting (after scaling)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05231-EF7A-C947-B852-A5F947EB65C4}"/>
              </a:ext>
            </a:extLst>
          </p:cNvPr>
          <p:cNvSpPr txBox="1"/>
          <p:nvPr/>
        </p:nvSpPr>
        <p:spPr>
          <a:xfrm>
            <a:off x="3053868" y="472883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CCC = </a:t>
            </a:r>
            <a:r>
              <a:rPr lang="en-US" sz="1400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2CFE0-C561-1D41-BAFF-86A11A3C86C9}"/>
              </a:ext>
            </a:extLst>
          </p:cNvPr>
          <p:cNvSpPr txBox="1"/>
          <p:nvPr/>
        </p:nvSpPr>
        <p:spPr>
          <a:xfrm>
            <a:off x="9790593" y="4718899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CCC = </a:t>
            </a:r>
            <a:r>
              <a:rPr lang="en-US" sz="1400" dirty="0"/>
              <a:t>0.82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67EDA-921B-214E-9B4A-7512D29BE54D}"/>
              </a:ext>
            </a:extLst>
          </p:cNvPr>
          <p:cNvSpPr txBox="1"/>
          <p:nvPr/>
        </p:nvSpPr>
        <p:spPr>
          <a:xfrm>
            <a:off x="9712047" y="443495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slope = 0.69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80457-F8B9-184D-937A-4A9237284C20}"/>
              </a:ext>
            </a:extLst>
          </p:cNvPr>
          <p:cNvSpPr txBox="1"/>
          <p:nvPr/>
        </p:nvSpPr>
        <p:spPr>
          <a:xfrm>
            <a:off x="3020205" y="454417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slope = 0.4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25D6188-EE1C-0F44-A0E2-E5B0AB72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on Previous Lane’s Bulk PBMC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(Depth ~ 15x, input ~ 25ng)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CC70B-EE0C-5D45-99AA-62A525AEBAAB}"/>
              </a:ext>
            </a:extLst>
          </p:cNvPr>
          <p:cNvSpPr txBox="1"/>
          <p:nvPr/>
        </p:nvSpPr>
        <p:spPr>
          <a:xfrm>
            <a:off x="6870513" y="590832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*Scaling factor calculated from slide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293F9-257C-4642-8FB6-A3ECAF33171A}"/>
              </a:ext>
            </a:extLst>
          </p:cNvPr>
          <p:cNvSpPr txBox="1"/>
          <p:nvPr/>
        </p:nvSpPr>
        <p:spPr>
          <a:xfrm>
            <a:off x="4658942" y="1884146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 3 CpG in a fragment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6C972-87E5-B249-A565-62360EB69DBB}"/>
              </a:ext>
            </a:extLst>
          </p:cNvPr>
          <p:cNvSpPr txBox="1"/>
          <p:nvPr/>
        </p:nvSpPr>
        <p:spPr>
          <a:xfrm>
            <a:off x="5087873" y="167575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#Pivotal CpG = 100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596BD0-9101-7743-AC26-3406EE7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393D-C95C-4541-B1EF-C700DD1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Performance on Both Lanes’ PBMC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9926E-F236-724D-BB23-B1333024F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9" y="2953266"/>
            <a:ext cx="3894196" cy="2200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CE488-2312-B248-9887-F69CB5BE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37" y="2953265"/>
            <a:ext cx="3810080" cy="2200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6A02A-2F3F-704D-B6EC-EB9F29B4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26" y="2928862"/>
            <a:ext cx="3999843" cy="2295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1FF92-E1D0-4040-BA7C-9D212462D06B}"/>
              </a:ext>
            </a:extLst>
          </p:cNvPr>
          <p:cNvSpPr txBox="1"/>
          <p:nvPr/>
        </p:nvSpPr>
        <p:spPr>
          <a:xfrm>
            <a:off x="492262" y="2645488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Absolute Counting (no scaling)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33B7D-55F7-DF4D-9333-9F46949E62B6}"/>
              </a:ext>
            </a:extLst>
          </p:cNvPr>
          <p:cNvSpPr txBox="1"/>
          <p:nvPr/>
        </p:nvSpPr>
        <p:spPr>
          <a:xfrm>
            <a:off x="4386458" y="2644583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Absolute Counting (after scaling)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C5F8D-4D6A-A842-89E2-9514C8DC4F1E}"/>
              </a:ext>
            </a:extLst>
          </p:cNvPr>
          <p:cNvSpPr txBox="1"/>
          <p:nvPr/>
        </p:nvSpPr>
        <p:spPr>
          <a:xfrm>
            <a:off x="4658942" y="1884146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 3 CpG in a fragment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17A1CB-3EA6-E34A-9F0D-C1297F468CCD}"/>
              </a:ext>
            </a:extLst>
          </p:cNvPr>
          <p:cNvSpPr txBox="1"/>
          <p:nvPr/>
        </p:nvSpPr>
        <p:spPr>
          <a:xfrm>
            <a:off x="5087873" y="167575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#Pivotal CpG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2FC95-E327-E243-92A8-B13DB4F22508}"/>
              </a:ext>
            </a:extLst>
          </p:cNvPr>
          <p:cNvSpPr txBox="1"/>
          <p:nvPr/>
        </p:nvSpPr>
        <p:spPr>
          <a:xfrm>
            <a:off x="8986003" y="2620341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Relative Counting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29063-4898-F941-B792-E0CDF9A323AE}"/>
              </a:ext>
            </a:extLst>
          </p:cNvPr>
          <p:cNvSpPr txBox="1"/>
          <p:nvPr/>
        </p:nvSpPr>
        <p:spPr>
          <a:xfrm>
            <a:off x="4386458" y="5987312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*Scaling factor calculated from slide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74F31-1FBF-374E-B1A0-244C65A74A46}"/>
              </a:ext>
            </a:extLst>
          </p:cNvPr>
          <p:cNvSpPr txBox="1"/>
          <p:nvPr/>
        </p:nvSpPr>
        <p:spPr>
          <a:xfrm>
            <a:off x="10081816" y="450242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ccc = 0.93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92CA6-2C85-8F42-9FD1-D6B60061091D}"/>
              </a:ext>
            </a:extLst>
          </p:cNvPr>
          <p:cNvSpPr txBox="1"/>
          <p:nvPr/>
        </p:nvSpPr>
        <p:spPr>
          <a:xfrm>
            <a:off x="5985971" y="450242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ccc = 0.86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7C6A0-18A5-F94A-93F6-E679F7D78D21}"/>
              </a:ext>
            </a:extLst>
          </p:cNvPr>
          <p:cNvSpPr txBox="1"/>
          <p:nvPr/>
        </p:nvSpPr>
        <p:spPr>
          <a:xfrm>
            <a:off x="2084638" y="449728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ccc = 0.59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21F02-6F9D-BF48-89DA-B7FE5F7F6F66}"/>
              </a:ext>
            </a:extLst>
          </p:cNvPr>
          <p:cNvSpPr txBox="1"/>
          <p:nvPr/>
        </p:nvSpPr>
        <p:spPr>
          <a:xfrm>
            <a:off x="9942669" y="4328285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slope = 0.77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73849-F56B-5048-AD6B-FBEB5CFA08BB}"/>
              </a:ext>
            </a:extLst>
          </p:cNvPr>
          <p:cNvSpPr txBox="1"/>
          <p:nvPr/>
        </p:nvSpPr>
        <p:spPr>
          <a:xfrm>
            <a:off x="5815656" y="4328284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slope = 0.74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2F301-F606-CE44-8341-D41BE391CD7C}"/>
              </a:ext>
            </a:extLst>
          </p:cNvPr>
          <p:cNvSpPr txBox="1"/>
          <p:nvPr/>
        </p:nvSpPr>
        <p:spPr>
          <a:xfrm>
            <a:off x="1909158" y="4328284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slope = 0.45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E148F65-423A-7E4D-8E0B-3700C230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7A03-04EC-E046-B884-4ED7B027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B8BB-4F4E-8040-82C2-E8BA837D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Linkage Group specific scaling factor (WIP)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Revisit Reference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EpCAM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(WIP)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for blueprint bam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92BF-592E-7140-B047-C832741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CC79-E896-134B-A7CC-DF8260DA6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358</Words>
  <Application>Microsoft Macintosh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Inferring Cellular Abundance by  Read Counting</vt:lpstr>
      <vt:lpstr>Method (Review)</vt:lpstr>
      <vt:lpstr>CpG Recovery in purified samples (last week’s slide) </vt:lpstr>
      <vt:lpstr>Performance on New Lane’s Bulk PBMC  (Depth ~ 30x, input ~ 100ng)</vt:lpstr>
      <vt:lpstr>Performance on Previous Lane’s Bulk PBMC  (Depth ~ 15x, input ~ 25ng)</vt:lpstr>
      <vt:lpstr>Performance on Both Lanes’ PBMC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66</cp:revision>
  <dcterms:created xsi:type="dcterms:W3CDTF">2020-12-02T16:40:24Z</dcterms:created>
  <dcterms:modified xsi:type="dcterms:W3CDTF">2020-12-04T16:26:42Z</dcterms:modified>
</cp:coreProperties>
</file>