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508" r:id="rId2"/>
    <p:sldId id="486" r:id="rId3"/>
    <p:sldId id="487" r:id="rId4"/>
    <p:sldId id="509" r:id="rId5"/>
    <p:sldId id="265" r:id="rId6"/>
    <p:sldId id="510" r:id="rId7"/>
    <p:sldId id="263" r:id="rId8"/>
    <p:sldId id="262" r:id="rId9"/>
    <p:sldId id="511" r:id="rId10"/>
    <p:sldId id="260" r:id="rId11"/>
    <p:sldId id="264" r:id="rId12"/>
    <p:sldId id="51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19"/>
    <p:restoredTop sz="94729"/>
  </p:normalViewPr>
  <p:slideViewPr>
    <p:cSldViewPr snapToGrid="0" snapToObjects="1">
      <p:cViewPr varScale="1">
        <p:scale>
          <a:sx n="100" d="100"/>
          <a:sy n="100" d="100"/>
        </p:scale>
        <p:origin x="168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ACCFB-17FC-9D42-B41D-BBB203C283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0890CC-1AF9-2240-9074-6D198C5C45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A0543-6C45-CA49-8D3C-6A48AE5AB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42597-5688-B244-920E-D1CA97935191}" type="datetimeFigureOut">
              <a:rPr lang="en-US" smtClean="0"/>
              <a:t>5/19/21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2458B8-2FF6-CD45-A7EC-0C970536B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B4B9E-80F7-7940-BA49-546CFC675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06500-F379-E641-8917-0F39D54E2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572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1E687-4557-EF49-BE95-D1F467F7A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083810-5456-794E-AFA8-6EA4900BFF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0BE18-EC8C-5042-A3EC-878068471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42597-5688-B244-920E-D1CA97935191}" type="datetimeFigureOut">
              <a:rPr lang="en-US" smtClean="0"/>
              <a:t>5/19/21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AC9FB-3E15-BC4C-A67A-6E8D2ACBB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458474-C151-1844-81A8-F85D7FB5D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06500-F379-E641-8917-0F39D54E2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908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17C2DF-6C67-A04E-86D7-A89F752999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7B4A35-6B33-4A47-90FD-537FD0FC92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03457-726A-7946-B61A-382ACB380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42597-5688-B244-920E-D1CA97935191}" type="datetimeFigureOut">
              <a:rPr lang="en-US" smtClean="0"/>
              <a:t>5/19/21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19865-14EE-1444-A63D-A5DF31029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B67EE-6024-9143-9455-B5DC1DA99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06500-F379-E641-8917-0F39D54E2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938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1AC5E-1B59-0A44-975F-A30F07143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0EB3D-2DAF-9F48-AD8C-FD02301CD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88255C-454C-394C-BD0A-DB637B305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42597-5688-B244-920E-D1CA97935191}" type="datetimeFigureOut">
              <a:rPr lang="en-US" smtClean="0"/>
              <a:t>5/19/21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DAF373-7B5E-6543-8195-B21EE3B8A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764F0A-CD35-5C4A-9A3D-7C1F8CA2D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06500-F379-E641-8917-0F39D54E2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502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A1CFF-40AC-9746-A6C8-E5C68568E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F2BFE5-658A-B34E-B52A-D562668844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6236C-4CFE-6C40-911E-6D4CDB0D3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42597-5688-B244-920E-D1CA97935191}" type="datetimeFigureOut">
              <a:rPr lang="en-US" smtClean="0"/>
              <a:t>5/19/21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71458-6422-1242-A1F6-1AB958566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9ECBE-6D6A-8F4D-9560-6CBB5AB65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06500-F379-E641-8917-0F39D54E2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215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62FE2-2060-BD4C-8CAC-209676286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53175-6EB5-2A4B-A13D-B45DD4BCBF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EC9681-B9BB-0045-94A3-453C960F2A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AA582B-7239-D54B-999C-C5749C609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42597-5688-B244-920E-D1CA97935191}" type="datetimeFigureOut">
              <a:rPr lang="en-US" smtClean="0"/>
              <a:t>5/19/21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E3F83F-9686-234E-9DC3-F94E2A447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DA8FE3-84EC-D140-ADBC-C3F1E028D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06500-F379-E641-8917-0F39D54E2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215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9F165-B558-F040-9545-286C9056A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2196D9-2B2B-4E48-8B55-55A3388A0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A15528-F86B-C046-9FAD-2B9980B924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B76DDA-2C6E-3449-AD81-F8B9CC499B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26B893-9F58-684B-A251-0B95923D4C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EB9D88-71C2-F440-852F-DB28BF2F3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42597-5688-B244-920E-D1CA97935191}" type="datetimeFigureOut">
              <a:rPr lang="en-US" smtClean="0"/>
              <a:t>5/19/21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29BE91-D33C-3046-9D64-C85DE5202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A07CB1-8FC0-C548-B378-9C03FC444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06500-F379-E641-8917-0F39D54E2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956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7D581-1E2A-BE41-9631-19ADE0B82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4C6586-C850-6441-B77B-BA04D5ECB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42597-5688-B244-920E-D1CA97935191}" type="datetimeFigureOut">
              <a:rPr lang="en-US" smtClean="0"/>
              <a:t>5/19/21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6323A0-9AE4-6B44-A40B-D8D0C01DF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BCBB3D-1350-9044-8307-5A9C57736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06500-F379-E641-8917-0F39D54E2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210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5FE9EF-E0B6-004E-805A-0A6D5A10A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42597-5688-B244-920E-D1CA97935191}" type="datetimeFigureOut">
              <a:rPr lang="en-US" smtClean="0"/>
              <a:t>5/19/21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BD3164-8395-9346-9FAF-0C4A7AA5C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546D16-2BF0-7C4C-AE77-93B496F09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06500-F379-E641-8917-0F39D54E2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883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BE6A9-2121-F140-8CFC-5A4A48B6E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53637-F339-9941-A63C-8B5B1FCA5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5ED354-6007-AD44-964C-F097D04B88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75A21-12DE-5941-98E3-4D118B353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42597-5688-B244-920E-D1CA97935191}" type="datetimeFigureOut">
              <a:rPr lang="en-US" smtClean="0"/>
              <a:t>5/19/21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0D3E3E-795C-7D46-8EA3-9A28428AB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6C1C62-9F69-FA45-894A-3D2A14820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06500-F379-E641-8917-0F39D54E2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665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AA218-89F2-904F-A72D-EE6FB2A8D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6C176E-032E-2E40-B68A-026738C468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6527E0-3DDC-B344-AE0F-CAC94B563F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C845FA-0D4A-0B40-989F-1DDE8F427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42597-5688-B244-920E-D1CA97935191}" type="datetimeFigureOut">
              <a:rPr lang="en-US" smtClean="0"/>
              <a:t>5/19/21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9B3DD3-CAD9-C54B-889C-E5105511B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03B38C-DDD8-6A4E-AA54-E3E10A366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06500-F379-E641-8917-0F39D54E2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703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E1AF9A-A89C-F044-9A24-CA1E6D412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D312ED-3B2A-4342-9796-33C5F0276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FA9816-F5EC-D741-81BD-FCE6B53770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42597-5688-B244-920E-D1CA97935191}" type="datetimeFigureOut">
              <a:rPr lang="en-US" smtClean="0"/>
              <a:t>5/19/21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C3386-B14E-C44C-91BF-94FC3A341B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D182A-8D2E-3C42-B5AC-BE8446C2A2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06500-F379-E641-8917-0F39D54E2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220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3" Type="http://schemas.openxmlformats.org/officeDocument/2006/relationships/image" Target="../media/image17.emf"/><Relationship Id="rId7" Type="http://schemas.openxmlformats.org/officeDocument/2006/relationships/image" Target="../media/image21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emf"/><Relationship Id="rId5" Type="http://schemas.openxmlformats.org/officeDocument/2006/relationships/image" Target="../media/image19.emf"/><Relationship Id="rId4" Type="http://schemas.openxmlformats.org/officeDocument/2006/relationships/image" Target="../media/image18.emf"/><Relationship Id="rId9" Type="http://schemas.openxmlformats.org/officeDocument/2006/relationships/image" Target="../media/image23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C26CB-FCB9-4B4E-9A3A-B82A2C608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490" y="2984757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CRC samples</a:t>
            </a:r>
          </a:p>
        </p:txBody>
      </p:sp>
    </p:spTree>
    <p:extLst>
      <p:ext uri="{BB962C8B-B14F-4D97-AF65-F5344CB8AC3E}">
        <p14:creationId xmlns:p14="http://schemas.microsoft.com/office/powerpoint/2010/main" val="1140591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6FECCE-8305-1744-AA07-954043E7DB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08352" y="774700"/>
            <a:ext cx="2222500" cy="25146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252078-DDC8-CB47-9D94-E0C9DB00D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850" y="863600"/>
            <a:ext cx="2222500" cy="2514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1BF2F63-3821-FD46-B561-FAB0C23793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4450" y="634206"/>
            <a:ext cx="2781300" cy="2844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F339F97-75A4-704B-8167-7E2B5F1000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4075" y="736600"/>
            <a:ext cx="2781300" cy="28448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8C9E986-B4C2-E44A-B6B9-9C10F9ADC6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97275" y="4232275"/>
            <a:ext cx="2222500" cy="22606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9868EE2-57FE-0F44-8606-6CFAD1F43D9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1350" y="4232275"/>
            <a:ext cx="2222500" cy="22606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C572EEF-67AE-0145-9264-4B4B6110BFB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91650" y="4051300"/>
            <a:ext cx="2781300" cy="28575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7B97A2E-E45A-314A-B509-59A4808B8DE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99200" y="3987800"/>
            <a:ext cx="2781300" cy="28575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5662671-2608-D04C-AC3B-75E6BB452E95}"/>
              </a:ext>
            </a:extLst>
          </p:cNvPr>
          <p:cNvSpPr txBox="1"/>
          <p:nvPr/>
        </p:nvSpPr>
        <p:spPr>
          <a:xfrm rot="-5400000">
            <a:off x="-1111663" y="2005983"/>
            <a:ext cx="273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 fragment size filtering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DAF62DC-053E-D046-9034-D2A9277ADAAF}"/>
              </a:ext>
            </a:extLst>
          </p:cNvPr>
          <p:cNvSpPr txBox="1"/>
          <p:nvPr/>
        </p:nvSpPr>
        <p:spPr>
          <a:xfrm rot="-5400000">
            <a:off x="-932375" y="5081069"/>
            <a:ext cx="2428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Fragment size &lt;=170 </a:t>
            </a:r>
          </a:p>
        </p:txBody>
      </p:sp>
    </p:spTree>
    <p:extLst>
      <p:ext uri="{BB962C8B-B14F-4D97-AF65-F5344CB8AC3E}">
        <p14:creationId xmlns:p14="http://schemas.microsoft.com/office/powerpoint/2010/main" val="3207819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 descr="Chart, box and whisker chart&#10;&#10;Description automatically generated">
            <a:extLst>
              <a:ext uri="{FF2B5EF4-FFF2-40B4-BE49-F238E27FC236}">
                <a16:creationId xmlns:a16="http://schemas.microsoft.com/office/drawing/2014/main" id="{E23FEB60-FFD1-2344-9687-FB52772DEF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52912" y="365125"/>
            <a:ext cx="3452998" cy="3088048"/>
          </a:xfrm>
        </p:spPr>
      </p:pic>
      <p:pic>
        <p:nvPicPr>
          <p:cNvPr id="13" name="Picture 12" descr="Chart, box and whisker chart&#10;&#10;Description automatically generated">
            <a:extLst>
              <a:ext uri="{FF2B5EF4-FFF2-40B4-BE49-F238E27FC236}">
                <a16:creationId xmlns:a16="http://schemas.microsoft.com/office/drawing/2014/main" id="{6E23576D-85E8-BA42-B834-BBB64D5D52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725" y="4015371"/>
            <a:ext cx="2597253" cy="2477667"/>
          </a:xfrm>
          <a:prstGeom prst="rect">
            <a:avLst/>
          </a:prstGeom>
        </p:spPr>
      </p:pic>
      <p:pic>
        <p:nvPicPr>
          <p:cNvPr id="15" name="Picture 14" descr="Chart, box and whisker chart&#10;&#10;Description automatically generated">
            <a:extLst>
              <a:ext uri="{FF2B5EF4-FFF2-40B4-BE49-F238E27FC236}">
                <a16:creationId xmlns:a16="http://schemas.microsoft.com/office/drawing/2014/main" id="{0D69FA12-78CA-8346-9B77-9DB93FD535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0252" y="4017378"/>
            <a:ext cx="2609859" cy="2477668"/>
          </a:xfrm>
          <a:prstGeom prst="rect">
            <a:avLst/>
          </a:prstGeom>
        </p:spPr>
      </p:pic>
      <p:pic>
        <p:nvPicPr>
          <p:cNvPr id="21" name="Picture 20" descr="Chart, box and whisker chart&#10;&#10;Description automatically generated">
            <a:extLst>
              <a:ext uri="{FF2B5EF4-FFF2-40B4-BE49-F238E27FC236}">
                <a16:creationId xmlns:a16="http://schemas.microsoft.com/office/drawing/2014/main" id="{AC19B08D-0718-4C4E-A58E-C99714D31F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47200" y="3835594"/>
            <a:ext cx="2844800" cy="2644744"/>
          </a:xfrm>
          <a:prstGeom prst="rect">
            <a:avLst/>
          </a:prstGeom>
        </p:spPr>
      </p:pic>
      <p:pic>
        <p:nvPicPr>
          <p:cNvPr id="23" name="Picture 22" descr="Chart, box and whisker chart&#10;&#10;Description automatically generated">
            <a:extLst>
              <a:ext uri="{FF2B5EF4-FFF2-40B4-BE49-F238E27FC236}">
                <a16:creationId xmlns:a16="http://schemas.microsoft.com/office/drawing/2014/main" id="{EFE52557-9924-3641-8280-E5FE60A658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47463" y="4015207"/>
            <a:ext cx="2707361" cy="247766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FA9101A-1B90-5B47-9D66-22308AD73B81}"/>
              </a:ext>
            </a:extLst>
          </p:cNvPr>
          <p:cNvSpPr txBox="1"/>
          <p:nvPr/>
        </p:nvSpPr>
        <p:spPr>
          <a:xfrm rot="-5400000">
            <a:off x="336357" y="4982646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TIL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7C5AF56-8C2C-B140-87D9-FC323159E7BF}"/>
              </a:ext>
            </a:extLst>
          </p:cNvPr>
          <p:cNvSpPr txBox="1"/>
          <p:nvPr/>
        </p:nvSpPr>
        <p:spPr>
          <a:xfrm>
            <a:off x="4514541" y="0"/>
            <a:ext cx="273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 fragment size filtering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E9CC20D-E31C-1044-94F5-83661BFDA160}"/>
              </a:ext>
            </a:extLst>
          </p:cNvPr>
          <p:cNvSpPr txBox="1"/>
          <p:nvPr/>
        </p:nvSpPr>
        <p:spPr>
          <a:xfrm>
            <a:off x="1187141" y="3549328"/>
            <a:ext cx="2428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Fragment size &lt;=170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E51FD25-A02F-9644-90BB-6E1927F14345}"/>
              </a:ext>
            </a:extLst>
          </p:cNvPr>
          <p:cNvSpPr txBox="1"/>
          <p:nvPr/>
        </p:nvSpPr>
        <p:spPr>
          <a:xfrm>
            <a:off x="4001219" y="3549328"/>
            <a:ext cx="2428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Fragment size &lt;=167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D6A96C6-97E9-774E-AB92-E7F957D3C18D}"/>
              </a:ext>
            </a:extLst>
          </p:cNvPr>
          <p:cNvSpPr txBox="1"/>
          <p:nvPr/>
        </p:nvSpPr>
        <p:spPr>
          <a:xfrm>
            <a:off x="6648232" y="3504556"/>
            <a:ext cx="2428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Fragment size &lt;=165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957B10C-DBCB-6F4D-A3F6-2560D9B131F4}"/>
              </a:ext>
            </a:extLst>
          </p:cNvPr>
          <p:cNvSpPr txBox="1"/>
          <p:nvPr/>
        </p:nvSpPr>
        <p:spPr>
          <a:xfrm>
            <a:off x="9500757" y="3466848"/>
            <a:ext cx="2428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Fragment size &lt;=160 </a:t>
            </a:r>
          </a:p>
        </p:txBody>
      </p:sp>
    </p:spTree>
    <p:extLst>
      <p:ext uri="{BB962C8B-B14F-4D97-AF65-F5344CB8AC3E}">
        <p14:creationId xmlns:p14="http://schemas.microsoft.com/office/powerpoint/2010/main" val="2336176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0E96B-78FC-3540-BDA2-33C11F262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Work in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D108A-C07C-BC47-9EA0-A3CE4E18F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 in silico size selection for low fragment length samples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/>
              <a:t>Updating the dashboard to include individual DMR AUC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/>
              <a:t>Updating the DMR pipeline to include compartment wise delta (along with one vs rest delta)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8166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8B65F-BA34-5A47-B03F-7FD6DB6D2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Review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BCC261-06B9-E249-9AF9-6FE19DFC07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59948" y="2663456"/>
            <a:ext cx="3657600" cy="3429000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E02605A-2D81-4447-BFD4-568E53ACDE1B}"/>
              </a:ext>
            </a:extLst>
          </p:cNvPr>
          <p:cNvSpPr txBox="1"/>
          <p:nvPr/>
        </p:nvSpPr>
        <p:spPr>
          <a:xfrm>
            <a:off x="874023" y="2218403"/>
            <a:ext cx="3422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#available fragment = [617,798]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44A49E-48B5-CE4E-937F-AFFFCB5A478F}"/>
              </a:ext>
            </a:extLst>
          </p:cNvPr>
          <p:cNvSpPr txBox="1"/>
          <p:nvPr/>
        </p:nvSpPr>
        <p:spPr>
          <a:xfrm>
            <a:off x="4494325" y="2227061"/>
            <a:ext cx="2973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#available fragment &gt; 1000</a:t>
            </a:r>
          </a:p>
        </p:txBody>
      </p:sp>
      <p:pic>
        <p:nvPicPr>
          <p:cNvPr id="16" name="Picture 15" descr="A picture containing chart&#10;&#10;Description automatically generated">
            <a:extLst>
              <a:ext uri="{FF2B5EF4-FFF2-40B4-BE49-F238E27FC236}">
                <a16:creationId xmlns:a16="http://schemas.microsoft.com/office/drawing/2014/main" id="{18079548-DAF9-8146-B15A-0F2B3BCC3D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228" y="2819235"/>
            <a:ext cx="3329096" cy="331606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0A01C85-D64D-D148-B646-AE9C5DC450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3226" y="5118107"/>
            <a:ext cx="1409700" cy="279400"/>
          </a:xfrm>
          <a:prstGeom prst="rect">
            <a:avLst/>
          </a:prstGeom>
        </p:spPr>
      </p:pic>
      <p:pic>
        <p:nvPicPr>
          <p:cNvPr id="18" name="Picture 17" descr="Chart&#10;&#10;Description automatically generated">
            <a:extLst>
              <a:ext uri="{FF2B5EF4-FFF2-40B4-BE49-F238E27FC236}">
                <a16:creationId xmlns:a16="http://schemas.microsoft.com/office/drawing/2014/main" id="{6DE5111C-88DB-374F-BA6C-D1A0318F5A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8934" y="2645586"/>
            <a:ext cx="3489728" cy="3464741"/>
          </a:xfrm>
          <a:prstGeom prst="rect">
            <a:avLst/>
          </a:prstGeom>
        </p:spPr>
      </p:pic>
      <p:pic>
        <p:nvPicPr>
          <p:cNvPr id="19" name="Picture 18" descr="Logo&#10;&#10;Description automatically generated">
            <a:extLst>
              <a:ext uri="{FF2B5EF4-FFF2-40B4-BE49-F238E27FC236}">
                <a16:creationId xmlns:a16="http://schemas.microsoft.com/office/drawing/2014/main" id="{7D10B703-F170-0C40-A8AE-0A42D3435A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15430" y="5267482"/>
            <a:ext cx="1373388" cy="26005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F94687A-5543-ED49-96C5-3D42020D1A47}"/>
              </a:ext>
            </a:extLst>
          </p:cNvPr>
          <p:cNvSpPr txBox="1"/>
          <p:nvPr/>
        </p:nvSpPr>
        <p:spPr>
          <a:xfrm>
            <a:off x="1192206" y="6101669"/>
            <a:ext cx="2595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FACS CD45*tumor size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934C6DD-C3CB-2144-ABD7-FA8FFED94155}"/>
              </a:ext>
            </a:extLst>
          </p:cNvPr>
          <p:cNvSpPr txBox="1"/>
          <p:nvPr/>
        </p:nvSpPr>
        <p:spPr>
          <a:xfrm rot="-5400000">
            <a:off x="-166825" y="3988678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Estimation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70BB51E-6493-7D4A-8968-99A2564430B8}"/>
              </a:ext>
            </a:extLst>
          </p:cNvPr>
          <p:cNvSpPr txBox="1"/>
          <p:nvPr/>
        </p:nvSpPr>
        <p:spPr>
          <a:xfrm>
            <a:off x="4927423" y="6074586"/>
            <a:ext cx="2595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FACS CD45*tumor size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752E7D-51C2-E947-8A2B-5F99EFFABBBC}"/>
              </a:ext>
            </a:extLst>
          </p:cNvPr>
          <p:cNvSpPr txBox="1"/>
          <p:nvPr/>
        </p:nvSpPr>
        <p:spPr>
          <a:xfrm>
            <a:off x="7918484" y="6354375"/>
            <a:ext cx="4378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(#available fragment = #fragment corresponding to the “SM”) </a:t>
            </a:r>
          </a:p>
        </p:txBody>
      </p:sp>
    </p:spTree>
    <p:extLst>
      <p:ext uri="{BB962C8B-B14F-4D97-AF65-F5344CB8AC3E}">
        <p14:creationId xmlns:p14="http://schemas.microsoft.com/office/powerpoint/2010/main" val="827527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8B65F-BA34-5A47-B03F-7FD6DB6D2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166" y="998718"/>
            <a:ext cx="1107416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Down sampling (#fragment) “good” samples</a:t>
            </a:r>
          </a:p>
        </p:txBody>
      </p:sp>
      <p:pic>
        <p:nvPicPr>
          <p:cNvPr id="7" name="Picture 6" descr="A picture containing chart&#10;&#10;Description automatically generated">
            <a:extLst>
              <a:ext uri="{FF2B5EF4-FFF2-40B4-BE49-F238E27FC236}">
                <a16:creationId xmlns:a16="http://schemas.microsoft.com/office/drawing/2014/main" id="{9B2A9F7B-980B-9245-9030-84E234AB6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228" y="2819235"/>
            <a:ext cx="3329096" cy="33160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D1C884D-CC7E-F242-891F-B05DECFB5C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3226" y="5118107"/>
            <a:ext cx="1409700" cy="279400"/>
          </a:xfrm>
          <a:prstGeom prst="rect">
            <a:avLst/>
          </a:prstGeom>
        </p:spPr>
      </p:pic>
      <p:pic>
        <p:nvPicPr>
          <p:cNvPr id="8" name="Content Placeholder 7" descr="A picture containing chart&#10;&#10;Description automatically generated">
            <a:extLst>
              <a:ext uri="{FF2B5EF4-FFF2-40B4-BE49-F238E27FC236}">
                <a16:creationId xmlns:a16="http://schemas.microsoft.com/office/drawing/2014/main" id="{22A67061-EAC1-A840-A75A-C0378F18AA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377883" y="2587735"/>
            <a:ext cx="3575903" cy="3537907"/>
          </a:xfrm>
        </p:spPr>
      </p:pic>
      <p:pic>
        <p:nvPicPr>
          <p:cNvPr id="12" name="Picture 11" descr="A picture containing text&#10;&#10;Description automatically generated">
            <a:extLst>
              <a:ext uri="{FF2B5EF4-FFF2-40B4-BE49-F238E27FC236}">
                <a16:creationId xmlns:a16="http://schemas.microsoft.com/office/drawing/2014/main" id="{77E5C313-8F57-954B-9C12-8CEA47A91F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67604" y="5152469"/>
            <a:ext cx="1244756" cy="21271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073E285-1212-5341-94D5-467D3B55FD7E}"/>
              </a:ext>
            </a:extLst>
          </p:cNvPr>
          <p:cNvSpPr txBox="1"/>
          <p:nvPr/>
        </p:nvSpPr>
        <p:spPr>
          <a:xfrm>
            <a:off x="8810109" y="2115390"/>
            <a:ext cx="2845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#available fragment = 650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0125861-168F-F341-A199-4245120A17F2}"/>
              </a:ext>
            </a:extLst>
          </p:cNvPr>
          <p:cNvSpPr txBox="1"/>
          <p:nvPr/>
        </p:nvSpPr>
        <p:spPr>
          <a:xfrm>
            <a:off x="874023" y="2218403"/>
            <a:ext cx="3422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#available fragment = [617,798]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05B7E6-C2B2-0D42-88C1-027A00ED496F}"/>
              </a:ext>
            </a:extLst>
          </p:cNvPr>
          <p:cNvSpPr txBox="1"/>
          <p:nvPr/>
        </p:nvSpPr>
        <p:spPr>
          <a:xfrm>
            <a:off x="1192206" y="6101669"/>
            <a:ext cx="2595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FACS CD45*tumor size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EBE8FF0-E6C8-B84D-B79C-C207CC442316}"/>
              </a:ext>
            </a:extLst>
          </p:cNvPr>
          <p:cNvSpPr txBox="1"/>
          <p:nvPr/>
        </p:nvSpPr>
        <p:spPr>
          <a:xfrm rot="-5400000">
            <a:off x="-166825" y="3988678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Estimation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51D8D9C-B0CF-2C46-8E89-D7E6A5780063}"/>
              </a:ext>
            </a:extLst>
          </p:cNvPr>
          <p:cNvSpPr txBox="1"/>
          <p:nvPr/>
        </p:nvSpPr>
        <p:spPr>
          <a:xfrm>
            <a:off x="9135705" y="6034567"/>
            <a:ext cx="2595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FACS CD45*tumor size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21F0640-A67A-F840-B759-C1C0D2190A54}"/>
              </a:ext>
            </a:extLst>
          </p:cNvPr>
          <p:cNvSpPr txBox="1"/>
          <p:nvPr/>
        </p:nvSpPr>
        <p:spPr>
          <a:xfrm>
            <a:off x="4494325" y="2227061"/>
            <a:ext cx="2973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#available fragment &gt; 1000</a:t>
            </a:r>
          </a:p>
        </p:txBody>
      </p:sp>
      <p:pic>
        <p:nvPicPr>
          <p:cNvPr id="27" name="Picture 26" descr="Chart&#10;&#10;Description automatically generated">
            <a:extLst>
              <a:ext uri="{FF2B5EF4-FFF2-40B4-BE49-F238E27FC236}">
                <a16:creationId xmlns:a16="http://schemas.microsoft.com/office/drawing/2014/main" id="{72D2BE13-DEA7-D443-A65A-E63FE18CCF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28934" y="2645586"/>
            <a:ext cx="3489728" cy="3464741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FC0F582D-0886-674D-995C-B8145B428F3D}"/>
              </a:ext>
            </a:extLst>
          </p:cNvPr>
          <p:cNvSpPr txBox="1"/>
          <p:nvPr/>
        </p:nvSpPr>
        <p:spPr>
          <a:xfrm>
            <a:off x="4927423" y="6074586"/>
            <a:ext cx="2595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FACS CD45*tumor size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C45716F-295E-984B-96CC-802A65C4DAAA}"/>
              </a:ext>
            </a:extLst>
          </p:cNvPr>
          <p:cNvCxnSpPr/>
          <p:nvPr/>
        </p:nvCxnSpPr>
        <p:spPr>
          <a:xfrm>
            <a:off x="6746780" y="4151870"/>
            <a:ext cx="14580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 descr="Logo&#10;&#10;Description automatically generated">
            <a:extLst>
              <a:ext uri="{FF2B5EF4-FFF2-40B4-BE49-F238E27FC236}">
                <a16:creationId xmlns:a16="http://schemas.microsoft.com/office/drawing/2014/main" id="{17BD486F-A99F-3E4A-B76D-052A761DDF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15430" y="5267482"/>
            <a:ext cx="1373388" cy="2600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9B5BAD3-75A2-C74B-BC1F-13A6C2C0B673}"/>
              </a:ext>
            </a:extLst>
          </p:cNvPr>
          <p:cNvSpPr txBox="1"/>
          <p:nvPr/>
        </p:nvSpPr>
        <p:spPr>
          <a:xfrm>
            <a:off x="6934978" y="3824124"/>
            <a:ext cx="13388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Down sample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7FAA7933-9FC1-A245-BB8C-C96E718123B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Review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6815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B1280-325C-F64A-9E3D-499C02E2C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Why all CRC samples not showing good correlation?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D2A47-AE7F-B04D-A652-4F3D7D4C6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From the previous slide it seems down sampling the fragment does not reproduce the “bad” correlation.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So, we studied other qc of the CRC samples.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Mapping rate seems to be also related. </a:t>
            </a:r>
          </a:p>
        </p:txBody>
      </p:sp>
    </p:spTree>
    <p:extLst>
      <p:ext uri="{BB962C8B-B14F-4D97-AF65-F5344CB8AC3E}">
        <p14:creationId xmlns:p14="http://schemas.microsoft.com/office/powerpoint/2010/main" val="1064717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DFAD8-55AC-124F-A577-9C7B5776C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Effect of Mapping rate</a:t>
            </a:r>
          </a:p>
        </p:txBody>
      </p:sp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C5800B59-280E-AB43-87DC-59822718B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241" y="2353486"/>
            <a:ext cx="3489728" cy="346474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61D2A33-581D-124E-A236-B6A4A35A2C0F}"/>
              </a:ext>
            </a:extLst>
          </p:cNvPr>
          <p:cNvSpPr txBox="1"/>
          <p:nvPr/>
        </p:nvSpPr>
        <p:spPr>
          <a:xfrm>
            <a:off x="986281" y="5818227"/>
            <a:ext cx="2595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FACS CD45*tumor size</a:t>
            </a:r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0B128A13-FF58-C34E-A578-EE645C9A2F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4137" y="4975382"/>
            <a:ext cx="1373388" cy="260050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AEE22C-2FB4-7A43-83AB-0CCF389399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984825" y="2990063"/>
            <a:ext cx="4826001" cy="2509521"/>
          </a:xfrm>
        </p:spPr>
      </p:pic>
      <p:pic>
        <p:nvPicPr>
          <p:cNvPr id="11" name="Picture 10" descr="A picture containing chart&#10;&#10;Description automatically generated">
            <a:extLst>
              <a:ext uri="{FF2B5EF4-FFF2-40B4-BE49-F238E27FC236}">
                <a16:creationId xmlns:a16="http://schemas.microsoft.com/office/drawing/2014/main" id="{B883189C-7A96-8C49-9293-7BF9E25C7D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5282" y="2590930"/>
            <a:ext cx="3103599" cy="309145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BF1A433-1452-6E49-8729-F549177775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39626" y="4728558"/>
            <a:ext cx="1409700" cy="279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80AA50F-5784-EA4F-98F9-6FA25E545ED8}"/>
              </a:ext>
            </a:extLst>
          </p:cNvPr>
          <p:cNvSpPr txBox="1"/>
          <p:nvPr/>
        </p:nvSpPr>
        <p:spPr>
          <a:xfrm>
            <a:off x="9783921" y="5662962"/>
            <a:ext cx="2058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FACS CD45*tumor size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8A769F-E503-EA43-99AF-8DD467642697}"/>
              </a:ext>
            </a:extLst>
          </p:cNvPr>
          <p:cNvSpPr txBox="1"/>
          <p:nvPr/>
        </p:nvSpPr>
        <p:spPr>
          <a:xfrm rot="-5400000">
            <a:off x="8379240" y="3642606"/>
            <a:ext cx="10214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Estimation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E98D15-F140-BF49-96FA-476AE92891B7}"/>
              </a:ext>
            </a:extLst>
          </p:cNvPr>
          <p:cNvSpPr txBox="1"/>
          <p:nvPr/>
        </p:nvSpPr>
        <p:spPr>
          <a:xfrm rot="-5400000">
            <a:off x="-125364" y="3838183"/>
            <a:ext cx="10214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Estimation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0F91F0B-B733-814B-A6E9-3A2FECB42530}"/>
              </a:ext>
            </a:extLst>
          </p:cNvPr>
          <p:cNvCxnSpPr>
            <a:cxnSpLocks/>
          </p:cNvCxnSpPr>
          <p:nvPr/>
        </p:nvCxnSpPr>
        <p:spPr>
          <a:xfrm>
            <a:off x="6002215" y="2919725"/>
            <a:ext cx="0" cy="2980676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035D5E0-3E29-504D-9AEB-9F33FF18672B}"/>
              </a:ext>
            </a:extLst>
          </p:cNvPr>
          <p:cNvCxnSpPr>
            <a:cxnSpLocks/>
          </p:cNvCxnSpPr>
          <p:nvPr/>
        </p:nvCxnSpPr>
        <p:spPr>
          <a:xfrm flipH="1">
            <a:off x="3412431" y="4581156"/>
            <a:ext cx="13500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389F129-EA53-0A46-95AD-A095F249CA6B}"/>
              </a:ext>
            </a:extLst>
          </p:cNvPr>
          <p:cNvCxnSpPr>
            <a:cxnSpLocks/>
          </p:cNvCxnSpPr>
          <p:nvPr/>
        </p:nvCxnSpPr>
        <p:spPr>
          <a:xfrm>
            <a:off x="7175500" y="4536923"/>
            <a:ext cx="163532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06AD042-6899-F949-BA34-706129E9CA38}"/>
              </a:ext>
            </a:extLst>
          </p:cNvPr>
          <p:cNvSpPr txBox="1"/>
          <p:nvPr/>
        </p:nvSpPr>
        <p:spPr>
          <a:xfrm>
            <a:off x="6565900" y="6340045"/>
            <a:ext cx="553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do: perform this analyses on melanoma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cfDNA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361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03E83-8327-664C-BD6B-11BA4A355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682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silico fragment length selection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(melanoma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cfDNA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87318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154058-1488-7C4D-8E2E-9C0719EAD5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492585"/>
            <a:ext cx="2679357" cy="424652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A789FB-8635-3F4B-A171-F02464938D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3789" y="2309718"/>
            <a:ext cx="2768600" cy="2844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FD27D97-DDA3-1B46-A61B-B382204F20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4608" y="2403266"/>
            <a:ext cx="2768939" cy="2844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1C46761-5DD9-6949-B196-17489AC2DA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3548" y="2445265"/>
            <a:ext cx="2768600" cy="2844800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EACC915F-1594-194F-A69B-04B9F318D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857" y="18255"/>
            <a:ext cx="11786286" cy="1325563"/>
          </a:xfrm>
        </p:spPr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Median fragment length of samples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98B500-2DA8-A140-82E1-FFF47E09508A}"/>
              </a:ext>
            </a:extLst>
          </p:cNvPr>
          <p:cNvSpPr txBox="1"/>
          <p:nvPr/>
        </p:nvSpPr>
        <p:spPr>
          <a:xfrm>
            <a:off x="3009257" y="6255965"/>
            <a:ext cx="4968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*these are the overall median fragment lengths</a:t>
            </a:r>
          </a:p>
        </p:txBody>
      </p:sp>
    </p:spTree>
    <p:extLst>
      <p:ext uri="{BB962C8B-B14F-4D97-AF65-F5344CB8AC3E}">
        <p14:creationId xmlns:p14="http://schemas.microsoft.com/office/powerpoint/2010/main" val="774043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306A5-3ABB-AB49-9842-40C3A7608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TIL specific fragment length</a:t>
            </a:r>
          </a:p>
        </p:txBody>
      </p:sp>
      <p:pic>
        <p:nvPicPr>
          <p:cNvPr id="5" name="Content Placeholder 4" descr="Diagram, schematic&#10;&#10;Description automatically generated">
            <a:extLst>
              <a:ext uri="{FF2B5EF4-FFF2-40B4-BE49-F238E27FC236}">
                <a16:creationId xmlns:a16="http://schemas.microsoft.com/office/drawing/2014/main" id="{48AB8496-B695-404C-9A79-B4D0D35D3F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2935" y="1972770"/>
            <a:ext cx="3693577" cy="4351338"/>
          </a:xfrm>
        </p:spPr>
      </p:pic>
      <p:pic>
        <p:nvPicPr>
          <p:cNvPr id="7" name="Picture 6" descr="Diagram, schematic&#10;&#10;Description automatically generated">
            <a:extLst>
              <a:ext uri="{FF2B5EF4-FFF2-40B4-BE49-F238E27FC236}">
                <a16:creationId xmlns:a16="http://schemas.microsoft.com/office/drawing/2014/main" id="{E5BAF20F-710A-1847-9558-9B8DC38512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0423" y="2006108"/>
            <a:ext cx="3771900" cy="4318000"/>
          </a:xfrm>
          <a:prstGeom prst="rect">
            <a:avLst/>
          </a:prstGeom>
        </p:spPr>
      </p:pic>
      <p:pic>
        <p:nvPicPr>
          <p:cNvPr id="9" name="Picture 8" descr="Diagram, schematic&#10;&#10;Description automatically generated">
            <a:extLst>
              <a:ext uri="{FF2B5EF4-FFF2-40B4-BE49-F238E27FC236}">
                <a16:creationId xmlns:a16="http://schemas.microsoft.com/office/drawing/2014/main" id="{09DAEB47-B338-6F4D-9F75-122097F84D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6234" y="1972770"/>
            <a:ext cx="3657600" cy="4292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78156F0-97C5-9442-9FF2-01D3969FCD78}"/>
              </a:ext>
            </a:extLst>
          </p:cNvPr>
          <p:cNvSpPr txBox="1"/>
          <p:nvPr/>
        </p:nvSpPr>
        <p:spPr>
          <a:xfrm>
            <a:off x="2259723" y="6421524"/>
            <a:ext cx="880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*these are the fragment lengths corresponding to signature matrix and read counting</a:t>
            </a:r>
          </a:p>
        </p:txBody>
      </p:sp>
    </p:spTree>
    <p:extLst>
      <p:ext uri="{BB962C8B-B14F-4D97-AF65-F5344CB8AC3E}">
        <p14:creationId xmlns:p14="http://schemas.microsoft.com/office/powerpoint/2010/main" val="86378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E9C6B-050C-D147-A2CE-D3B632AEB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silico fragment length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2C25C-6E4F-754D-A9D3-B8A0B5EE8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code to specify minimum and maximum fragment length for a specific cell type is ready.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From the previous slide, it seems maximum 170bp is a good choice for TIL fragment (median of DCB TIL fragment length is 170 bp)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 the next 2 slides, the results are shown for some maximum fragment length thresholds (we do not call a fragment TIL specific if the length is greater than the predefined threshold).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All results are shown in absolute mode, at least 3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cpg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per fragment and for “good” melanoma and healthy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cfNDA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4891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369</Words>
  <Application>Microsoft Macintosh PowerPoint</Application>
  <PresentationFormat>Widescreen</PresentationFormat>
  <Paragraphs>57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CRC samples</vt:lpstr>
      <vt:lpstr>Review</vt:lpstr>
      <vt:lpstr>Down sampling (#fragment) “good” samples</vt:lpstr>
      <vt:lpstr>Why all CRC samples not showing good correlation?</vt:lpstr>
      <vt:lpstr>Effect of Mapping rate</vt:lpstr>
      <vt:lpstr>In silico fragment length selection (melanoma cfDNA)</vt:lpstr>
      <vt:lpstr>Median fragment length of samples</vt:lpstr>
      <vt:lpstr>TIL specific fragment length</vt:lpstr>
      <vt:lpstr>In silico fragment length selection</vt:lpstr>
      <vt:lpstr>PowerPoint Presentation</vt:lpstr>
      <vt:lpstr>PowerPoint Presentation</vt:lpstr>
      <vt:lpstr>Work in progress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Alahi, Irfan</dc:creator>
  <cp:lastModifiedBy>Alahi, Irfan</cp:lastModifiedBy>
  <cp:revision>61</cp:revision>
  <dcterms:created xsi:type="dcterms:W3CDTF">2021-05-19T16:11:50Z</dcterms:created>
  <dcterms:modified xsi:type="dcterms:W3CDTF">2021-05-19T22:50:29Z</dcterms:modified>
</cp:coreProperties>
</file>