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FC0"/>
    <a:srgbClr val="4C9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76484" y="1827744"/>
            <a:ext cx="288035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612" y="4824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13" y="0"/>
                </a:moveTo>
                <a:lnTo>
                  <a:pt x="3147166" y="6853170"/>
                </a:lnTo>
              </a:path>
              <a:path w="4743450" h="6853555">
                <a:moveTo>
                  <a:pt x="4743387" y="3690070"/>
                </a:moveTo>
                <a:lnTo>
                  <a:pt x="0" y="6853171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6857995"/>
                </a:moveTo>
                <a:lnTo>
                  <a:pt x="0" y="6857995"/>
                </a:lnTo>
                <a:lnTo>
                  <a:pt x="2044399" y="0"/>
                </a:lnTo>
                <a:lnTo>
                  <a:pt x="3009899" y="0"/>
                </a:lnTo>
                <a:lnTo>
                  <a:pt x="3009899" y="6857995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1" y="6857995"/>
                </a:moveTo>
                <a:lnTo>
                  <a:pt x="1208884" y="6857995"/>
                </a:lnTo>
                <a:lnTo>
                  <a:pt x="0" y="0"/>
                </a:lnTo>
                <a:lnTo>
                  <a:pt x="2589121" y="0"/>
                </a:lnTo>
                <a:lnTo>
                  <a:pt x="2589121" y="6857995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3809999"/>
                </a:moveTo>
                <a:lnTo>
                  <a:pt x="0" y="3809999"/>
                </a:lnTo>
                <a:lnTo>
                  <a:pt x="3257549" y="0"/>
                </a:lnTo>
                <a:lnTo>
                  <a:pt x="3257549" y="3809999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6857995"/>
                </a:moveTo>
                <a:lnTo>
                  <a:pt x="2470019" y="6857995"/>
                </a:lnTo>
                <a:lnTo>
                  <a:pt x="0" y="0"/>
                </a:lnTo>
                <a:lnTo>
                  <a:pt x="2854069" y="0"/>
                </a:lnTo>
                <a:lnTo>
                  <a:pt x="2854069" y="6857995"/>
                </a:lnTo>
                <a:close/>
              </a:path>
            </a:pathLst>
          </a:custGeom>
          <a:solidFill>
            <a:srgbClr val="17AE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6857995"/>
                </a:moveTo>
                <a:lnTo>
                  <a:pt x="0" y="6857995"/>
                </a:lnTo>
                <a:lnTo>
                  <a:pt x="1022452" y="0"/>
                </a:lnTo>
                <a:lnTo>
                  <a:pt x="1295399" y="0"/>
                </a:lnTo>
                <a:lnTo>
                  <a:pt x="1295399" y="6857995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6857995"/>
                </a:moveTo>
                <a:lnTo>
                  <a:pt x="1114527" y="6857995"/>
                </a:lnTo>
                <a:lnTo>
                  <a:pt x="0" y="0"/>
                </a:lnTo>
                <a:lnTo>
                  <a:pt x="1255752" y="0"/>
                </a:lnTo>
                <a:lnTo>
                  <a:pt x="1255752" y="6857995"/>
                </a:lnTo>
                <a:close/>
              </a:path>
            </a:pathLst>
          </a:custGeom>
          <a:solidFill>
            <a:srgbClr val="2261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4" y="3267074"/>
                </a:moveTo>
                <a:lnTo>
                  <a:pt x="0" y="3267074"/>
                </a:lnTo>
                <a:lnTo>
                  <a:pt x="1819274" y="0"/>
                </a:lnTo>
                <a:lnTo>
                  <a:pt x="1819274" y="3267074"/>
                </a:lnTo>
                <a:close/>
              </a:path>
            </a:pathLst>
          </a:custGeom>
          <a:solidFill>
            <a:srgbClr val="17AEE3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8275" y="644673"/>
            <a:ext cx="7454900" cy="67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375" y="1605539"/>
            <a:ext cx="8223250" cy="459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39775" y="6463575"/>
            <a:ext cx="173608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7" y="6463575"/>
            <a:ext cx="2387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fhanAhamed04/NaanMudhalvan-Gen-AI.gi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3" name="object 3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 sz="2000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" name="object 7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" name="object 9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grpSp>
        <p:nvGrpSpPr>
          <p:cNvPr id="12" name="object 1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3" name="object 1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7" y="1057274"/>
                  </a:moveTo>
                  <a:lnTo>
                    <a:pt x="264311" y="1057274"/>
                  </a:lnTo>
                  <a:lnTo>
                    <a:pt x="0" y="528700"/>
                  </a:lnTo>
                  <a:lnTo>
                    <a:pt x="264311" y="0"/>
                  </a:lnTo>
                  <a:lnTo>
                    <a:pt x="964437" y="0"/>
                  </a:lnTo>
                  <a:lnTo>
                    <a:pt x="1228724" y="528700"/>
                  </a:lnTo>
                  <a:lnTo>
                    <a:pt x="964437" y="1057274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7" y="561974"/>
                  </a:moveTo>
                  <a:lnTo>
                    <a:pt x="140461" y="561974"/>
                  </a:lnTo>
                  <a:lnTo>
                    <a:pt x="0" y="280923"/>
                  </a:lnTo>
                  <a:lnTo>
                    <a:pt x="140461" y="0"/>
                  </a:lnTo>
                  <a:lnTo>
                    <a:pt x="507237" y="0"/>
                  </a:lnTo>
                  <a:lnTo>
                    <a:pt x="647699" y="280923"/>
                  </a:lnTo>
                  <a:lnTo>
                    <a:pt x="507237" y="561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5" name="object 1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7" y="1438274"/>
                </a:moveTo>
                <a:lnTo>
                  <a:pt x="359536" y="1438274"/>
                </a:lnTo>
                <a:lnTo>
                  <a:pt x="0" y="719073"/>
                </a:lnTo>
                <a:lnTo>
                  <a:pt x="359536" y="0"/>
                </a:lnTo>
                <a:lnTo>
                  <a:pt x="1307337" y="0"/>
                </a:lnTo>
                <a:lnTo>
                  <a:pt x="1666874" y="719073"/>
                </a:lnTo>
                <a:lnTo>
                  <a:pt x="1307337" y="1438274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6" name="object 1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6" y="619124"/>
                </a:moveTo>
                <a:lnTo>
                  <a:pt x="154811" y="619124"/>
                </a:lnTo>
                <a:lnTo>
                  <a:pt x="0" y="309624"/>
                </a:lnTo>
                <a:lnTo>
                  <a:pt x="154811" y="0"/>
                </a:lnTo>
                <a:lnTo>
                  <a:pt x="569086" y="0"/>
                </a:lnTo>
                <a:lnTo>
                  <a:pt x="723899" y="309624"/>
                </a:lnTo>
                <a:lnTo>
                  <a:pt x="569086" y="619124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5676910" y="2762177"/>
            <a:ext cx="434340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36245">
              <a:lnSpc>
                <a:spcPct val="100000"/>
              </a:lnSpc>
              <a:spcBef>
                <a:spcPts val="100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Irfhan Ahamed .M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2733" y="3475703"/>
            <a:ext cx="2205068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184" marR="5080" indent="-45212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800" b="1" spc="-2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800" b="1" spc="-10" dirty="0">
                <a:solidFill>
                  <a:srgbClr val="2D936B"/>
                </a:solidFill>
                <a:latin typeface="Trebuchet MS"/>
                <a:cs typeface="Trebuchet MS"/>
              </a:rPr>
              <a:t>Project </a:t>
            </a:r>
            <a:r>
              <a:rPr lang="en-IN" sz="2800" b="1" spc="-10" dirty="0">
                <a:solidFill>
                  <a:srgbClr val="2D936B"/>
                </a:solidFill>
                <a:latin typeface="Trebuchet MS"/>
                <a:cs typeface="Trebuchet MS"/>
              </a:rPr>
              <a:t>  </a:t>
            </a:r>
            <a:r>
              <a:rPr sz="2800" b="1" dirty="0">
                <a:solidFill>
                  <a:srgbClr val="2D936B"/>
                </a:solidFill>
                <a:latin typeface="Trebuchet MS"/>
                <a:cs typeface="Trebuchet MS"/>
              </a:rPr>
              <a:t>GEN</a:t>
            </a:r>
            <a:r>
              <a:rPr sz="2800" b="1" spc="-14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800" b="1" spc="-25" dirty="0">
                <a:solidFill>
                  <a:srgbClr val="2D936B"/>
                </a:solidFill>
                <a:latin typeface="Trebuchet MS"/>
                <a:cs typeface="Trebuchet MS"/>
              </a:rPr>
              <a:t>AI</a:t>
            </a:r>
            <a:endParaRPr sz="2800" dirty="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739775" y="6463575"/>
            <a:ext cx="1736089" cy="373179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200" b="0" dirty="0">
                <a:latin typeface="Trebuchet MS"/>
                <a:cs typeface="Trebuchet MS"/>
              </a:rPr>
              <a:t>3/21/2024</a:t>
            </a:r>
            <a:r>
              <a:rPr sz="1200" b="0" spc="260" dirty="0">
                <a:latin typeface="Trebuchet MS"/>
                <a:cs typeface="Trebuchet MS"/>
              </a:rPr>
              <a:t> </a:t>
            </a:r>
            <a:r>
              <a:rPr sz="1200" dirty="0"/>
              <a:t>Annual</a:t>
            </a:r>
            <a:r>
              <a:rPr sz="1200" spc="-40" dirty="0"/>
              <a:t> </a:t>
            </a:r>
            <a:r>
              <a:rPr sz="1200" spc="-10" dirty="0"/>
              <a:t>Review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200" spc="-50" dirty="0"/>
              <a:t>1</a:t>
            </a:fld>
            <a:endParaRPr sz="1200"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57885"/>
            <a:ext cx="2446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RESULTS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583810" y="6488976"/>
            <a:ext cx="16510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nn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39775" y="6476276"/>
            <a:ext cx="8572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9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5792" y="6476276"/>
            <a:ext cx="74041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ual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352" y="1105448"/>
            <a:ext cx="8734425" cy="5221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marR="98425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text-to-speech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conversion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system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successfully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synthesized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speech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outputs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high </a:t>
            </a:r>
            <a:r>
              <a:rPr sz="1900" dirty="0">
                <a:latin typeface="Times New Roman"/>
                <a:cs typeface="Times New Roman"/>
              </a:rPr>
              <a:t>accuracy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naturalness,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enhancing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user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experience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accessibility.</a:t>
            </a:r>
            <a:endParaRPr sz="1900" dirty="0">
              <a:latin typeface="Times New Roman"/>
              <a:cs typeface="Times New Roman"/>
            </a:endParaRPr>
          </a:p>
          <a:p>
            <a:pPr marL="85090" marR="70485">
              <a:lnSpc>
                <a:spcPct val="100000"/>
              </a:lnSpc>
              <a:spcBef>
                <a:spcPts val="500"/>
              </a:spcBef>
            </a:pPr>
            <a:r>
              <a:rPr sz="1900" b="1" dirty="0">
                <a:latin typeface="Times New Roman"/>
                <a:cs typeface="Times New Roman"/>
              </a:rPr>
              <a:t>Discriminator</a:t>
            </a:r>
            <a:r>
              <a:rPr sz="1900" b="1" spc="-7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Loss</a:t>
            </a:r>
            <a:r>
              <a:rPr sz="1900" dirty="0">
                <a:latin typeface="Times New Roman"/>
                <a:cs typeface="Times New Roman"/>
              </a:rPr>
              <a:t>: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Reflects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discriminator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network's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effectiveness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distinguishing </a:t>
            </a:r>
            <a:r>
              <a:rPr sz="1900" dirty="0">
                <a:latin typeface="Times New Roman"/>
                <a:cs typeface="Times New Roman"/>
              </a:rPr>
              <a:t>between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real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synthesized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speech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during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training,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indicating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network's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ability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to </a:t>
            </a:r>
            <a:r>
              <a:rPr sz="1900" dirty="0">
                <a:latin typeface="Times New Roman"/>
                <a:cs typeface="Times New Roman"/>
              </a:rPr>
              <a:t>discern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natural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speech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from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artificially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generated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speech.</a:t>
            </a:r>
            <a:endParaRPr sz="1900" dirty="0">
              <a:latin typeface="Times New Roman"/>
              <a:cs typeface="Times New Roman"/>
            </a:endParaRPr>
          </a:p>
          <a:p>
            <a:pPr marL="85090" marR="287020" algn="just">
              <a:lnSpc>
                <a:spcPct val="100000"/>
              </a:lnSpc>
              <a:spcBef>
                <a:spcPts val="500"/>
              </a:spcBef>
            </a:pPr>
            <a:r>
              <a:rPr sz="1900" b="1" dirty="0">
                <a:latin typeface="Times New Roman"/>
                <a:cs typeface="Times New Roman"/>
              </a:rPr>
              <a:t>Generator</a:t>
            </a:r>
            <a:r>
              <a:rPr sz="1900" b="1" spc="-5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Loss: </a:t>
            </a:r>
            <a:r>
              <a:rPr sz="1900" dirty="0">
                <a:latin typeface="Times New Roman"/>
                <a:cs typeface="Times New Roman"/>
              </a:rPr>
              <a:t>Measures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success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generator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network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producing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realistic </a:t>
            </a:r>
            <a:r>
              <a:rPr sz="1900" dirty="0">
                <a:latin typeface="Times New Roman"/>
                <a:cs typeface="Times New Roman"/>
              </a:rPr>
              <a:t>speech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outputs,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demonstrating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its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capability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to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deceive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discriminator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by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generating </a:t>
            </a:r>
            <a:r>
              <a:rPr sz="1900" dirty="0">
                <a:latin typeface="Times New Roman"/>
                <a:cs typeface="Times New Roman"/>
              </a:rPr>
              <a:t>natural-sounding </a:t>
            </a:r>
            <a:r>
              <a:rPr sz="1900" spc="-10" dirty="0">
                <a:latin typeface="Times New Roman"/>
                <a:cs typeface="Times New Roman"/>
              </a:rPr>
              <a:t>speech.</a:t>
            </a:r>
            <a:endParaRPr sz="1900" dirty="0">
              <a:latin typeface="Times New Roman"/>
              <a:cs typeface="Times New Roman"/>
            </a:endParaRPr>
          </a:p>
          <a:p>
            <a:pPr marL="85090" marR="374650" algn="just">
              <a:lnSpc>
                <a:spcPct val="100000"/>
              </a:lnSpc>
              <a:spcBef>
                <a:spcPts val="500"/>
              </a:spcBef>
            </a:pPr>
            <a:r>
              <a:rPr sz="1900" b="1" dirty="0">
                <a:latin typeface="Times New Roman"/>
                <a:cs typeface="Times New Roman"/>
              </a:rPr>
              <a:t>Speech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spc="-20" dirty="0">
                <a:latin typeface="Times New Roman"/>
                <a:cs typeface="Times New Roman"/>
              </a:rPr>
              <a:t>Synthesis</a:t>
            </a:r>
            <a:r>
              <a:rPr sz="1900" b="1" spc="-10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Accuracy: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Represents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accuracy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of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text-to-speech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system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in </a:t>
            </a:r>
            <a:r>
              <a:rPr sz="1900" dirty="0">
                <a:latin typeface="Times New Roman"/>
                <a:cs typeface="Times New Roman"/>
              </a:rPr>
              <a:t>converting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input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text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speech,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providing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insights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into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system's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effectiveness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25" dirty="0">
                <a:latin typeface="Times New Roman"/>
                <a:cs typeface="Times New Roman"/>
              </a:rPr>
              <a:t>in </a:t>
            </a:r>
            <a:r>
              <a:rPr sz="1900" dirty="0">
                <a:latin typeface="Times New Roman"/>
                <a:cs typeface="Times New Roman"/>
              </a:rPr>
              <a:t>preserving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semantic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meaning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linguistic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nuances.</a:t>
            </a:r>
            <a:endParaRPr sz="1900" dirty="0">
              <a:latin typeface="Times New Roman"/>
              <a:cs typeface="Times New Roman"/>
            </a:endParaRPr>
          </a:p>
          <a:p>
            <a:pPr marL="85090" marR="5080">
              <a:lnSpc>
                <a:spcPct val="100000"/>
              </a:lnSpc>
              <a:spcBef>
                <a:spcPts val="500"/>
              </a:spcBef>
            </a:pPr>
            <a:r>
              <a:rPr sz="1900" b="1" dirty="0">
                <a:latin typeface="Times New Roman"/>
                <a:cs typeface="Times New Roman"/>
              </a:rPr>
              <a:t>User</a:t>
            </a:r>
            <a:r>
              <a:rPr sz="1900" b="1" spc="-6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Satisfaction</a:t>
            </a:r>
            <a:r>
              <a:rPr sz="1900" b="1" spc="-25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Metrics: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User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feedback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surveys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and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subjective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evaluations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assess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-20" dirty="0">
                <a:latin typeface="Times New Roman"/>
                <a:cs typeface="Times New Roman"/>
              </a:rPr>
              <a:t>user </a:t>
            </a:r>
            <a:r>
              <a:rPr sz="1900" dirty="0">
                <a:latin typeface="Times New Roman"/>
                <a:cs typeface="Times New Roman"/>
              </a:rPr>
              <a:t>satisfaction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with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the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synthesized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speech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outputs,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considering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factors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such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as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naturalness, intelligibility, </a:t>
            </a:r>
            <a:r>
              <a:rPr sz="1900" dirty="0">
                <a:latin typeface="Times New Roman"/>
                <a:cs typeface="Times New Roman"/>
              </a:rPr>
              <a:t>and overall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listening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experience.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20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Demo</a:t>
            </a:r>
            <a:r>
              <a:rPr sz="2000" u="heavy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Link:</a:t>
            </a:r>
            <a:endParaRPr lang="en-IN" sz="2000" u="heavy" spc="-10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20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https://github.com/IrfhanAhamed04/NaanMudhalvan-Gen-AI.git</a:t>
            </a:r>
            <a:endParaRPr lang="en-IN" sz="2000" u="heavy" spc="-10" dirty="0">
              <a:solidFill>
                <a:srgbClr val="006FC0"/>
              </a:solidFill>
              <a:uFill>
                <a:solidFill>
                  <a:srgbClr val="006FC0"/>
                </a:solidFill>
              </a:u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9775" y="804862"/>
            <a:ext cx="386016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b="1" spc="-20" dirty="0">
                <a:latin typeface="Trebuchet MS"/>
                <a:cs typeface="Trebuchet MS"/>
              </a:rPr>
              <a:t>PROJECT</a:t>
            </a:r>
            <a:r>
              <a:rPr sz="4250" b="1" spc="-245" dirty="0">
                <a:latin typeface="Trebuchet MS"/>
                <a:cs typeface="Trebuchet MS"/>
              </a:rPr>
              <a:t> </a:t>
            </a:r>
            <a:r>
              <a:rPr sz="4250" b="1" spc="-1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4" cy="2000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861093" y="2327717"/>
            <a:ext cx="426656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390">
              <a:lnSpc>
                <a:spcPct val="100000"/>
              </a:lnSpc>
              <a:spcBef>
                <a:spcPts val="100"/>
              </a:spcBef>
              <a:tabLst>
                <a:tab pos="1453515" algn="l"/>
                <a:tab pos="2196465" algn="l"/>
              </a:tabLst>
            </a:pPr>
            <a:r>
              <a:rPr sz="5400" b="1" dirty="0">
                <a:latin typeface="Times New Roman"/>
                <a:cs typeface="Times New Roman"/>
              </a:rPr>
              <a:t>Conversion</a:t>
            </a:r>
            <a:r>
              <a:rPr sz="5400" b="1" spc="-60" dirty="0">
                <a:latin typeface="Times New Roman"/>
                <a:cs typeface="Times New Roman"/>
              </a:rPr>
              <a:t> </a:t>
            </a:r>
            <a:r>
              <a:rPr sz="5400" b="1" spc="-25" dirty="0">
                <a:latin typeface="Times New Roman"/>
                <a:cs typeface="Times New Roman"/>
              </a:rPr>
              <a:t>of </a:t>
            </a:r>
            <a:r>
              <a:rPr sz="5400" b="1" spc="-395" dirty="0">
                <a:latin typeface="Times New Roman"/>
                <a:cs typeface="Times New Roman"/>
              </a:rPr>
              <a:t>T</a:t>
            </a:r>
            <a:r>
              <a:rPr sz="5400" b="1" spc="105" dirty="0">
                <a:latin typeface="Times New Roman"/>
                <a:cs typeface="Times New Roman"/>
              </a:rPr>
              <a:t>ext</a:t>
            </a:r>
            <a:r>
              <a:rPr sz="5400" b="1" dirty="0">
                <a:latin typeface="Times New Roman"/>
                <a:cs typeface="Times New Roman"/>
              </a:rPr>
              <a:t>	</a:t>
            </a:r>
            <a:r>
              <a:rPr sz="5400" b="1" spc="-25" dirty="0">
                <a:latin typeface="Times New Roman"/>
                <a:cs typeface="Times New Roman"/>
              </a:rPr>
              <a:t>to</a:t>
            </a:r>
            <a:r>
              <a:rPr sz="5400" b="1" dirty="0">
                <a:latin typeface="Times New Roman"/>
                <a:cs typeface="Times New Roman"/>
              </a:rPr>
              <a:t>	</a:t>
            </a:r>
            <a:r>
              <a:rPr sz="5400" b="1" spc="-10" dirty="0">
                <a:latin typeface="Times New Roman"/>
                <a:cs typeface="Times New Roman"/>
              </a:rPr>
              <a:t>Speech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612" y="4824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13" y="0"/>
                  </a:moveTo>
                  <a:lnTo>
                    <a:pt x="3147166" y="6853170"/>
                  </a:lnTo>
                </a:path>
                <a:path w="4743450" h="6853555">
                  <a:moveTo>
                    <a:pt x="4743387" y="3690070"/>
                  </a:moveTo>
                  <a:lnTo>
                    <a:pt x="0" y="6853171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6857995"/>
                  </a:moveTo>
                  <a:lnTo>
                    <a:pt x="0" y="6857995"/>
                  </a:lnTo>
                  <a:lnTo>
                    <a:pt x="2044399" y="0"/>
                  </a:lnTo>
                  <a:lnTo>
                    <a:pt x="3009899" y="0"/>
                  </a:lnTo>
                  <a:lnTo>
                    <a:pt x="3009899" y="6857995"/>
                  </a:lnTo>
                  <a:close/>
                </a:path>
              </a:pathLst>
            </a:custGeom>
            <a:solidFill>
              <a:srgbClr val="5FCAEE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1" y="6857995"/>
                  </a:moveTo>
                  <a:lnTo>
                    <a:pt x="1208884" y="6857995"/>
                  </a:lnTo>
                  <a:lnTo>
                    <a:pt x="0" y="0"/>
                  </a:lnTo>
                  <a:lnTo>
                    <a:pt x="2589121" y="0"/>
                  </a:lnTo>
                  <a:lnTo>
                    <a:pt x="2589121" y="6857995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3809999"/>
                  </a:moveTo>
                  <a:lnTo>
                    <a:pt x="0" y="3809999"/>
                  </a:lnTo>
                  <a:lnTo>
                    <a:pt x="3257549" y="0"/>
                  </a:lnTo>
                  <a:lnTo>
                    <a:pt x="3257549" y="3809999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6857995"/>
                  </a:moveTo>
                  <a:lnTo>
                    <a:pt x="2470019" y="6857995"/>
                  </a:lnTo>
                  <a:lnTo>
                    <a:pt x="0" y="0"/>
                  </a:lnTo>
                  <a:lnTo>
                    <a:pt x="2854069" y="0"/>
                  </a:lnTo>
                  <a:lnTo>
                    <a:pt x="2854069" y="6857995"/>
                  </a:lnTo>
                  <a:close/>
                </a:path>
              </a:pathLst>
            </a:custGeom>
            <a:solidFill>
              <a:srgbClr val="17AEE3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6857995"/>
                  </a:moveTo>
                  <a:lnTo>
                    <a:pt x="0" y="6857995"/>
                  </a:lnTo>
                  <a:lnTo>
                    <a:pt x="1022452" y="0"/>
                  </a:lnTo>
                  <a:lnTo>
                    <a:pt x="1295399" y="0"/>
                  </a:lnTo>
                  <a:lnTo>
                    <a:pt x="1295399" y="6857995"/>
                  </a:lnTo>
                  <a:close/>
                </a:path>
              </a:pathLst>
            </a:custGeom>
            <a:solidFill>
              <a:srgbClr val="2D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6857995"/>
                  </a:moveTo>
                  <a:lnTo>
                    <a:pt x="1114527" y="6857995"/>
                  </a:lnTo>
                  <a:lnTo>
                    <a:pt x="0" y="0"/>
                  </a:lnTo>
                  <a:lnTo>
                    <a:pt x="1255752" y="0"/>
                  </a:lnTo>
                  <a:lnTo>
                    <a:pt x="1255752" y="6857995"/>
                  </a:lnTo>
                  <a:close/>
                </a:path>
              </a:pathLst>
            </a:custGeom>
            <a:solidFill>
              <a:srgbClr val="2261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4" y="3267074"/>
                  </a:moveTo>
                  <a:lnTo>
                    <a:pt x="0" y="3267074"/>
                  </a:lnTo>
                  <a:lnTo>
                    <a:pt x="1819274" y="0"/>
                  </a:lnTo>
                  <a:lnTo>
                    <a:pt x="1819274" y="3267074"/>
                  </a:lnTo>
                  <a:close/>
                </a:path>
              </a:pathLst>
            </a:custGeom>
            <a:solidFill>
              <a:srgbClr val="17AEE3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447674" y="2847974"/>
                </a:moveTo>
                <a:lnTo>
                  <a:pt x="0" y="2847974"/>
                </a:lnTo>
                <a:lnTo>
                  <a:pt x="0" y="0"/>
                </a:lnTo>
                <a:lnTo>
                  <a:pt x="447674" y="2847974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60672" y="6467749"/>
            <a:ext cx="2152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475" y="6488976"/>
            <a:ext cx="152146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6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20" dirty="0">
                <a:solidFill>
                  <a:srgbClr val="2D83C3"/>
                </a:solidFill>
                <a:latin typeface="Trebuchet MS"/>
                <a:cs typeface="Trebuchet MS"/>
              </a:rPr>
              <a:t>Revi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4" y="361949"/>
                </a:moveTo>
                <a:lnTo>
                  <a:pt x="132863" y="355484"/>
                </a:lnTo>
                <a:lnTo>
                  <a:pt x="89632" y="337240"/>
                </a:lnTo>
                <a:lnTo>
                  <a:pt x="53006" y="308942"/>
                </a:lnTo>
                <a:lnTo>
                  <a:pt x="24707" y="272315"/>
                </a:lnTo>
                <a:lnTo>
                  <a:pt x="6463" y="229084"/>
                </a:lnTo>
                <a:lnTo>
                  <a:pt x="0" y="180974"/>
                </a:lnTo>
                <a:lnTo>
                  <a:pt x="6463" y="132863"/>
                </a:lnTo>
                <a:lnTo>
                  <a:pt x="24707" y="89632"/>
                </a:lnTo>
                <a:lnTo>
                  <a:pt x="53006" y="53005"/>
                </a:lnTo>
                <a:lnTo>
                  <a:pt x="89632" y="24707"/>
                </a:lnTo>
                <a:lnTo>
                  <a:pt x="132863" y="6463"/>
                </a:lnTo>
                <a:lnTo>
                  <a:pt x="180974" y="0"/>
                </a:lnTo>
                <a:lnTo>
                  <a:pt x="229084" y="6463"/>
                </a:lnTo>
                <a:lnTo>
                  <a:pt x="272315" y="24707"/>
                </a:lnTo>
                <a:lnTo>
                  <a:pt x="308942" y="53005"/>
                </a:lnTo>
                <a:lnTo>
                  <a:pt x="337240" y="89632"/>
                </a:lnTo>
                <a:lnTo>
                  <a:pt x="355484" y="132863"/>
                </a:lnTo>
                <a:lnTo>
                  <a:pt x="361949" y="180974"/>
                </a:lnTo>
                <a:lnTo>
                  <a:pt x="355484" y="229084"/>
                </a:lnTo>
                <a:lnTo>
                  <a:pt x="337240" y="272315"/>
                </a:lnTo>
                <a:lnTo>
                  <a:pt x="308942" y="308942"/>
                </a:lnTo>
                <a:lnTo>
                  <a:pt x="272315" y="337240"/>
                </a:lnTo>
                <a:lnTo>
                  <a:pt x="229084" y="355484"/>
                </a:lnTo>
                <a:lnTo>
                  <a:pt x="180974" y="36194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647699"/>
                </a:moveTo>
                <a:lnTo>
                  <a:pt x="276002" y="644187"/>
                </a:lnTo>
                <a:lnTo>
                  <a:pt x="230331" y="633987"/>
                </a:lnTo>
                <a:lnTo>
                  <a:pt x="187339" y="617599"/>
                </a:lnTo>
                <a:lnTo>
                  <a:pt x="147527" y="595523"/>
                </a:lnTo>
                <a:lnTo>
                  <a:pt x="111396" y="568262"/>
                </a:lnTo>
                <a:lnTo>
                  <a:pt x="79447" y="536317"/>
                </a:lnTo>
                <a:lnTo>
                  <a:pt x="52184" y="500187"/>
                </a:lnTo>
                <a:lnTo>
                  <a:pt x="30106" y="460374"/>
                </a:lnTo>
                <a:lnTo>
                  <a:pt x="13713" y="417379"/>
                </a:lnTo>
                <a:lnTo>
                  <a:pt x="3511" y="371704"/>
                </a:lnTo>
                <a:lnTo>
                  <a:pt x="0" y="323849"/>
                </a:lnTo>
                <a:lnTo>
                  <a:pt x="3511" y="275994"/>
                </a:lnTo>
                <a:lnTo>
                  <a:pt x="13713" y="230319"/>
                </a:lnTo>
                <a:lnTo>
                  <a:pt x="30106" y="187323"/>
                </a:lnTo>
                <a:lnTo>
                  <a:pt x="52184" y="147510"/>
                </a:lnTo>
                <a:lnTo>
                  <a:pt x="79447" y="111380"/>
                </a:lnTo>
                <a:lnTo>
                  <a:pt x="111396" y="79435"/>
                </a:lnTo>
                <a:lnTo>
                  <a:pt x="147527" y="52174"/>
                </a:lnTo>
                <a:lnTo>
                  <a:pt x="187339" y="30098"/>
                </a:lnTo>
                <a:lnTo>
                  <a:pt x="230331" y="13710"/>
                </a:lnTo>
                <a:lnTo>
                  <a:pt x="276002" y="3510"/>
                </a:lnTo>
                <a:lnTo>
                  <a:pt x="323849" y="0"/>
                </a:lnTo>
                <a:lnTo>
                  <a:pt x="371695" y="3510"/>
                </a:lnTo>
                <a:lnTo>
                  <a:pt x="417367" y="13710"/>
                </a:lnTo>
                <a:lnTo>
                  <a:pt x="460359" y="30098"/>
                </a:lnTo>
                <a:lnTo>
                  <a:pt x="500170" y="52174"/>
                </a:lnTo>
                <a:lnTo>
                  <a:pt x="536302" y="79435"/>
                </a:lnTo>
                <a:lnTo>
                  <a:pt x="568250" y="111380"/>
                </a:lnTo>
                <a:lnTo>
                  <a:pt x="595514" y="147510"/>
                </a:lnTo>
                <a:lnTo>
                  <a:pt x="617592" y="187323"/>
                </a:lnTo>
                <a:lnTo>
                  <a:pt x="633984" y="230319"/>
                </a:lnTo>
                <a:lnTo>
                  <a:pt x="644186" y="275994"/>
                </a:lnTo>
                <a:lnTo>
                  <a:pt x="647699" y="323849"/>
                </a:lnTo>
                <a:lnTo>
                  <a:pt x="644186" y="371704"/>
                </a:lnTo>
                <a:lnTo>
                  <a:pt x="633984" y="417379"/>
                </a:lnTo>
                <a:lnTo>
                  <a:pt x="617592" y="460374"/>
                </a:lnTo>
                <a:lnTo>
                  <a:pt x="595514" y="500187"/>
                </a:lnTo>
                <a:lnTo>
                  <a:pt x="568250" y="536317"/>
                </a:lnTo>
                <a:lnTo>
                  <a:pt x="536302" y="568262"/>
                </a:lnTo>
                <a:lnTo>
                  <a:pt x="500170" y="595523"/>
                </a:lnTo>
                <a:lnTo>
                  <a:pt x="460359" y="617599"/>
                </a:lnTo>
                <a:lnTo>
                  <a:pt x="417367" y="633987"/>
                </a:lnTo>
                <a:lnTo>
                  <a:pt x="371695" y="644187"/>
                </a:lnTo>
                <a:lnTo>
                  <a:pt x="323849" y="64769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40599" y="3655198"/>
            <a:ext cx="4124325" cy="3009900"/>
            <a:chOff x="540599" y="3655198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699" y="6246000"/>
              <a:ext cx="3705224" cy="29527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599" y="3655198"/>
              <a:ext cx="1733549" cy="3009897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17829"/>
            <a:ext cx="23514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/>
          <p:nvPr/>
        </p:nvSpPr>
        <p:spPr>
          <a:xfrm>
            <a:off x="11378817" y="6455049"/>
            <a:ext cx="99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D93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70449" y="1582937"/>
            <a:ext cx="668655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MS PGothic"/>
              <a:buChar char="➢"/>
              <a:tabLst>
                <a:tab pos="697865" algn="l"/>
                <a:tab pos="2740025" algn="l"/>
              </a:tabLst>
            </a:pPr>
            <a:r>
              <a:rPr sz="3600" spc="-10" dirty="0">
                <a:latin typeface="Calibri"/>
                <a:cs typeface="Calibri"/>
              </a:rPr>
              <a:t>PROBLEM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STATEMENT</a:t>
            </a:r>
            <a:endParaRPr sz="3600">
              <a:latin typeface="Calibri"/>
              <a:cs typeface="Calibri"/>
            </a:endParaRPr>
          </a:p>
          <a:p>
            <a:pPr marL="697865" indent="-685165">
              <a:lnSpc>
                <a:spcPct val="100000"/>
              </a:lnSpc>
              <a:buFont typeface="MS PGothic"/>
              <a:buChar char="➢"/>
              <a:tabLst>
                <a:tab pos="697865" algn="l"/>
                <a:tab pos="2526665" algn="l"/>
              </a:tabLst>
            </a:pPr>
            <a:r>
              <a:rPr sz="3600" spc="-10" dirty="0">
                <a:latin typeface="Calibri"/>
                <a:cs typeface="Calibri"/>
              </a:rPr>
              <a:t>PROJECT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OVERVIEW</a:t>
            </a:r>
            <a:endParaRPr sz="3600">
              <a:latin typeface="Calibri"/>
              <a:cs typeface="Calibri"/>
            </a:endParaRPr>
          </a:p>
          <a:p>
            <a:pPr marL="697865" indent="-685165">
              <a:lnSpc>
                <a:spcPct val="100000"/>
              </a:lnSpc>
              <a:buFont typeface="MS PGothic"/>
              <a:buChar char="➢"/>
              <a:tabLst>
                <a:tab pos="697865" algn="l"/>
              </a:tabLst>
            </a:pPr>
            <a:r>
              <a:rPr sz="3600" dirty="0">
                <a:latin typeface="Calibri"/>
                <a:cs typeface="Calibri"/>
              </a:rPr>
              <a:t>WHO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ARE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END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USERS?</a:t>
            </a:r>
            <a:endParaRPr sz="3600">
              <a:latin typeface="Calibri"/>
              <a:cs typeface="Calibri"/>
            </a:endParaRPr>
          </a:p>
          <a:p>
            <a:pPr marL="698500" marR="5080" indent="-685800">
              <a:lnSpc>
                <a:spcPct val="100000"/>
              </a:lnSpc>
              <a:buFont typeface="MS PGothic"/>
              <a:buChar char="➢"/>
              <a:tabLst>
                <a:tab pos="698500" algn="l"/>
              </a:tabLst>
            </a:pPr>
            <a:r>
              <a:rPr sz="3600" dirty="0">
                <a:latin typeface="Calibri"/>
                <a:cs typeface="Calibri"/>
              </a:rPr>
              <a:t>YOUR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ITS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VALUE PROPOSITION</a:t>
            </a:r>
            <a:endParaRPr sz="3600">
              <a:latin typeface="Calibri"/>
              <a:cs typeface="Calibri"/>
            </a:endParaRPr>
          </a:p>
          <a:p>
            <a:pPr marL="697865" indent="-685165">
              <a:lnSpc>
                <a:spcPct val="100000"/>
              </a:lnSpc>
              <a:buFont typeface="MS PGothic"/>
              <a:buChar char="➢"/>
              <a:tabLst>
                <a:tab pos="697865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WOW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YOUR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SOLUTION</a:t>
            </a:r>
            <a:endParaRPr sz="3600">
              <a:latin typeface="Calibri"/>
              <a:cs typeface="Calibri"/>
            </a:endParaRPr>
          </a:p>
          <a:p>
            <a:pPr marL="697865" indent="-685165">
              <a:lnSpc>
                <a:spcPct val="100000"/>
              </a:lnSpc>
              <a:buFont typeface="MS PGothic"/>
              <a:buChar char="➢"/>
              <a:tabLst>
                <a:tab pos="697865" algn="l"/>
              </a:tabLst>
            </a:pPr>
            <a:r>
              <a:rPr sz="3600" spc="-10" dirty="0">
                <a:latin typeface="Calibri"/>
                <a:cs typeface="Calibri"/>
              </a:rPr>
              <a:t>MODELLING</a:t>
            </a:r>
            <a:endParaRPr sz="3600">
              <a:latin typeface="Calibri"/>
              <a:cs typeface="Calibri"/>
            </a:endParaRPr>
          </a:p>
          <a:p>
            <a:pPr marL="697865" indent="-685165">
              <a:lnSpc>
                <a:spcPct val="100000"/>
              </a:lnSpc>
              <a:buFont typeface="MS PGothic"/>
              <a:buChar char="➢"/>
              <a:tabLst>
                <a:tab pos="697865" algn="l"/>
              </a:tabLst>
            </a:pPr>
            <a:r>
              <a:rPr sz="3600" spc="-10" dirty="0">
                <a:latin typeface="Calibri"/>
                <a:cs typeface="Calibri"/>
              </a:rPr>
              <a:t>RESULTS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1" y="550290"/>
            <a:ext cx="290576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 </a:t>
            </a:r>
            <a:r>
              <a:rPr spc="-10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2800" y="2022030"/>
            <a:ext cx="6348730" cy="2834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addresses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need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for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accurate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natural-</a:t>
            </a:r>
            <a:r>
              <a:rPr sz="2700" dirty="0">
                <a:latin typeface="Times New Roman"/>
                <a:cs typeface="Times New Roman"/>
              </a:rPr>
              <a:t>sounding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text-to-speech </a:t>
            </a:r>
            <a:r>
              <a:rPr sz="2700" dirty="0">
                <a:latin typeface="Times New Roman"/>
                <a:cs typeface="Times New Roman"/>
              </a:rPr>
              <a:t>conversion.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aims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ensure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synthesized </a:t>
            </a:r>
            <a:r>
              <a:rPr sz="2700" dirty="0">
                <a:latin typeface="Times New Roman"/>
                <a:cs typeface="Times New Roman"/>
              </a:rPr>
              <a:t>speech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reflects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original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text's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meaning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and </a:t>
            </a:r>
            <a:r>
              <a:rPr sz="2700" dirty="0">
                <a:latin typeface="Times New Roman"/>
                <a:cs typeface="Times New Roman"/>
              </a:rPr>
              <a:t>nuances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while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evaluating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improving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conversion</a:t>
            </a:r>
            <a:r>
              <a:rPr sz="2700" spc="-12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process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49" y="5895974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180974" y="0"/>
                  </a:lnTo>
                  <a:lnTo>
                    <a:pt x="180974" y="180974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4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04860"/>
            <a:ext cx="505523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310" dirty="0"/>
              <a:t> 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3265" rIns="0" bIns="0" rtlCol="0">
            <a:spAutoFit/>
          </a:bodyPr>
          <a:lstStyle/>
          <a:p>
            <a:pPr marL="273685" marR="5080">
              <a:lnSpc>
                <a:spcPct val="113799"/>
              </a:lnSpc>
              <a:spcBef>
                <a:spcPts val="95"/>
              </a:spcBef>
            </a:pPr>
            <a:r>
              <a:rPr sz="2400" dirty="0">
                <a:solidFill>
                  <a:srgbClr val="000000"/>
                </a:solidFill>
              </a:rPr>
              <a:t>This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project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demonstrates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text-to-speech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conversion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using </a:t>
            </a:r>
            <a:r>
              <a:rPr sz="2400" dirty="0">
                <a:solidFill>
                  <a:srgbClr val="000000"/>
                </a:solidFill>
              </a:rPr>
              <a:t>Python's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gTTS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module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and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evaluates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the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accuracy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of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the </a:t>
            </a:r>
            <a:r>
              <a:rPr sz="2400" dirty="0">
                <a:solidFill>
                  <a:srgbClr val="000000"/>
                </a:solidFill>
              </a:rPr>
              <a:t>transcription.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It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leverages</a:t>
            </a:r>
            <a:r>
              <a:rPr sz="2400" spc="-10" dirty="0">
                <a:solidFill>
                  <a:srgbClr val="000000"/>
                </a:solidFill>
              </a:rPr>
              <a:t> generative</a:t>
            </a:r>
            <a:r>
              <a:rPr sz="2400" spc="-1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AI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to</a:t>
            </a:r>
            <a:r>
              <a:rPr sz="2400" spc="-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convert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written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text </a:t>
            </a:r>
            <a:r>
              <a:rPr sz="2400" dirty="0">
                <a:solidFill>
                  <a:srgbClr val="000000"/>
                </a:solidFill>
              </a:rPr>
              <a:t>into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natural-sounding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speech.</a:t>
            </a:r>
            <a:r>
              <a:rPr sz="2400" spc="-7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The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process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involves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importing </a:t>
            </a:r>
            <a:r>
              <a:rPr sz="2400" dirty="0">
                <a:solidFill>
                  <a:srgbClr val="000000"/>
                </a:solidFill>
              </a:rPr>
              <a:t>libraries, performing conversion, saving audio, playback, </a:t>
            </a:r>
            <a:r>
              <a:rPr sz="2400" spc="-25" dirty="0">
                <a:solidFill>
                  <a:srgbClr val="000000"/>
                </a:solidFill>
              </a:rPr>
              <a:t>and </a:t>
            </a:r>
            <a:r>
              <a:rPr sz="2400" dirty="0">
                <a:solidFill>
                  <a:srgbClr val="000000"/>
                </a:solidFill>
              </a:rPr>
              <a:t>assessing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accuracy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through</a:t>
            </a:r>
            <a:r>
              <a:rPr sz="2400" spc="-10" dirty="0">
                <a:solidFill>
                  <a:srgbClr val="000000"/>
                </a:solidFill>
              </a:rPr>
              <a:t> character-</a:t>
            </a:r>
            <a:r>
              <a:rPr sz="2400" dirty="0">
                <a:solidFill>
                  <a:srgbClr val="000000"/>
                </a:solidFill>
              </a:rPr>
              <a:t>level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comparison.</a:t>
            </a:r>
            <a:r>
              <a:rPr sz="2400" spc="-1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By </a:t>
            </a:r>
            <a:r>
              <a:rPr sz="2400" dirty="0">
                <a:solidFill>
                  <a:srgbClr val="000000"/>
                </a:solidFill>
              </a:rPr>
              <a:t>integrating</a:t>
            </a:r>
            <a:r>
              <a:rPr sz="2400" spc="-3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generative</a:t>
            </a:r>
            <a:r>
              <a:rPr sz="2400" spc="-1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AI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techniques,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the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project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showcases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spc="-25" dirty="0">
                <a:solidFill>
                  <a:srgbClr val="000000"/>
                </a:solidFill>
              </a:rPr>
              <a:t>the </a:t>
            </a:r>
            <a:r>
              <a:rPr sz="2400" dirty="0">
                <a:solidFill>
                  <a:srgbClr val="000000"/>
                </a:solidFill>
              </a:rPr>
              <a:t>potential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for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more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immersive</a:t>
            </a:r>
            <a:r>
              <a:rPr sz="2400" spc="-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and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realistic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speech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synthesis.</a:t>
            </a:r>
            <a:endParaRPr sz="2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798122"/>
            <a:ext cx="314325" cy="221615"/>
          </a:xfrm>
          <a:custGeom>
            <a:avLst/>
            <a:gdLst/>
            <a:ahLst/>
            <a:cxnLst/>
            <a:rect l="l" t="t" r="r" b="b"/>
            <a:pathLst>
              <a:path w="314325" h="221614">
                <a:moveTo>
                  <a:pt x="0" y="221178"/>
                </a:moveTo>
                <a:lnTo>
                  <a:pt x="314324" y="221178"/>
                </a:lnTo>
                <a:lnTo>
                  <a:pt x="314324" y="0"/>
                </a:lnTo>
                <a:lnTo>
                  <a:pt x="0" y="0"/>
                </a:lnTo>
                <a:lnTo>
                  <a:pt x="0" y="221178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5375" y="446839"/>
            <a:ext cx="65665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WHO</a:t>
            </a:r>
            <a:r>
              <a:rPr sz="4200" spc="-270" dirty="0"/>
              <a:t> </a:t>
            </a:r>
            <a:r>
              <a:rPr sz="4200" dirty="0"/>
              <a:t>ARE</a:t>
            </a:r>
            <a:r>
              <a:rPr sz="4200" spc="-125" dirty="0"/>
              <a:t> </a:t>
            </a:r>
            <a:r>
              <a:rPr sz="4200" dirty="0"/>
              <a:t>THE</a:t>
            </a:r>
            <a:r>
              <a:rPr sz="4200" spc="-45" dirty="0"/>
              <a:t> </a:t>
            </a:r>
            <a:r>
              <a:rPr sz="4200" dirty="0"/>
              <a:t>END</a:t>
            </a:r>
            <a:r>
              <a:rPr sz="4200" spc="-45" dirty="0"/>
              <a:t> </a:t>
            </a:r>
            <a:r>
              <a:rPr sz="4200" spc="-10" dirty="0"/>
              <a:t>USERS?</a:t>
            </a:r>
            <a:endParaRPr sz="4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14325" y="1241100"/>
            <a:ext cx="9109710" cy="259079"/>
          </a:xfrm>
          <a:custGeom>
            <a:avLst/>
            <a:gdLst/>
            <a:ahLst/>
            <a:cxnLst/>
            <a:rect l="l" t="t" r="r" b="b"/>
            <a:pathLst>
              <a:path w="9109710" h="259080">
                <a:moveTo>
                  <a:pt x="9109090" y="259079"/>
                </a:moveTo>
                <a:lnTo>
                  <a:pt x="0" y="259079"/>
                </a:lnTo>
                <a:lnTo>
                  <a:pt x="0" y="0"/>
                </a:lnTo>
                <a:lnTo>
                  <a:pt x="9109090" y="0"/>
                </a:lnTo>
                <a:lnTo>
                  <a:pt x="9109090" y="259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325" y="2134933"/>
            <a:ext cx="9338310" cy="557530"/>
          </a:xfrm>
          <a:custGeom>
            <a:avLst/>
            <a:gdLst/>
            <a:ahLst/>
            <a:cxnLst/>
            <a:rect l="l" t="t" r="r" b="b"/>
            <a:pathLst>
              <a:path w="9338310" h="557530">
                <a:moveTo>
                  <a:pt x="9161983" y="0"/>
                </a:moveTo>
                <a:lnTo>
                  <a:pt x="0" y="0"/>
                </a:lnTo>
                <a:lnTo>
                  <a:pt x="0" y="259080"/>
                </a:lnTo>
                <a:lnTo>
                  <a:pt x="9161983" y="259080"/>
                </a:lnTo>
                <a:lnTo>
                  <a:pt x="9161983" y="0"/>
                </a:lnTo>
                <a:close/>
              </a:path>
              <a:path w="9338310" h="557530">
                <a:moveTo>
                  <a:pt x="9337738" y="297942"/>
                </a:moveTo>
                <a:lnTo>
                  <a:pt x="228600" y="297942"/>
                </a:lnTo>
                <a:lnTo>
                  <a:pt x="228600" y="557022"/>
                </a:lnTo>
                <a:lnTo>
                  <a:pt x="9337738" y="557022"/>
                </a:lnTo>
                <a:lnTo>
                  <a:pt x="9337738" y="297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325" y="3028751"/>
            <a:ext cx="8950960" cy="259079"/>
          </a:xfrm>
          <a:custGeom>
            <a:avLst/>
            <a:gdLst/>
            <a:ahLst/>
            <a:cxnLst/>
            <a:rect l="l" t="t" r="r" b="b"/>
            <a:pathLst>
              <a:path w="8950960" h="259079">
                <a:moveTo>
                  <a:pt x="8950402" y="259079"/>
                </a:moveTo>
                <a:lnTo>
                  <a:pt x="0" y="259079"/>
                </a:lnTo>
                <a:lnTo>
                  <a:pt x="0" y="0"/>
                </a:lnTo>
                <a:lnTo>
                  <a:pt x="8950402" y="0"/>
                </a:lnTo>
                <a:lnTo>
                  <a:pt x="8950402" y="2590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325" y="3922585"/>
            <a:ext cx="8749665" cy="855344"/>
          </a:xfrm>
          <a:custGeom>
            <a:avLst/>
            <a:gdLst/>
            <a:ahLst/>
            <a:cxnLst/>
            <a:rect l="l" t="t" r="r" b="b"/>
            <a:pathLst>
              <a:path w="8749665" h="855345">
                <a:moveTo>
                  <a:pt x="8602243" y="0"/>
                </a:moveTo>
                <a:lnTo>
                  <a:pt x="0" y="0"/>
                </a:lnTo>
                <a:lnTo>
                  <a:pt x="0" y="259080"/>
                </a:lnTo>
                <a:lnTo>
                  <a:pt x="8602243" y="259080"/>
                </a:lnTo>
                <a:lnTo>
                  <a:pt x="8602243" y="0"/>
                </a:lnTo>
                <a:close/>
              </a:path>
              <a:path w="8749665" h="855345">
                <a:moveTo>
                  <a:pt x="8688337" y="297942"/>
                </a:moveTo>
                <a:lnTo>
                  <a:pt x="228600" y="297942"/>
                </a:lnTo>
                <a:lnTo>
                  <a:pt x="228600" y="557022"/>
                </a:lnTo>
                <a:lnTo>
                  <a:pt x="8688337" y="557022"/>
                </a:lnTo>
                <a:lnTo>
                  <a:pt x="8688337" y="297942"/>
                </a:lnTo>
                <a:close/>
              </a:path>
              <a:path w="8749665" h="855345">
                <a:moveTo>
                  <a:pt x="8749449" y="595884"/>
                </a:moveTo>
                <a:lnTo>
                  <a:pt x="228600" y="595884"/>
                </a:lnTo>
                <a:lnTo>
                  <a:pt x="228600" y="854964"/>
                </a:lnTo>
                <a:lnTo>
                  <a:pt x="8749449" y="854964"/>
                </a:lnTo>
                <a:lnTo>
                  <a:pt x="8749449" y="5958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4325" y="5114353"/>
            <a:ext cx="9286240" cy="557530"/>
          </a:xfrm>
          <a:custGeom>
            <a:avLst/>
            <a:gdLst/>
            <a:ahLst/>
            <a:cxnLst/>
            <a:rect l="l" t="t" r="r" b="b"/>
            <a:pathLst>
              <a:path w="9286240" h="557529">
                <a:moveTo>
                  <a:pt x="8575383" y="297942"/>
                </a:moveTo>
                <a:lnTo>
                  <a:pt x="228600" y="297942"/>
                </a:lnTo>
                <a:lnTo>
                  <a:pt x="228600" y="557022"/>
                </a:lnTo>
                <a:lnTo>
                  <a:pt x="8575383" y="557022"/>
                </a:lnTo>
                <a:lnTo>
                  <a:pt x="8575383" y="297942"/>
                </a:lnTo>
                <a:close/>
              </a:path>
              <a:path w="9286240" h="557529">
                <a:moveTo>
                  <a:pt x="9285808" y="0"/>
                </a:moveTo>
                <a:lnTo>
                  <a:pt x="0" y="0"/>
                </a:lnTo>
                <a:lnTo>
                  <a:pt x="0" y="259080"/>
                </a:lnTo>
                <a:lnTo>
                  <a:pt x="9285808" y="259080"/>
                </a:lnTo>
                <a:lnTo>
                  <a:pt x="92858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30225" y="1180902"/>
            <a:ext cx="9131300" cy="479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6220">
              <a:lnSpc>
                <a:spcPct val="114999"/>
              </a:lnSpc>
              <a:spcBef>
                <a:spcPts val="100"/>
              </a:spcBef>
            </a:pPr>
            <a:r>
              <a:rPr sz="1700" b="1" spc="-25" dirty="0">
                <a:solidFill>
                  <a:srgbClr val="0D0D0D"/>
                </a:solidFill>
                <a:latin typeface="Trebuchet MS"/>
                <a:cs typeface="Trebuchet MS"/>
              </a:rPr>
              <a:t>Visually</a:t>
            </a:r>
            <a:r>
              <a:rPr sz="1700" b="1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b="1" spc="-45" dirty="0">
                <a:solidFill>
                  <a:srgbClr val="0D0D0D"/>
                </a:solidFill>
                <a:latin typeface="Trebuchet MS"/>
                <a:cs typeface="Trebuchet MS"/>
              </a:rPr>
              <a:t>Impaired</a:t>
            </a:r>
            <a:r>
              <a:rPr sz="1700" b="1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0D0D0D"/>
                </a:solidFill>
                <a:latin typeface="Trebuchet MS"/>
                <a:cs typeface="Trebuchet MS"/>
              </a:rPr>
              <a:t>Individuals:</a:t>
            </a:r>
            <a:r>
              <a:rPr sz="1700" b="1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People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who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are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blind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or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have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low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vision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can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use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0D0D0D"/>
                </a:solidFill>
                <a:latin typeface="Trebuchet MS"/>
                <a:cs typeface="Trebuchet MS"/>
              </a:rPr>
              <a:t>text-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to-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speech technology</a:t>
            </a:r>
            <a:r>
              <a:rPr sz="1700" spc="-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700" spc="-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0D0D0D"/>
                </a:solidFill>
                <a:latin typeface="Trebuchet MS"/>
                <a:cs typeface="Trebuchet MS"/>
              </a:rPr>
              <a:t>access</a:t>
            </a:r>
            <a:r>
              <a:rPr sz="1700" spc="-70" dirty="0">
                <a:solidFill>
                  <a:srgbClr val="0D0D0D"/>
                </a:solidFill>
                <a:latin typeface="Trebuchet MS"/>
                <a:cs typeface="Trebuchet MS"/>
              </a:rPr>
              <a:t> written</a:t>
            </a:r>
            <a:r>
              <a:rPr sz="1700" spc="-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content,</a:t>
            </a:r>
            <a:r>
              <a:rPr sz="1700" spc="-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D0D0D"/>
                </a:solidFill>
                <a:latin typeface="Trebuchet MS"/>
                <a:cs typeface="Trebuchet MS"/>
              </a:rPr>
              <a:t>such</a:t>
            </a:r>
            <a:r>
              <a:rPr sz="1700" spc="-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0D0D0D"/>
                </a:solidFill>
                <a:latin typeface="Trebuchet MS"/>
                <a:cs typeface="Trebuchet MS"/>
              </a:rPr>
              <a:t>as</a:t>
            </a:r>
            <a:r>
              <a:rPr sz="1700" spc="-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books,</a:t>
            </a:r>
            <a:r>
              <a:rPr sz="1700" spc="-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websites,</a:t>
            </a:r>
            <a:r>
              <a:rPr sz="1700" spc="-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1700" spc="-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documents,</a:t>
            </a:r>
            <a:r>
              <a:rPr sz="1700" spc="-7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through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synthesized speech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output.</a:t>
            </a:r>
            <a:endParaRPr sz="170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</a:pPr>
            <a:r>
              <a:rPr sz="1700" b="1" dirty="0">
                <a:solidFill>
                  <a:srgbClr val="0D0D0D"/>
                </a:solidFill>
                <a:latin typeface="Trebuchet MS"/>
                <a:cs typeface="Trebuchet MS"/>
              </a:rPr>
              <a:t>Language</a:t>
            </a:r>
            <a:r>
              <a:rPr sz="1700" b="1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b="1" spc="-60" dirty="0">
                <a:solidFill>
                  <a:srgbClr val="0D0D0D"/>
                </a:solidFill>
                <a:latin typeface="Trebuchet MS"/>
                <a:cs typeface="Trebuchet MS"/>
              </a:rPr>
              <a:t>Learners:</a:t>
            </a:r>
            <a:r>
              <a:rPr sz="1700" b="1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Individuals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learning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new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language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can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utilize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0D0D0D"/>
                </a:solidFill>
                <a:latin typeface="Trebuchet MS"/>
                <a:cs typeface="Trebuchet MS"/>
              </a:rPr>
              <a:t>text-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to-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speech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0D0D0D"/>
                </a:solidFill>
                <a:latin typeface="Trebuchet MS"/>
                <a:cs typeface="Trebuchet MS"/>
              </a:rPr>
              <a:t>systems</a:t>
            </a:r>
            <a:r>
              <a:rPr sz="1700" spc="-5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to improve</a:t>
            </a:r>
            <a:r>
              <a:rPr sz="1700" spc="-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pronunciation,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language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comprehension,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listening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skills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by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listening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synthesized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speech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representations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0D0D0D"/>
                </a:solidFill>
                <a:latin typeface="Trebuchet MS"/>
                <a:cs typeface="Trebuchet MS"/>
              </a:rPr>
              <a:t>written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text.</a:t>
            </a:r>
            <a:endParaRPr sz="1700">
              <a:latin typeface="Trebuchet MS"/>
              <a:cs typeface="Trebuchet MS"/>
            </a:endParaRPr>
          </a:p>
          <a:p>
            <a:pPr marL="12700" marR="391795">
              <a:lnSpc>
                <a:spcPct val="114999"/>
              </a:lnSpc>
            </a:pPr>
            <a:r>
              <a:rPr sz="1700" b="1" spc="-40" dirty="0">
                <a:solidFill>
                  <a:srgbClr val="0D0D0D"/>
                </a:solidFill>
                <a:latin typeface="Trebuchet MS"/>
                <a:cs typeface="Trebuchet MS"/>
              </a:rPr>
              <a:t>Automated</a:t>
            </a:r>
            <a:r>
              <a:rPr sz="1700" b="1" spc="-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b="1" spc="-25" dirty="0">
                <a:solidFill>
                  <a:srgbClr val="0D0D0D"/>
                </a:solidFill>
                <a:latin typeface="Trebuchet MS"/>
                <a:cs typeface="Trebuchet MS"/>
              </a:rPr>
              <a:t>Customer</a:t>
            </a:r>
            <a:r>
              <a:rPr sz="1700" b="1" spc="-30" dirty="0">
                <a:solidFill>
                  <a:srgbClr val="0D0D0D"/>
                </a:solidFill>
                <a:latin typeface="Trebuchet MS"/>
                <a:cs typeface="Trebuchet MS"/>
              </a:rPr>
              <a:t> Service</a:t>
            </a:r>
            <a:r>
              <a:rPr sz="1700" b="1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b="1" dirty="0">
                <a:solidFill>
                  <a:srgbClr val="0D0D0D"/>
                </a:solidFill>
                <a:latin typeface="Trebuchet MS"/>
                <a:cs typeface="Trebuchet MS"/>
              </a:rPr>
              <a:t>Systems:</a:t>
            </a:r>
            <a:r>
              <a:rPr sz="1700" b="1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Companies</a:t>
            </a:r>
            <a:r>
              <a:rPr sz="1700" spc="-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deploying</a:t>
            </a:r>
            <a:r>
              <a:rPr sz="1700" spc="-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automated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customer</a:t>
            </a:r>
            <a:r>
              <a:rPr sz="1700" spc="-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service </a:t>
            </a:r>
            <a:r>
              <a:rPr sz="1700" spc="50" dirty="0">
                <a:solidFill>
                  <a:srgbClr val="0D0D0D"/>
                </a:solidFill>
                <a:latin typeface="Trebuchet MS"/>
                <a:cs typeface="Trebuchet MS"/>
              </a:rPr>
              <a:t>systems</a:t>
            </a:r>
            <a:r>
              <a:rPr sz="1700" spc="-7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can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employ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0D0D0D"/>
                </a:solidFill>
                <a:latin typeface="Trebuchet MS"/>
                <a:cs typeface="Trebuchet MS"/>
              </a:rPr>
              <a:t>text-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to-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speech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technology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provide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voice-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based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interactions</a:t>
            </a:r>
            <a:r>
              <a:rPr sz="1700" spc="-6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and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assistance</a:t>
            </a:r>
            <a:r>
              <a:rPr sz="1700" spc="-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customers,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 enhancing user 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experience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 and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eﬃciency.</a:t>
            </a:r>
            <a:endParaRPr sz="1700">
              <a:latin typeface="Trebuchet MS"/>
              <a:cs typeface="Trebuchet MS"/>
            </a:endParaRPr>
          </a:p>
          <a:p>
            <a:pPr marL="12700" marR="593090">
              <a:lnSpc>
                <a:spcPct val="114999"/>
              </a:lnSpc>
            </a:pPr>
            <a:r>
              <a:rPr sz="1700" b="1" spc="-40" dirty="0">
                <a:solidFill>
                  <a:srgbClr val="0D0D0D"/>
                </a:solidFill>
                <a:latin typeface="Trebuchet MS"/>
                <a:cs typeface="Trebuchet MS"/>
              </a:rPr>
              <a:t>Educational </a:t>
            </a:r>
            <a:r>
              <a:rPr sz="1700" b="1" spc="-45" dirty="0">
                <a:solidFill>
                  <a:srgbClr val="0D0D0D"/>
                </a:solidFill>
                <a:latin typeface="Trebuchet MS"/>
                <a:cs typeface="Trebuchet MS"/>
              </a:rPr>
              <a:t>Institutions: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Teachers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students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in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educational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institutions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can</a:t>
            </a:r>
            <a:r>
              <a:rPr sz="1700" spc="-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leverage </a:t>
            </a:r>
            <a:r>
              <a:rPr sz="1700" spc="-110" dirty="0">
                <a:solidFill>
                  <a:srgbClr val="0D0D0D"/>
                </a:solidFill>
                <a:latin typeface="Trebuchet MS"/>
                <a:cs typeface="Trebuchet MS"/>
              </a:rPr>
              <a:t>text-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to-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speech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technology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0D0D0D"/>
                </a:solidFill>
                <a:latin typeface="Trebuchet MS"/>
                <a:cs typeface="Trebuchet MS"/>
              </a:rPr>
              <a:t>for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 variety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of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purposes,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including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providing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audio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versions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of 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textbooks,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creating multimedia </a:t>
            </a:r>
            <a:r>
              <a:rPr sz="1700" spc="-30" dirty="0">
                <a:solidFill>
                  <a:srgbClr val="0D0D0D"/>
                </a:solidFill>
                <a:latin typeface="Trebuchet MS"/>
                <a:cs typeface="Trebuchet MS"/>
              </a:rPr>
              <a:t>presentations,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accommodating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students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with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reading disabilities.</a:t>
            </a:r>
            <a:endParaRPr sz="1700">
              <a:latin typeface="Trebuchet MS"/>
              <a:cs typeface="Trebuchet MS"/>
            </a:endParaRPr>
          </a:p>
          <a:p>
            <a:pPr marL="12700" marR="57150">
              <a:lnSpc>
                <a:spcPct val="114999"/>
              </a:lnSpc>
            </a:pPr>
            <a:r>
              <a:rPr sz="1700" b="1" dirty="0">
                <a:solidFill>
                  <a:srgbClr val="0D0D0D"/>
                </a:solidFill>
                <a:latin typeface="Trebuchet MS"/>
                <a:cs typeface="Trebuchet MS"/>
              </a:rPr>
              <a:t>Smart</a:t>
            </a:r>
            <a:r>
              <a:rPr sz="1700" b="1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b="1" spc="-40" dirty="0">
                <a:solidFill>
                  <a:srgbClr val="0D0D0D"/>
                </a:solidFill>
                <a:latin typeface="Trebuchet MS"/>
                <a:cs typeface="Trebuchet MS"/>
              </a:rPr>
              <a:t>Device</a:t>
            </a:r>
            <a:r>
              <a:rPr sz="1700" b="1" spc="-20" dirty="0">
                <a:solidFill>
                  <a:srgbClr val="0D0D0D"/>
                </a:solidFill>
                <a:latin typeface="Trebuchet MS"/>
                <a:cs typeface="Trebuchet MS"/>
              </a:rPr>
              <a:t> Users:</a:t>
            </a:r>
            <a:r>
              <a:rPr sz="1700" b="1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Consumers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using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smart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devices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D0D0D"/>
                </a:solidFill>
                <a:latin typeface="Trebuchet MS"/>
                <a:cs typeface="Trebuchet MS"/>
              </a:rPr>
              <a:t>such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0D0D0D"/>
                </a:solidFill>
                <a:latin typeface="Trebuchet MS"/>
                <a:cs typeface="Trebuchet MS"/>
              </a:rPr>
              <a:t>as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smartphones,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0D0D0D"/>
                </a:solidFill>
                <a:latin typeface="Trebuchet MS"/>
                <a:cs typeface="Trebuchet MS"/>
              </a:rPr>
              <a:t>tablets,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smart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speakers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can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interact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0D0D0D"/>
                </a:solidFill>
                <a:latin typeface="Trebuchet MS"/>
                <a:cs typeface="Trebuchet MS"/>
              </a:rPr>
              <a:t>with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10" dirty="0">
                <a:solidFill>
                  <a:srgbClr val="0D0D0D"/>
                </a:solidFill>
                <a:latin typeface="Trebuchet MS"/>
                <a:cs typeface="Trebuchet MS"/>
              </a:rPr>
              <a:t>text-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to-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speech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0D0D0D"/>
                </a:solidFill>
                <a:latin typeface="Trebuchet MS"/>
                <a:cs typeface="Trebuchet MS"/>
              </a:rPr>
              <a:t>systems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0D0D0D"/>
                </a:solidFill>
                <a:latin typeface="Trebuchet MS"/>
                <a:cs typeface="Trebuchet MS"/>
              </a:rPr>
              <a:t>for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tasks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0D0D0D"/>
                </a:solidFill>
                <a:latin typeface="Trebuchet MS"/>
                <a:cs typeface="Trebuchet MS"/>
              </a:rPr>
              <a:t>such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0D0D0D"/>
                </a:solidFill>
                <a:latin typeface="Trebuchet MS"/>
                <a:cs typeface="Trebuchet MS"/>
              </a:rPr>
              <a:t>as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voice</a:t>
            </a:r>
            <a:r>
              <a:rPr sz="1700" spc="-3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0D0D0D"/>
                </a:solidFill>
                <a:latin typeface="Trebuchet MS"/>
                <a:cs typeface="Trebuchet MS"/>
              </a:rPr>
              <a:t>search,</a:t>
            </a:r>
            <a:r>
              <a:rPr sz="1700" spc="-4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voice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commands,</a:t>
            </a:r>
            <a:r>
              <a:rPr sz="1700" spc="-1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0D0D0D"/>
                </a:solidFill>
                <a:latin typeface="Trebuchet MS"/>
                <a:cs typeface="Trebuchet MS"/>
              </a:rPr>
              <a:t>receiving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spoken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0D0D0D"/>
                </a:solidFill>
                <a:latin typeface="Trebuchet MS"/>
                <a:cs typeface="Trebuchet MS"/>
              </a:rPr>
              <a:t>notiﬁcations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sz="1700" spc="-10" dirty="0">
                <a:solidFill>
                  <a:srgbClr val="0D0D0D"/>
                </a:solidFill>
                <a:latin typeface="Trebuchet MS"/>
                <a:cs typeface="Trebuchet MS"/>
              </a:rPr>
              <a:t> reminders.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2049" y="1433200"/>
            <a:ext cx="2695573" cy="32480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457199" y="0"/>
                </a:lnTo>
                <a:lnTo>
                  <a:pt x="457199" y="457199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323849"/>
                </a:moveTo>
                <a:lnTo>
                  <a:pt x="0" y="323849"/>
                </a:lnTo>
                <a:lnTo>
                  <a:pt x="0" y="0"/>
                </a:lnTo>
                <a:lnTo>
                  <a:pt x="314324" y="0"/>
                </a:lnTo>
                <a:lnTo>
                  <a:pt x="314324" y="323849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3700" y="162786"/>
            <a:ext cx="976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YOUR</a:t>
            </a:r>
            <a:r>
              <a:rPr sz="3600" spc="-90" dirty="0"/>
              <a:t> </a:t>
            </a:r>
            <a:r>
              <a:rPr sz="3600" dirty="0"/>
              <a:t>SOLUTION</a:t>
            </a:r>
            <a:r>
              <a:rPr sz="3600" spc="-275" dirty="0"/>
              <a:t> </a:t>
            </a:r>
            <a:r>
              <a:rPr sz="3600" dirty="0"/>
              <a:t>AND</a:t>
            </a:r>
            <a:r>
              <a:rPr sz="3600" spc="-85" dirty="0"/>
              <a:t> </a:t>
            </a:r>
            <a:r>
              <a:rPr sz="3600" dirty="0"/>
              <a:t>ITS</a:t>
            </a:r>
            <a:r>
              <a:rPr sz="3600" spc="-90" dirty="0"/>
              <a:t> </a:t>
            </a:r>
            <a:r>
              <a:rPr sz="3600" spc="-10" dirty="0"/>
              <a:t>VALUE</a:t>
            </a:r>
            <a:r>
              <a:rPr sz="3600" spc="-85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35482" y="3919854"/>
            <a:ext cx="8199755" cy="521334"/>
          </a:xfrm>
          <a:custGeom>
            <a:avLst/>
            <a:gdLst/>
            <a:ahLst/>
            <a:cxnLst/>
            <a:rect l="l" t="t" r="r" b="b"/>
            <a:pathLst>
              <a:path w="8199755" h="521335">
                <a:moveTo>
                  <a:pt x="8199399" y="260604"/>
                </a:moveTo>
                <a:lnTo>
                  <a:pt x="7326046" y="260604"/>
                </a:lnTo>
                <a:lnTo>
                  <a:pt x="7326046" y="0"/>
                </a:lnTo>
                <a:lnTo>
                  <a:pt x="0" y="0"/>
                </a:lnTo>
                <a:lnTo>
                  <a:pt x="0" y="260604"/>
                </a:lnTo>
                <a:lnTo>
                  <a:pt x="374307" y="260604"/>
                </a:lnTo>
                <a:lnTo>
                  <a:pt x="374307" y="521208"/>
                </a:lnTo>
                <a:lnTo>
                  <a:pt x="8199399" y="521208"/>
                </a:lnTo>
                <a:lnTo>
                  <a:pt x="8199399" y="2606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5482" y="4701666"/>
            <a:ext cx="8312784" cy="521334"/>
          </a:xfrm>
          <a:custGeom>
            <a:avLst/>
            <a:gdLst/>
            <a:ahLst/>
            <a:cxnLst/>
            <a:rect l="l" t="t" r="r" b="b"/>
            <a:pathLst>
              <a:path w="8312784" h="521335">
                <a:moveTo>
                  <a:pt x="8312721" y="0"/>
                </a:moveTo>
                <a:lnTo>
                  <a:pt x="0" y="0"/>
                </a:lnTo>
                <a:lnTo>
                  <a:pt x="0" y="260604"/>
                </a:lnTo>
                <a:lnTo>
                  <a:pt x="374307" y="260604"/>
                </a:lnTo>
                <a:lnTo>
                  <a:pt x="374307" y="521208"/>
                </a:lnTo>
                <a:lnTo>
                  <a:pt x="7790764" y="521208"/>
                </a:lnTo>
                <a:lnTo>
                  <a:pt x="7790764" y="260604"/>
                </a:lnTo>
                <a:lnTo>
                  <a:pt x="8312721" y="260604"/>
                </a:lnTo>
                <a:lnTo>
                  <a:pt x="83127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482" y="5483478"/>
            <a:ext cx="8397875" cy="521334"/>
          </a:xfrm>
          <a:custGeom>
            <a:avLst/>
            <a:gdLst/>
            <a:ahLst/>
            <a:cxnLst/>
            <a:rect l="l" t="t" r="r" b="b"/>
            <a:pathLst>
              <a:path w="8397875" h="521335">
                <a:moveTo>
                  <a:pt x="8397532" y="0"/>
                </a:moveTo>
                <a:lnTo>
                  <a:pt x="0" y="0"/>
                </a:lnTo>
                <a:lnTo>
                  <a:pt x="0" y="260604"/>
                </a:lnTo>
                <a:lnTo>
                  <a:pt x="374307" y="260604"/>
                </a:lnTo>
                <a:lnTo>
                  <a:pt x="374307" y="521208"/>
                </a:lnTo>
                <a:lnTo>
                  <a:pt x="8326501" y="521208"/>
                </a:lnTo>
                <a:lnTo>
                  <a:pt x="8326501" y="260604"/>
                </a:lnTo>
                <a:lnTo>
                  <a:pt x="8397532" y="260604"/>
                </a:lnTo>
                <a:lnTo>
                  <a:pt x="83975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2783" y="917349"/>
            <a:ext cx="8422640" cy="53568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6715">
              <a:lnSpc>
                <a:spcPct val="100000"/>
              </a:lnSpc>
              <a:spcBef>
                <a:spcPts val="405"/>
              </a:spcBef>
            </a:pPr>
            <a:r>
              <a:rPr sz="2100" b="1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1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1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Overview:</a:t>
            </a:r>
            <a:endParaRPr sz="2100">
              <a:latin typeface="Times New Roman"/>
              <a:cs typeface="Times New Roman"/>
            </a:endParaRPr>
          </a:p>
          <a:p>
            <a:pPr marL="386715" indent="-374015">
              <a:lnSpc>
                <a:spcPct val="100000"/>
              </a:lnSpc>
              <a:spcBef>
                <a:spcPts val="275"/>
              </a:spcBef>
              <a:buFont typeface="Arial"/>
              <a:buChar char="●"/>
              <a:tabLst>
                <a:tab pos="386715" algn="l"/>
              </a:tabLst>
            </a:pPr>
            <a:r>
              <a:rPr sz="1900" spc="-35" dirty="0">
                <a:solidFill>
                  <a:srgbClr val="0D0D0D"/>
                </a:solidFill>
                <a:latin typeface="Times New Roman"/>
                <a:cs typeface="Times New Roman"/>
              </a:rPr>
              <a:t>Text-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to-Speech</a:t>
            </a:r>
            <a:r>
              <a:rPr sz="19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Conversion</a:t>
            </a:r>
            <a:r>
              <a:rPr sz="19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System with</a:t>
            </a:r>
            <a:r>
              <a:rPr sz="1900" spc="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Generative</a:t>
            </a:r>
            <a:r>
              <a:rPr sz="19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AI</a:t>
            </a:r>
            <a:r>
              <a:rPr sz="19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Integration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Clr>
                <a:srgbClr val="0D0D0D"/>
              </a:buClr>
              <a:buFont typeface="Arial"/>
              <a:buChar char="●"/>
            </a:pPr>
            <a:endParaRPr sz="19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</a:pPr>
            <a:r>
              <a:rPr sz="21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Value</a:t>
            </a:r>
            <a:r>
              <a:rPr sz="21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1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Proposition:</a:t>
            </a:r>
            <a:endParaRPr sz="2100">
              <a:latin typeface="Times New Roman"/>
              <a:cs typeface="Times New Roman"/>
            </a:endParaRPr>
          </a:p>
          <a:p>
            <a:pPr marL="386715" marR="133350" indent="-374650">
              <a:lnSpc>
                <a:spcPts val="2050"/>
              </a:lnSpc>
              <a:spcBef>
                <a:spcPts val="535"/>
              </a:spcBef>
              <a:buFont typeface="Arial"/>
              <a:buChar char="●"/>
              <a:tabLst>
                <a:tab pos="386715" algn="l"/>
              </a:tabLst>
            </a:pPr>
            <a:r>
              <a:rPr sz="19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Enhanced</a:t>
            </a:r>
            <a:r>
              <a:rPr sz="1900" b="1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0D0D0D"/>
                </a:solidFill>
                <a:latin typeface="Times New Roman"/>
                <a:cs typeface="Times New Roman"/>
              </a:rPr>
              <a:t>Accessibility:</a:t>
            </a:r>
            <a:r>
              <a:rPr sz="19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19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empowers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visually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impaired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individuals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access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written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content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through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synthesized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speech,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promoting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inclusivity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accessibility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digital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communication.</a:t>
            </a:r>
            <a:endParaRPr sz="1900">
              <a:latin typeface="Times New Roman"/>
              <a:cs typeface="Times New Roman"/>
            </a:endParaRPr>
          </a:p>
          <a:p>
            <a:pPr marL="386715" marR="291465" indent="-374650">
              <a:lnSpc>
                <a:spcPts val="2050"/>
              </a:lnSpc>
              <a:spcBef>
                <a:spcPts val="5"/>
              </a:spcBef>
              <a:buFont typeface="Arial"/>
              <a:buChar char="●"/>
              <a:tabLst>
                <a:tab pos="386715" algn="l"/>
              </a:tabLst>
            </a:pPr>
            <a:r>
              <a:rPr sz="1900" b="1" dirty="0">
                <a:solidFill>
                  <a:srgbClr val="0D0D0D"/>
                </a:solidFill>
                <a:latin typeface="Times New Roman"/>
                <a:cs typeface="Times New Roman"/>
              </a:rPr>
              <a:t>Natural</a:t>
            </a:r>
            <a:r>
              <a:rPr sz="19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900" b="1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0D0D0D"/>
                </a:solidFill>
                <a:latin typeface="Times New Roman"/>
                <a:cs typeface="Times New Roman"/>
              </a:rPr>
              <a:t>Expressive</a:t>
            </a:r>
            <a:r>
              <a:rPr sz="19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0D0D0D"/>
                </a:solidFill>
                <a:latin typeface="Times New Roman"/>
                <a:cs typeface="Times New Roman"/>
              </a:rPr>
              <a:t>Speech:</a:t>
            </a:r>
            <a:r>
              <a:rPr sz="19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Leveraging</a:t>
            </a:r>
            <a:r>
              <a:rPr sz="19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generative</a:t>
            </a:r>
            <a:r>
              <a:rPr sz="19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AI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techniques,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our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delivers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natural-sounding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expressive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outputs,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enhancing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engagement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comprehension.</a:t>
            </a:r>
            <a:endParaRPr sz="1900">
              <a:latin typeface="Times New Roman"/>
              <a:cs typeface="Times New Roman"/>
            </a:endParaRPr>
          </a:p>
          <a:p>
            <a:pPr marL="386715" marR="203200" indent="-374650">
              <a:lnSpc>
                <a:spcPts val="2050"/>
              </a:lnSpc>
              <a:spcBef>
                <a:spcPts val="5"/>
              </a:spcBef>
              <a:buFont typeface="Arial"/>
              <a:buChar char="●"/>
              <a:tabLst>
                <a:tab pos="386715" algn="l"/>
              </a:tabLst>
            </a:pPr>
            <a:r>
              <a:rPr sz="1900" b="1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9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0D0D0D"/>
                </a:solidFill>
                <a:latin typeface="Times New Roman"/>
                <a:cs typeface="Times New Roman"/>
              </a:rPr>
              <a:t>Efficiency:</a:t>
            </a:r>
            <a:r>
              <a:rPr sz="19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Save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time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effort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automating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text-to-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speech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conversion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process,</a:t>
            </a:r>
            <a:r>
              <a:rPr sz="19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enabling</a:t>
            </a:r>
            <a:r>
              <a:rPr sz="19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9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quickly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convert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written</a:t>
            </a:r>
            <a:r>
              <a:rPr sz="19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19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9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19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applications</a:t>
            </a:r>
            <a:r>
              <a:rPr sz="19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without</a:t>
            </a:r>
            <a:r>
              <a:rPr sz="19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manual</a:t>
            </a:r>
            <a:r>
              <a:rPr sz="19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intervention.</a:t>
            </a:r>
            <a:endParaRPr sz="1900">
              <a:latin typeface="Times New Roman"/>
              <a:cs typeface="Times New Roman"/>
            </a:endParaRPr>
          </a:p>
          <a:p>
            <a:pPr marL="386715" marR="90170" indent="-374650">
              <a:lnSpc>
                <a:spcPts val="2050"/>
              </a:lnSpc>
              <a:spcBef>
                <a:spcPts val="10"/>
              </a:spcBef>
              <a:buFont typeface="Arial"/>
              <a:buChar char="●"/>
              <a:tabLst>
                <a:tab pos="386715" algn="l"/>
              </a:tabLst>
            </a:pPr>
            <a:r>
              <a:rPr sz="19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Customization</a:t>
            </a:r>
            <a:r>
              <a:rPr sz="1900" b="1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0D0D0D"/>
                </a:solidFill>
                <a:latin typeface="Times New Roman"/>
                <a:cs typeface="Times New Roman"/>
              </a:rPr>
              <a:t>Options:</a:t>
            </a:r>
            <a:r>
              <a:rPr sz="1900" b="1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Tailor</a:t>
            </a:r>
            <a:r>
              <a:rPr sz="19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synthesized</a:t>
            </a:r>
            <a:r>
              <a:rPr sz="19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9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9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individual</a:t>
            </a:r>
            <a:r>
              <a:rPr sz="19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preferences</a:t>
            </a:r>
            <a:r>
              <a:rPr sz="19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customizable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parameters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pitch,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speed,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tone,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providing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with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personalized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outputs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that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suit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their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preferences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 needs.</a:t>
            </a:r>
            <a:endParaRPr sz="1900">
              <a:latin typeface="Times New Roman"/>
              <a:cs typeface="Times New Roman"/>
            </a:endParaRPr>
          </a:p>
          <a:p>
            <a:pPr marL="386715" marR="5080" indent="-374650">
              <a:lnSpc>
                <a:spcPts val="2050"/>
              </a:lnSpc>
              <a:spcBef>
                <a:spcPts val="5"/>
              </a:spcBef>
              <a:buFont typeface="Arial"/>
              <a:buChar char="●"/>
              <a:tabLst>
                <a:tab pos="386715" algn="l"/>
              </a:tabLst>
            </a:pPr>
            <a:r>
              <a:rPr sz="19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Versatility:</a:t>
            </a:r>
            <a:r>
              <a:rPr sz="1900" b="1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system's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scalability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compatibility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different</a:t>
            </a:r>
            <a:r>
              <a:rPr sz="19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platforms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devices</a:t>
            </a:r>
            <a:r>
              <a:rPr sz="19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ensure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its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versatility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diverse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applications,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language</a:t>
            </a:r>
            <a:r>
              <a:rPr sz="19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learning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tools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automated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voice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interfaces</a:t>
            </a:r>
            <a:r>
              <a:rPr sz="19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D0D0D"/>
                </a:solidFill>
                <a:latin typeface="Times New Roman"/>
                <a:cs typeface="Times New Roman"/>
              </a:rPr>
              <a:t>smart</a:t>
            </a:r>
            <a:r>
              <a:rPr sz="19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Times New Roman"/>
                <a:cs typeface="Times New Roman"/>
              </a:rPr>
              <a:t>devices.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3438523"/>
            <a:ext cx="2764155" cy="3419475"/>
            <a:chOff x="9353550" y="3438523"/>
            <a:chExt cx="2764155" cy="34194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457199" y="0"/>
                  </a:lnTo>
                  <a:lnTo>
                    <a:pt x="457199" y="457199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50475" y="3438523"/>
              <a:ext cx="2466974" cy="34194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WOW</a:t>
            </a:r>
            <a:r>
              <a:rPr spc="-55" dirty="0"/>
              <a:t> </a:t>
            </a:r>
            <a:r>
              <a:rPr dirty="0"/>
              <a:t>IN</a:t>
            </a:r>
            <a:r>
              <a:rPr spc="-125" dirty="0"/>
              <a:t> </a:t>
            </a:r>
            <a:r>
              <a:rPr dirty="0"/>
              <a:t>YOUR</a:t>
            </a:r>
            <a:r>
              <a:rPr spc="-55" dirty="0"/>
              <a:t> </a:t>
            </a:r>
            <a:r>
              <a:rPr spc="-10" dirty="0"/>
              <a:t>SOLUTION</a:t>
            </a:r>
          </a:p>
        </p:txBody>
      </p:sp>
      <p:sp>
        <p:nvSpPr>
          <p:cNvPr id="7" name="object 7"/>
          <p:cNvSpPr/>
          <p:nvPr/>
        </p:nvSpPr>
        <p:spPr>
          <a:xfrm>
            <a:off x="654062" y="3457206"/>
            <a:ext cx="7559040" cy="609600"/>
          </a:xfrm>
          <a:custGeom>
            <a:avLst/>
            <a:gdLst/>
            <a:ahLst/>
            <a:cxnLst/>
            <a:rect l="l" t="t" r="r" b="b"/>
            <a:pathLst>
              <a:path w="7559040" h="609600">
                <a:moveTo>
                  <a:pt x="7558633" y="0"/>
                </a:moveTo>
                <a:lnTo>
                  <a:pt x="0" y="0"/>
                </a:lnTo>
                <a:lnTo>
                  <a:pt x="0" y="304800"/>
                </a:lnTo>
                <a:lnTo>
                  <a:pt x="0" y="609600"/>
                </a:lnTo>
                <a:lnTo>
                  <a:pt x="7298042" y="609600"/>
                </a:lnTo>
                <a:lnTo>
                  <a:pt x="7298042" y="304800"/>
                </a:lnTo>
                <a:lnTo>
                  <a:pt x="7558633" y="304800"/>
                </a:lnTo>
                <a:lnTo>
                  <a:pt x="7558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4062" y="4371606"/>
            <a:ext cx="7945120" cy="609600"/>
          </a:xfrm>
          <a:custGeom>
            <a:avLst/>
            <a:gdLst/>
            <a:ahLst/>
            <a:cxnLst/>
            <a:rect l="l" t="t" r="r" b="b"/>
            <a:pathLst>
              <a:path w="7945120" h="609600">
                <a:moveTo>
                  <a:pt x="7944815" y="0"/>
                </a:moveTo>
                <a:lnTo>
                  <a:pt x="0" y="0"/>
                </a:lnTo>
                <a:lnTo>
                  <a:pt x="0" y="304800"/>
                </a:lnTo>
                <a:lnTo>
                  <a:pt x="0" y="609600"/>
                </a:lnTo>
                <a:lnTo>
                  <a:pt x="7594219" y="609600"/>
                </a:lnTo>
                <a:lnTo>
                  <a:pt x="7594219" y="304800"/>
                </a:lnTo>
                <a:lnTo>
                  <a:pt x="7944815" y="304800"/>
                </a:lnTo>
                <a:lnTo>
                  <a:pt x="7944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4062" y="5286006"/>
            <a:ext cx="7609840" cy="609600"/>
          </a:xfrm>
          <a:custGeom>
            <a:avLst/>
            <a:gdLst/>
            <a:ahLst/>
            <a:cxnLst/>
            <a:rect l="l" t="t" r="r" b="b"/>
            <a:pathLst>
              <a:path w="7609840" h="609600">
                <a:moveTo>
                  <a:pt x="7609459" y="0"/>
                </a:moveTo>
                <a:lnTo>
                  <a:pt x="0" y="0"/>
                </a:lnTo>
                <a:lnTo>
                  <a:pt x="0" y="304800"/>
                </a:lnTo>
                <a:lnTo>
                  <a:pt x="0" y="609600"/>
                </a:lnTo>
                <a:lnTo>
                  <a:pt x="7405522" y="609600"/>
                </a:lnTo>
                <a:lnTo>
                  <a:pt x="7405522" y="304800"/>
                </a:lnTo>
                <a:lnTo>
                  <a:pt x="7609459" y="304800"/>
                </a:lnTo>
                <a:lnTo>
                  <a:pt x="76094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Natural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Human-</a:t>
            </a:r>
            <a:r>
              <a:rPr b="1" dirty="0">
                <a:latin typeface="Times New Roman"/>
                <a:cs typeface="Times New Roman"/>
              </a:rPr>
              <a:t>like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Speech: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Experience</a:t>
            </a:r>
            <a:r>
              <a:rPr spc="-20" dirty="0"/>
              <a:t> </a:t>
            </a:r>
            <a:r>
              <a:rPr dirty="0"/>
              <a:t>synthesized</a:t>
            </a:r>
            <a:r>
              <a:rPr spc="-10" dirty="0"/>
              <a:t> </a:t>
            </a:r>
            <a:r>
              <a:rPr dirty="0"/>
              <a:t>speech</a:t>
            </a:r>
            <a:r>
              <a:rPr spc="-15" dirty="0"/>
              <a:t> </a:t>
            </a:r>
            <a:r>
              <a:rPr dirty="0"/>
              <a:t>outputs</a:t>
            </a:r>
            <a:r>
              <a:rPr spc="-15" dirty="0"/>
              <a:t> </a:t>
            </a:r>
            <a:r>
              <a:rPr spc="-20" dirty="0"/>
              <a:t>that </a:t>
            </a:r>
            <a:r>
              <a:rPr dirty="0"/>
              <a:t>closely</a:t>
            </a:r>
            <a:r>
              <a:rPr spc="-15" dirty="0"/>
              <a:t> </a:t>
            </a:r>
            <a:r>
              <a:rPr dirty="0"/>
              <a:t>resemble</a:t>
            </a:r>
            <a:r>
              <a:rPr spc="-15" dirty="0"/>
              <a:t> </a:t>
            </a:r>
            <a:r>
              <a:rPr dirty="0"/>
              <a:t>natural</a:t>
            </a:r>
            <a:r>
              <a:rPr spc="-15" dirty="0"/>
              <a:t> </a:t>
            </a:r>
            <a:r>
              <a:rPr dirty="0"/>
              <a:t>human</a:t>
            </a:r>
            <a:r>
              <a:rPr spc="-10" dirty="0"/>
              <a:t> </a:t>
            </a:r>
            <a:r>
              <a:rPr dirty="0"/>
              <a:t>speech,</a:t>
            </a:r>
            <a:r>
              <a:rPr spc="-10" dirty="0"/>
              <a:t> </a:t>
            </a:r>
            <a:r>
              <a:rPr dirty="0"/>
              <a:t>creating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truly</a:t>
            </a:r>
            <a:r>
              <a:rPr spc="-10" dirty="0"/>
              <a:t> </a:t>
            </a:r>
            <a:r>
              <a:rPr dirty="0"/>
              <a:t>immersive</a:t>
            </a:r>
            <a:r>
              <a:rPr spc="-15" dirty="0"/>
              <a:t> </a:t>
            </a:r>
            <a:r>
              <a:rPr dirty="0"/>
              <a:t>and</a:t>
            </a:r>
            <a:r>
              <a:rPr spc="-10" dirty="0"/>
              <a:t> engaging </a:t>
            </a:r>
            <a:r>
              <a:rPr dirty="0"/>
              <a:t>listening </a:t>
            </a:r>
            <a:r>
              <a:rPr spc="-10" dirty="0"/>
              <a:t>experience.</a:t>
            </a:r>
          </a:p>
          <a:p>
            <a:pPr marL="12700" marR="168910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Effortless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Customization: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dirty="0"/>
              <a:t>Effortlessly</a:t>
            </a:r>
            <a:r>
              <a:rPr spc="-30" dirty="0"/>
              <a:t> </a:t>
            </a:r>
            <a:r>
              <a:rPr dirty="0"/>
              <a:t>customize</a:t>
            </a:r>
            <a:r>
              <a:rPr spc="-30" dirty="0"/>
              <a:t> </a:t>
            </a:r>
            <a:r>
              <a:rPr dirty="0"/>
              <a:t>speech</a:t>
            </a:r>
            <a:r>
              <a:rPr spc="-30" dirty="0"/>
              <a:t> </a:t>
            </a:r>
            <a:r>
              <a:rPr dirty="0"/>
              <a:t>synthesis</a:t>
            </a:r>
            <a:r>
              <a:rPr spc="-30" dirty="0"/>
              <a:t> </a:t>
            </a:r>
            <a:r>
              <a:rPr spc="-10" dirty="0"/>
              <a:t>parameters </a:t>
            </a:r>
            <a:r>
              <a:rPr dirty="0"/>
              <a:t>such</a:t>
            </a:r>
            <a:r>
              <a:rPr spc="-10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pitch,</a:t>
            </a:r>
            <a:r>
              <a:rPr spc="-5" dirty="0"/>
              <a:t> </a:t>
            </a:r>
            <a:r>
              <a:rPr dirty="0"/>
              <a:t>speed,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tone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create</a:t>
            </a:r>
            <a:r>
              <a:rPr spc="-10" dirty="0"/>
              <a:t> </a:t>
            </a:r>
            <a:r>
              <a:rPr dirty="0"/>
              <a:t>personalized</a:t>
            </a:r>
            <a:r>
              <a:rPr spc="-10" dirty="0"/>
              <a:t> </a:t>
            </a:r>
            <a:r>
              <a:rPr dirty="0"/>
              <a:t>speech</a:t>
            </a:r>
            <a:r>
              <a:rPr spc="-5" dirty="0"/>
              <a:t> </a:t>
            </a:r>
            <a:r>
              <a:rPr dirty="0"/>
              <a:t>outputs</a:t>
            </a:r>
            <a:r>
              <a:rPr spc="-10" dirty="0"/>
              <a:t> </a:t>
            </a:r>
            <a:r>
              <a:rPr dirty="0"/>
              <a:t>tailored</a:t>
            </a:r>
            <a:r>
              <a:rPr spc="-5" dirty="0"/>
              <a:t> </a:t>
            </a:r>
            <a:r>
              <a:rPr spc="-25" dirty="0"/>
              <a:t>to </a:t>
            </a:r>
            <a:r>
              <a:rPr dirty="0"/>
              <a:t>individual</a:t>
            </a:r>
            <a:r>
              <a:rPr spc="-30" dirty="0"/>
              <a:t> </a:t>
            </a:r>
            <a:r>
              <a:rPr dirty="0"/>
              <a:t>preferences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application</a:t>
            </a:r>
            <a:r>
              <a:rPr spc="-20" dirty="0"/>
              <a:t> </a:t>
            </a:r>
            <a:r>
              <a:rPr spc="-10" dirty="0"/>
              <a:t>requirements.</a:t>
            </a:r>
          </a:p>
          <a:p>
            <a:pPr marL="12700" marR="643890">
              <a:lnSpc>
                <a:spcPct val="100000"/>
              </a:lnSpc>
            </a:pPr>
            <a:r>
              <a:rPr b="1" dirty="0">
                <a:latin typeface="Times New Roman"/>
                <a:cs typeface="Times New Roman"/>
              </a:rPr>
              <a:t>Seamless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Integration: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dirty="0"/>
              <a:t>Seamlessly</a:t>
            </a:r>
            <a:r>
              <a:rPr spc="-15" dirty="0"/>
              <a:t> </a:t>
            </a:r>
            <a:r>
              <a:rPr dirty="0"/>
              <a:t>integrate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text-to-speech</a:t>
            </a:r>
            <a:r>
              <a:rPr spc="-10" dirty="0"/>
              <a:t> conversion </a:t>
            </a:r>
            <a:r>
              <a:rPr dirty="0"/>
              <a:t>system</a:t>
            </a:r>
            <a:r>
              <a:rPr spc="-10" dirty="0"/>
              <a:t> </a:t>
            </a:r>
            <a:r>
              <a:rPr dirty="0"/>
              <a:t>into</a:t>
            </a:r>
            <a:r>
              <a:rPr spc="-5" dirty="0"/>
              <a:t> </a:t>
            </a:r>
            <a:r>
              <a:rPr dirty="0"/>
              <a:t>existing applications,</a:t>
            </a:r>
            <a:r>
              <a:rPr spc="-5" dirty="0"/>
              <a:t> </a:t>
            </a:r>
            <a:r>
              <a:rPr dirty="0"/>
              <a:t>websites,</a:t>
            </a:r>
            <a:r>
              <a:rPr spc="-5" dirty="0"/>
              <a:t> </a:t>
            </a:r>
            <a:r>
              <a:rPr dirty="0"/>
              <a:t>and devices,</a:t>
            </a:r>
            <a:r>
              <a:rPr spc="-5" dirty="0"/>
              <a:t> </a:t>
            </a:r>
            <a:r>
              <a:rPr dirty="0"/>
              <a:t>enhancing </a:t>
            </a:r>
            <a:r>
              <a:rPr spc="-20" dirty="0"/>
              <a:t>user </a:t>
            </a:r>
            <a:r>
              <a:rPr dirty="0"/>
              <a:t>experience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accessibility</a:t>
            </a:r>
            <a:r>
              <a:rPr spc="-15" dirty="0"/>
              <a:t> </a:t>
            </a:r>
            <a:r>
              <a:rPr dirty="0"/>
              <a:t>without</a:t>
            </a:r>
            <a:r>
              <a:rPr spc="-20" dirty="0"/>
              <a:t> </a:t>
            </a:r>
            <a:r>
              <a:rPr dirty="0"/>
              <a:t>disrupting</a:t>
            </a:r>
            <a:r>
              <a:rPr spc="-15" dirty="0"/>
              <a:t> </a:t>
            </a:r>
            <a:r>
              <a:rPr spc="-10" dirty="0"/>
              <a:t>workflow.</a:t>
            </a:r>
          </a:p>
          <a:p>
            <a:pPr marL="12700" marR="259079">
              <a:lnSpc>
                <a:spcPct val="100000"/>
              </a:lnSpc>
            </a:pPr>
            <a:r>
              <a:rPr b="1" spc="-10" dirty="0">
                <a:latin typeface="Times New Roman"/>
                <a:cs typeface="Times New Roman"/>
              </a:rPr>
              <a:t>Real-</a:t>
            </a:r>
            <a:r>
              <a:rPr b="1" dirty="0">
                <a:latin typeface="Times New Roman"/>
                <a:cs typeface="Times New Roman"/>
              </a:rPr>
              <a:t>time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Feedback: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Receive</a:t>
            </a:r>
            <a:r>
              <a:rPr spc="-10" dirty="0"/>
              <a:t> real-</a:t>
            </a:r>
            <a:r>
              <a:rPr dirty="0"/>
              <a:t>time</a:t>
            </a:r>
            <a:r>
              <a:rPr spc="-5" dirty="0"/>
              <a:t> </a:t>
            </a:r>
            <a:r>
              <a:rPr dirty="0"/>
              <a:t>feedback</a:t>
            </a:r>
            <a:r>
              <a:rPr spc="-5" dirty="0"/>
              <a:t> </a:t>
            </a:r>
            <a:r>
              <a:rPr dirty="0"/>
              <a:t>on the</a:t>
            </a:r>
            <a:r>
              <a:rPr spc="-10" dirty="0"/>
              <a:t> </a:t>
            </a:r>
            <a:r>
              <a:rPr dirty="0"/>
              <a:t>accuracy and </a:t>
            </a:r>
            <a:r>
              <a:rPr spc="-10" dirty="0"/>
              <a:t>quality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synthesized</a:t>
            </a:r>
            <a:r>
              <a:rPr spc="-5" dirty="0"/>
              <a:t> </a:t>
            </a:r>
            <a:r>
              <a:rPr dirty="0"/>
              <a:t>speech</a:t>
            </a:r>
            <a:r>
              <a:rPr spc="-5" dirty="0"/>
              <a:t> </a:t>
            </a:r>
            <a:r>
              <a:rPr dirty="0"/>
              <a:t>outputs,</a:t>
            </a:r>
            <a:r>
              <a:rPr spc="-5" dirty="0"/>
              <a:t> </a:t>
            </a:r>
            <a:r>
              <a:rPr dirty="0"/>
              <a:t>enabling</a:t>
            </a:r>
            <a:r>
              <a:rPr spc="-5" dirty="0"/>
              <a:t> </a:t>
            </a:r>
            <a:r>
              <a:rPr dirty="0"/>
              <a:t>users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monitor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adjust</a:t>
            </a:r>
            <a:r>
              <a:rPr spc="-5" dirty="0"/>
              <a:t> </a:t>
            </a:r>
            <a:r>
              <a:rPr spc="-10" dirty="0"/>
              <a:t>speech </a:t>
            </a:r>
            <a:r>
              <a:rPr dirty="0"/>
              <a:t>synthesis</a:t>
            </a:r>
            <a:r>
              <a:rPr spc="-35" dirty="0"/>
              <a:t> </a:t>
            </a:r>
            <a:r>
              <a:rPr dirty="0"/>
              <a:t>parameters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optimal</a:t>
            </a:r>
            <a:r>
              <a:rPr spc="-30" dirty="0"/>
              <a:t> </a:t>
            </a:r>
            <a:r>
              <a:rPr spc="-10" dirty="0"/>
              <a:t>results.</a:t>
            </a:r>
          </a:p>
          <a:p>
            <a:pPr marL="12700" marR="593090">
              <a:lnSpc>
                <a:spcPct val="100000"/>
              </a:lnSpc>
            </a:pPr>
            <a:r>
              <a:rPr b="1" spc="-20" dirty="0">
                <a:latin typeface="Times New Roman"/>
                <a:cs typeface="Times New Roman"/>
              </a:rPr>
              <a:t>Enhanced</a:t>
            </a:r>
            <a:r>
              <a:rPr b="1" spc="-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Accessibility: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dirty="0"/>
              <a:t>Empower</a:t>
            </a:r>
            <a:r>
              <a:rPr spc="-10" dirty="0"/>
              <a:t> </a:t>
            </a:r>
            <a:r>
              <a:rPr dirty="0"/>
              <a:t>individuals</a:t>
            </a:r>
            <a:r>
              <a:rPr spc="-2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visual</a:t>
            </a:r>
            <a:r>
              <a:rPr spc="-15" dirty="0"/>
              <a:t> </a:t>
            </a:r>
            <a:r>
              <a:rPr dirty="0"/>
              <a:t>impairments</a:t>
            </a:r>
            <a:r>
              <a:rPr spc="-20" dirty="0"/>
              <a:t> </a:t>
            </a:r>
            <a:r>
              <a:rPr spc="-25" dirty="0"/>
              <a:t>or </a:t>
            </a:r>
            <a:r>
              <a:rPr dirty="0"/>
              <a:t>reading</a:t>
            </a:r>
            <a:r>
              <a:rPr spc="-30" dirty="0"/>
              <a:t> </a:t>
            </a:r>
            <a:r>
              <a:rPr dirty="0"/>
              <a:t>difficulties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access</a:t>
            </a:r>
            <a:r>
              <a:rPr spc="-20" dirty="0"/>
              <a:t> </a:t>
            </a:r>
            <a:r>
              <a:rPr dirty="0"/>
              <a:t>written</a:t>
            </a:r>
            <a:r>
              <a:rPr spc="-15" dirty="0"/>
              <a:t> </a:t>
            </a:r>
            <a:r>
              <a:rPr dirty="0"/>
              <a:t>content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15" dirty="0"/>
              <a:t> </a:t>
            </a:r>
            <a:r>
              <a:rPr dirty="0"/>
              <a:t>synthesized</a:t>
            </a:r>
            <a:r>
              <a:rPr spc="-15" dirty="0"/>
              <a:t> </a:t>
            </a:r>
            <a:r>
              <a:rPr spc="-10" dirty="0"/>
              <a:t>speech, </a:t>
            </a:r>
            <a:r>
              <a:rPr dirty="0"/>
              <a:t>promoting</a:t>
            </a:r>
            <a:r>
              <a:rPr spc="-5" dirty="0"/>
              <a:t> </a:t>
            </a:r>
            <a:r>
              <a:rPr dirty="0"/>
              <a:t>inclusivity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accessibility</a:t>
            </a:r>
            <a:r>
              <a:rPr spc="-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digital</a:t>
            </a:r>
            <a:r>
              <a:rPr spc="-10" dirty="0"/>
              <a:t> communication.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b="0" dirty="0">
                <a:latin typeface="Trebuchet MS"/>
                <a:cs typeface="Trebuchet MS"/>
              </a:rPr>
              <a:t>3/21/2024</a:t>
            </a:r>
            <a:r>
              <a:rPr b="0" spc="260" dirty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spc="-40" dirty="0"/>
              <a:t> </a:t>
            </a:r>
            <a:r>
              <a:rPr spc="-10" dirty="0"/>
              <a:t>Review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775" y="5362575"/>
            <a:ext cx="9826625" cy="457200"/>
            <a:chOff x="739775" y="5362575"/>
            <a:chExt cx="9826625" cy="457200"/>
          </a:xfrm>
        </p:grpSpPr>
        <p:sp>
          <p:nvSpPr>
            <p:cNvPr id="3" name="object 3"/>
            <p:cNvSpPr/>
            <p:nvPr/>
          </p:nvSpPr>
          <p:spPr>
            <a:xfrm>
              <a:off x="9353537" y="53625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348462"/>
                  </a:moveTo>
                  <a:lnTo>
                    <a:pt x="0" y="348462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348462"/>
                  </a:lnTo>
                  <a:close/>
                </a:path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74142"/>
                  </a:lnTo>
                  <a:lnTo>
                    <a:pt x="457200" y="7414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39775" y="5436705"/>
              <a:ext cx="9826625" cy="274320"/>
            </a:xfrm>
            <a:custGeom>
              <a:avLst/>
              <a:gdLst/>
              <a:ahLst/>
              <a:cxnLst/>
              <a:rect l="l" t="t" r="r" b="b"/>
              <a:pathLst>
                <a:path w="9826625" h="274320">
                  <a:moveTo>
                    <a:pt x="9826451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9826451" y="0"/>
                  </a:lnTo>
                  <a:lnTo>
                    <a:pt x="9826451" y="274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696075" y="1911185"/>
            <a:ext cx="314325" cy="108585"/>
          </a:xfrm>
          <a:custGeom>
            <a:avLst/>
            <a:gdLst/>
            <a:ahLst/>
            <a:cxnLst/>
            <a:rect l="l" t="t" r="r" b="b"/>
            <a:pathLst>
              <a:path w="314325" h="108585">
                <a:moveTo>
                  <a:pt x="0" y="108114"/>
                </a:moveTo>
                <a:lnTo>
                  <a:pt x="314324" y="108114"/>
                </a:lnTo>
                <a:lnTo>
                  <a:pt x="314324" y="0"/>
                </a:lnTo>
                <a:lnTo>
                  <a:pt x="0" y="0"/>
                </a:lnTo>
                <a:lnTo>
                  <a:pt x="0" y="108114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180974"/>
                </a:moveTo>
                <a:lnTo>
                  <a:pt x="0" y="180974"/>
                </a:lnTo>
                <a:lnTo>
                  <a:pt x="0" y="0"/>
                </a:lnTo>
                <a:lnTo>
                  <a:pt x="180974" y="0"/>
                </a:lnTo>
                <a:lnTo>
                  <a:pt x="180974" y="180974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2475" y="1362545"/>
            <a:ext cx="9569450" cy="274320"/>
          </a:xfrm>
          <a:custGeom>
            <a:avLst/>
            <a:gdLst/>
            <a:ahLst/>
            <a:cxnLst/>
            <a:rect l="l" t="t" r="r" b="b"/>
            <a:pathLst>
              <a:path w="9569450" h="274319">
                <a:moveTo>
                  <a:pt x="9569276" y="274320"/>
                </a:moveTo>
                <a:lnTo>
                  <a:pt x="0" y="274320"/>
                </a:lnTo>
                <a:lnTo>
                  <a:pt x="0" y="0"/>
                </a:lnTo>
                <a:lnTo>
                  <a:pt x="9569276" y="0"/>
                </a:lnTo>
                <a:lnTo>
                  <a:pt x="9569276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475" y="2312505"/>
            <a:ext cx="10184130" cy="274320"/>
          </a:xfrm>
          <a:custGeom>
            <a:avLst/>
            <a:gdLst/>
            <a:ahLst/>
            <a:cxnLst/>
            <a:rect l="l" t="t" r="r" b="b"/>
            <a:pathLst>
              <a:path w="10184130" h="274319">
                <a:moveTo>
                  <a:pt x="10183974" y="274319"/>
                </a:moveTo>
                <a:lnTo>
                  <a:pt x="0" y="274319"/>
                </a:lnTo>
                <a:lnTo>
                  <a:pt x="0" y="0"/>
                </a:lnTo>
                <a:lnTo>
                  <a:pt x="10183974" y="0"/>
                </a:lnTo>
                <a:lnTo>
                  <a:pt x="10183974" y="274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2462" y="3262477"/>
            <a:ext cx="10249535" cy="548640"/>
          </a:xfrm>
          <a:custGeom>
            <a:avLst/>
            <a:gdLst/>
            <a:ahLst/>
            <a:cxnLst/>
            <a:rect l="l" t="t" r="r" b="b"/>
            <a:pathLst>
              <a:path w="10249535" h="548639">
                <a:moveTo>
                  <a:pt x="10249281" y="0"/>
                </a:moveTo>
                <a:lnTo>
                  <a:pt x="0" y="0"/>
                </a:lnTo>
                <a:lnTo>
                  <a:pt x="0" y="274320"/>
                </a:lnTo>
                <a:lnTo>
                  <a:pt x="0" y="548640"/>
                </a:lnTo>
                <a:lnTo>
                  <a:pt x="9445384" y="548640"/>
                </a:lnTo>
                <a:lnTo>
                  <a:pt x="9445384" y="274320"/>
                </a:lnTo>
                <a:lnTo>
                  <a:pt x="10249281" y="274320"/>
                </a:lnTo>
                <a:lnTo>
                  <a:pt x="102492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475" y="4486745"/>
            <a:ext cx="9605010" cy="274320"/>
          </a:xfrm>
          <a:custGeom>
            <a:avLst/>
            <a:gdLst/>
            <a:ahLst/>
            <a:cxnLst/>
            <a:rect l="l" t="t" r="r" b="b"/>
            <a:pathLst>
              <a:path w="9605010" h="274320">
                <a:moveTo>
                  <a:pt x="9604660" y="274320"/>
                </a:moveTo>
                <a:lnTo>
                  <a:pt x="0" y="274320"/>
                </a:lnTo>
                <a:lnTo>
                  <a:pt x="0" y="0"/>
                </a:lnTo>
                <a:lnTo>
                  <a:pt x="9604660" y="0"/>
                </a:lnTo>
                <a:lnTo>
                  <a:pt x="960466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7075" y="939380"/>
            <a:ext cx="10280650" cy="50495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Architecture:</a:t>
            </a:r>
            <a:endParaRPr sz="1800">
              <a:latin typeface="Times New Roman"/>
              <a:cs typeface="Times New Roman"/>
            </a:endParaRPr>
          </a:p>
          <a:p>
            <a:pPr marL="25400" marR="6858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text-to-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combines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gTTS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module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generative</a:t>
            </a:r>
            <a:r>
              <a:rPr sz="18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AI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techniques.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gTTS</a:t>
            </a:r>
            <a:r>
              <a:rPr sz="18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module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converts</a:t>
            </a:r>
            <a:r>
              <a:rPr sz="18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text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speech,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while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AI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component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improves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quality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naturalness.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Training</a:t>
            </a:r>
            <a:r>
              <a:rPr sz="1800" b="1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Process:</a:t>
            </a:r>
            <a:endParaRPr sz="1800">
              <a:latin typeface="Times New Roman"/>
              <a:cs typeface="Times New Roman"/>
            </a:endParaRPr>
          </a:p>
          <a:p>
            <a:pPr marL="25400" marR="6985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generative</a:t>
            </a:r>
            <a:r>
              <a:rPr sz="18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AI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learns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from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large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human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datasets,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adjusting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parameters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iteratively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minimize differences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between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synthesized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real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speech.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Loss</a:t>
            </a:r>
            <a:r>
              <a:rPr sz="18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Functions:</a:t>
            </a:r>
            <a:endParaRPr sz="1800">
              <a:latin typeface="Times New Roman"/>
              <a:cs typeface="Times New Roman"/>
            </a:endParaRPr>
          </a:p>
          <a:p>
            <a:pPr marL="25400" marR="5080">
              <a:lnSpc>
                <a:spcPct val="100000"/>
              </a:lnSpc>
              <a:spcBef>
                <a:spcPts val="500"/>
              </a:spcBef>
            </a:pP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Various</a:t>
            </a:r>
            <a:r>
              <a:rPr sz="1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loss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functions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are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used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optimize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generative</a:t>
            </a:r>
            <a:r>
              <a:rPr sz="18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AI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model's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performance.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Common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ones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include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mean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squared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error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(MSE)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waveform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synthesis</a:t>
            </a:r>
            <a:r>
              <a:rPr sz="18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categorical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cross-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entropy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for</a:t>
            </a:r>
            <a:r>
              <a:rPr sz="18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linguistic</a:t>
            </a:r>
            <a:r>
              <a:rPr sz="18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feature prediction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800" b="1" dirty="0">
                <a:solidFill>
                  <a:srgbClr val="0D0D0D"/>
                </a:solidFill>
                <a:latin typeface="Times New Roman"/>
                <a:cs typeface="Times New Roman"/>
              </a:rPr>
              <a:t>Evaluation</a:t>
            </a:r>
            <a:r>
              <a:rPr sz="1800" b="1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Metrics:</a:t>
            </a:r>
            <a:endParaRPr sz="1800">
              <a:latin typeface="Times New Roman"/>
              <a:cs typeface="Times New Roman"/>
            </a:endParaRPr>
          </a:p>
          <a:p>
            <a:pPr marL="25400" marR="64643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system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assesses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synthesized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with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metrics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like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word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error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rate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(WER)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naturalness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ratings,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ensuring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accuracy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user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satisfaction.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z="1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Integration:</a:t>
            </a:r>
            <a:endParaRPr sz="1800">
              <a:latin typeface="Times New Roman"/>
              <a:cs typeface="Times New Roman"/>
            </a:endParaRPr>
          </a:p>
          <a:p>
            <a:pPr marL="12700" marR="44132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gTTS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module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handles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basic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text-to-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speech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conversion,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while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Times New Roman"/>
                <a:cs typeface="Times New Roman"/>
              </a:rPr>
              <a:t>generative</a:t>
            </a:r>
            <a:r>
              <a:rPr sz="18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AI</a:t>
            </a:r>
            <a:r>
              <a:rPr sz="1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model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enhances</a:t>
            </a:r>
            <a:r>
              <a:rPr sz="18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speech quality,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seamlessly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integrated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into</a:t>
            </a:r>
            <a:r>
              <a:rPr sz="180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D0D0D"/>
                </a:solidFill>
                <a:latin typeface="Times New Roman"/>
                <a:cs typeface="Times New Roman"/>
              </a:rPr>
              <a:t>conversion</a:t>
            </a:r>
            <a:r>
              <a:rPr sz="1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Times New Roman"/>
                <a:cs typeface="Times New Roman"/>
              </a:rPr>
              <a:t>pipeline.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3810" y="6488976"/>
            <a:ext cx="165100" cy="162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spc="-25" dirty="0">
                <a:solidFill>
                  <a:srgbClr val="2D83C3"/>
                </a:solidFill>
                <a:latin typeface="Trebuchet MS"/>
                <a:cs typeface="Trebuchet MS"/>
              </a:rPr>
              <a:t>nn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739775" y="6476276"/>
            <a:ext cx="8572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29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5792" y="6476276"/>
            <a:ext cx="74041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ual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39775" y="263588"/>
            <a:ext cx="33045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MODELLING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985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Arial</vt:lpstr>
      <vt:lpstr>Calibri</vt:lpstr>
      <vt:lpstr>Times New Roman</vt:lpstr>
      <vt:lpstr>Trebuchet MS</vt:lpstr>
      <vt:lpstr>Office Theme</vt:lpstr>
      <vt:lpstr>Irfhan Ahamed .M</vt:lpstr>
      <vt:lpstr>PowerPoint Presentation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PPT DHARSHAN S</dc:title>
  <cp:lastModifiedBy>Irfhan Ahamed</cp:lastModifiedBy>
  <cp:revision>1</cp:revision>
  <dcterms:created xsi:type="dcterms:W3CDTF">2024-04-04T15:01:04Z</dcterms:created>
  <dcterms:modified xsi:type="dcterms:W3CDTF">2024-04-04T15:05:14Z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