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Q7HZuIw5rQy7aG1GkvP/Rot+2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Welcome. My project is called </a:t>
            </a:r>
            <a:r>
              <a:rPr i="1" lang="en-GB"/>
              <a:t>TravelTide – Customer Segmentation for Smarter Rewards</a:t>
            </a:r>
            <a:r>
              <a:rPr lang="en-GB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br>
              <a:rPr lang="en-GB"/>
            </a:br>
            <a:r>
              <a:rPr lang="en-GB"/>
              <a:t>The goal was to understand traveler behavior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and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create personalized perks that increase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-&gt; loyalty and future bookings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TravelTide is an online travel booking platform looking to personalize its rewards program.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Our goal was to understand how different types of travellers behave — and use that insight to offer the right perks to the right people.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We combined both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-rule-based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-machine-learning segmentation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get a 360° customer view.</a:t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started with nearly 6,000 users. After cleaning and merging four data sources — </a:t>
            </a:r>
            <a:r>
              <a:rPr b="1" lang="en-GB"/>
              <a:t>users, flights, hotels, and sessions</a:t>
            </a:r>
            <a:r>
              <a:rPr lang="en-GB"/>
              <a:t> 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engineered key behavioral features such 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session frequency,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behavior,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conversion rate,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promo responsiveness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Finally, we calculated </a:t>
            </a:r>
            <a:r>
              <a:rPr b="1" lang="en-GB"/>
              <a:t>RFM</a:t>
            </a:r>
            <a:r>
              <a:rPr lang="en-GB"/>
              <a:t> and </a:t>
            </a:r>
            <a:r>
              <a:rPr b="1" lang="en-GB"/>
              <a:t>CLTV</a:t>
            </a:r>
            <a:r>
              <a:rPr lang="en-GB"/>
              <a:t> scores to measure customer value and loyalty,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forms the foundation for both </a:t>
            </a:r>
            <a:r>
              <a:rPr b="1" lang="en-GB"/>
              <a:t>rule-based</a:t>
            </a:r>
            <a:r>
              <a:rPr lang="en-GB"/>
              <a:t> and </a:t>
            </a:r>
            <a:r>
              <a:rPr b="1" lang="en-GB"/>
              <a:t>machine learning</a:t>
            </a:r>
            <a:r>
              <a:rPr lang="en-GB"/>
              <a:t> segmentation</a:t>
            </a:r>
            <a:endParaRPr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Using RFM, CLTV through logical thresholds., we created rule-based personas —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--ten traveler types that reflect how users behave and spend.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br>
              <a:rPr lang="en-GB"/>
            </a:br>
            <a:r>
              <a:rPr lang="en-GB"/>
              <a:t>For example,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--Loyal High and  Family High Value travellers keep coming back,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while Discount Hunters jump on offers.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validate our findings, we applied PCA and K-Means clustering.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The model discovered three natural clusters: Loyal High-Value Travelers, Discount Hunters, and Family Vacationers.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“What’s interesting is that both models tell us different sides of the same story.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rule-based model</a:t>
            </a:r>
            <a:r>
              <a:rPr lang="en-GB"/>
              <a:t> looks at customer </a:t>
            </a:r>
            <a:r>
              <a:rPr i="1" lang="en-GB"/>
              <a:t>value and loyalty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b="1" lang="en-GB"/>
              <a:t>machine learning model</a:t>
            </a:r>
            <a:r>
              <a:rPr lang="en-GB"/>
              <a:t>, on the other hand, looks at </a:t>
            </a:r>
            <a:r>
              <a:rPr i="1" lang="en-GB"/>
              <a:t>behavior and activity</a:t>
            </a:r>
            <a:r>
              <a:rPr lang="en-GB"/>
              <a:t>. It found that the most active users are actually the ‘Discount Hunters’ — people who love deals and browse often.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So, one group shows us </a:t>
            </a:r>
            <a:r>
              <a:rPr i="1" lang="en-GB"/>
              <a:t>who keeps the business stable</a:t>
            </a:r>
            <a:r>
              <a:rPr lang="en-GB"/>
              <a:t>, and the other shows us </a:t>
            </a:r>
            <a:r>
              <a:rPr i="1" lang="en-GB"/>
              <a:t>who keeps it alive and moving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we put these two views together, we get a complete picture of TravelTide’s customers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Here’s what we found: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The </a:t>
            </a:r>
            <a:r>
              <a:rPr i="1" lang="en-GB"/>
              <a:t>Loyal High</a:t>
            </a:r>
            <a:r>
              <a:rPr lang="en-GB"/>
              <a:t> and </a:t>
            </a:r>
            <a:r>
              <a:rPr i="1" lang="en-GB"/>
              <a:t>Family High Value</a:t>
            </a:r>
            <a:r>
              <a:rPr lang="en-GB"/>
              <a:t> groups bring the biggest lifetime value — they deserve early-access upgrades and exclusive perks.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Whereas </a:t>
            </a:r>
            <a:r>
              <a:rPr i="1" lang="en-GB"/>
              <a:t>Discount Hunters</a:t>
            </a:r>
            <a:r>
              <a:rPr lang="en-GB"/>
              <a:t> react instantly to promotions — a perfect target for re-engagement offers.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What about And the </a:t>
            </a:r>
            <a:r>
              <a:rPr i="1" lang="en-GB"/>
              <a:t>Casual / Inactive</a:t>
            </a:r>
            <a:r>
              <a:rPr lang="en-GB"/>
              <a:t> users, then ? They need </a:t>
            </a:r>
            <a:r>
              <a:rPr lang="en-GB"/>
              <a:t>attention</a:t>
            </a:r>
            <a:r>
              <a:rPr lang="en-GB"/>
              <a:t> — gentle reminders, small incentives, or inspiring travel ideas to bring them back.</a:t>
            </a:r>
            <a:endParaRPr/>
          </a:p>
        </p:txBody>
      </p:sp>
      <p:sp>
        <p:nvSpPr>
          <p:cNvPr id="159" name="Google Shape;15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also discovered where these travelers live and where they love to go.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Most are from the US and Canada, heading toward major hubs like JFK and LAX.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the USA has many more users, the average CLTV for users in Canada is slightly higher based on the chart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High-value users are concentrated in these regions — giving us a clear direction for regional campaigns and partnerships.</a:t>
            </a:r>
            <a:endParaRPr/>
          </a:p>
        </p:txBody>
      </p:sp>
      <p:sp>
        <p:nvSpPr>
          <p:cNvPr id="168" name="Google Shape;16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 that we know our travellers, the journey doesn’t end here.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Our next steps are to automate these insights Like update RFM and CLTV monthly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integrate the model into the Integrate real-time segmentation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final goal is an interactive dashboard where marketing and product teams can see these personas live — and act instantly.</a:t>
            </a:r>
            <a:endParaRPr/>
          </a:p>
        </p:txBody>
      </p:sp>
      <p:sp>
        <p:nvSpPr>
          <p:cNvPr id="178" name="Google Shape;17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In the end, this project isn’t just about clusters or algorithms — it’s about relationships with customer. we can treat them not as data points, but as travelers with dreams and choices.</a:t>
            </a:r>
            <a:endParaRPr/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730011" y="635192"/>
            <a:ext cx="10368911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TravelTide: Customer Segmentation for Smarter Rewards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948558" y="443206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GB"/>
              <a:t>Purpose:</a:t>
            </a:r>
            <a:br>
              <a:rPr lang="en-GB"/>
            </a:br>
            <a:r>
              <a:rPr lang="en-GB"/>
              <a:t>Understand traveller behaviour to design targeted perks that grow loyalty and repeat bookings.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8054763" y="6276292"/>
            <a:ext cx="38067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👤 Md Erfan 🎓 Masterschool 2025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92558" y="4001116"/>
            <a:ext cx="1796690" cy="197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578069" y="3445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Project Overview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845993" y="2332919"/>
            <a:ext cx="3972583" cy="4026026"/>
            <a:chOff x="379702" y="1055"/>
            <a:chExt cx="3972583" cy="4026026"/>
          </a:xfrm>
        </p:grpSpPr>
        <p:sp>
          <p:nvSpPr>
            <p:cNvPr id="100" name="Google Shape;100;p2"/>
            <p:cNvSpPr/>
            <p:nvPr/>
          </p:nvSpPr>
          <p:spPr>
            <a:xfrm>
              <a:off x="2159330" y="489764"/>
              <a:ext cx="37912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406CBA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 txBox="1"/>
            <p:nvPr/>
          </p:nvSpPr>
          <p:spPr>
            <a:xfrm>
              <a:off x="2338651" y="533435"/>
              <a:ext cx="20486" cy="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79702" y="1055"/>
              <a:ext cx="1781427" cy="1068856"/>
            </a:xfrm>
            <a:prstGeom prst="rect">
              <a:avLst/>
            </a:prstGeom>
            <a:solidFill>
              <a:srgbClr val="3A66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79702" y="1055"/>
              <a:ext cx="1781427" cy="106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Raw Data </a:t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270416" y="1068112"/>
              <a:ext cx="2191155" cy="37912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412"/>
                  </a:lnTo>
                  <a:lnTo>
                    <a:pt x="0" y="65412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5479C2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2310266" y="1255627"/>
              <a:ext cx="111456" cy="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570858" y="1055"/>
              <a:ext cx="1781427" cy="1068856"/>
            </a:xfrm>
            <a:prstGeom prst="rect">
              <a:avLst/>
            </a:prstGeom>
            <a:solidFill>
              <a:srgbClr val="4770B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2570858" y="1055"/>
              <a:ext cx="1781427" cy="106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Clearing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159330" y="1968349"/>
              <a:ext cx="37912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6C89C9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2338651" y="2012020"/>
              <a:ext cx="20486" cy="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79702" y="1479640"/>
              <a:ext cx="1781427" cy="1068856"/>
            </a:xfrm>
            <a:prstGeom prst="rect">
              <a:avLst/>
            </a:prstGeom>
            <a:solidFill>
              <a:srgbClr val="5C7FC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79702" y="1479640"/>
              <a:ext cx="1781427" cy="106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270416" y="2546697"/>
              <a:ext cx="2191155" cy="379128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5412"/>
                  </a:lnTo>
                  <a:lnTo>
                    <a:pt x="0" y="65412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849AD0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310266" y="2734212"/>
              <a:ext cx="111456" cy="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70858" y="1479640"/>
              <a:ext cx="1781427" cy="1068856"/>
            </a:xfrm>
            <a:prstGeom prst="rect">
              <a:avLst/>
            </a:prstGeom>
            <a:solidFill>
              <a:srgbClr val="728DC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2570858" y="1479640"/>
              <a:ext cx="1781427" cy="106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Segmentation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59330" y="3446933"/>
              <a:ext cx="379128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9525">
              <a:solidFill>
                <a:srgbClr val="9BABD7"/>
              </a:solidFill>
              <a:prstDash val="solid"/>
              <a:miter lim="800000"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2338651" y="3490605"/>
              <a:ext cx="20486" cy="4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alibri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9702" y="2958225"/>
              <a:ext cx="1781427" cy="1068856"/>
            </a:xfrm>
            <a:prstGeom prst="rect">
              <a:avLst/>
            </a:prstGeom>
            <a:solidFill>
              <a:srgbClr val="879C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379702" y="2958225"/>
              <a:ext cx="1781427" cy="106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Personas</a:t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570858" y="2958225"/>
              <a:ext cx="1781427" cy="1068856"/>
            </a:xfrm>
            <a:prstGeom prst="rect">
              <a:avLst/>
            </a:prstGeom>
            <a:solidFill>
              <a:srgbClr val="9BABD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2570858" y="2958225"/>
              <a:ext cx="1781427" cy="106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225" lIns="142225" spcFirstLastPara="1" rIns="142225" wrap="square" tIns="142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GB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Business Strategy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813557" y="1788828"/>
            <a:ext cx="3943075" cy="400109"/>
            <a:chOff x="1927" y="0"/>
            <a:chExt cx="3943075" cy="400109"/>
          </a:xfrm>
        </p:grpSpPr>
        <p:sp>
          <p:nvSpPr>
            <p:cNvPr id="123" name="Google Shape;123;p2"/>
            <p:cNvSpPr/>
            <p:nvPr/>
          </p:nvSpPr>
          <p:spPr>
            <a:xfrm>
              <a:off x="1927" y="0"/>
              <a:ext cx="3943075" cy="400109"/>
            </a:xfrm>
            <a:prstGeom prst="roundRect">
              <a:avLst>
                <a:gd fmla="val 10000" name="adj"/>
              </a:avLst>
            </a:prstGeom>
            <a:solidFill>
              <a:srgbClr val="3A66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13646" y="11719"/>
              <a:ext cx="3919637" cy="376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1" lang="en-GB"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Turning data into personalized journeys</a:t>
              </a:r>
              <a:endParaRPr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3441" y="1511856"/>
            <a:ext cx="3275319" cy="4557867"/>
          </a:xfrm>
          <a:prstGeom prst="rect">
            <a:avLst/>
          </a:prstGeom>
          <a:solidFill>
            <a:srgbClr val="ECECEC"/>
          </a:solidFill>
          <a:ln cap="rnd" cmpd="sng" w="190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6195" rotWithShape="0" algn="tl" dir="11400000" dist="12700">
              <a:srgbClr val="000000">
                <a:alpha val="32941"/>
              </a:srgbClr>
            </a:outerShdw>
          </a:effectLst>
        </p:spPr>
      </p:pic>
      <p:sp>
        <p:nvSpPr>
          <p:cNvPr id="126" name="Google Shape;126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" name="Google Shape;127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Understanding the Data Behind Our Travelers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4 sources: Users · Flights · Hotels · Sessions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≈ 6 000 active users · 200 000 sessions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Key features: </a:t>
            </a:r>
            <a:r>
              <a:rPr b="1" lang="en-GB"/>
              <a:t>conversion rate, loyalty index, promo use, trip length RFM, CLTV models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➡ Gives a 360° view of traveller behaviour</a:t>
            </a:r>
            <a:endParaRPr/>
          </a:p>
        </p:txBody>
      </p:sp>
      <p:pic>
        <p:nvPicPr>
          <p:cNvPr descr="notion image"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612" y="4422907"/>
            <a:ext cx="4083270" cy="175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Data Preparation &amp; Feature Engineering</a:t>
            </a:r>
            <a:endParaRPr/>
          </a:p>
        </p:txBody>
      </p:sp>
      <p:sp>
        <p:nvSpPr>
          <p:cNvPr id="136" name="Google Shape;136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696310" y="380891"/>
            <a:ext cx="704455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Rule-Based Segmentation</a:t>
            </a:r>
            <a:endParaRPr/>
          </a:p>
        </p:txBody>
      </p:sp>
      <p:pic>
        <p:nvPicPr>
          <p:cNvPr id="143" name="Google Shape;14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331" y="1742056"/>
            <a:ext cx="5752147" cy="4854947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4" name="Google Shape;144;p4"/>
          <p:cNvSpPr/>
          <p:nvPr/>
        </p:nvSpPr>
        <p:spPr>
          <a:xfrm>
            <a:off x="762000" y="2010102"/>
            <a:ext cx="3920359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Segmentation Logic: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br>
              <a:rPr b="1" lang="en-GB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Used RFM + CLTV + behavior cut-offs</a:t>
            </a:r>
            <a:br>
              <a:rPr b="1"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2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Example rules:</a:t>
            </a:r>
            <a:endParaRPr/>
          </a:p>
          <a:p>
            <a:pPr indent="-171450" lvl="0" marL="1714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Conversion &gt; 0.6 → Loyal</a:t>
            </a:r>
            <a:endParaRPr/>
          </a:p>
          <a:p>
            <a:pPr indent="-171450" lvl="0" marL="1714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Promo &gt; 0.25 → Discount Hunter</a:t>
            </a:r>
            <a:endParaRPr/>
          </a:p>
          <a:p>
            <a:pPr indent="-171450" lvl="0" marL="171450" marR="0" rtl="0" algn="l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Trip ≤ 3 days → Business Flyer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user assigned a persona </a:t>
            </a:r>
            <a:endParaRPr/>
          </a:p>
        </p:txBody>
      </p: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Machine Learning Segmentation</a:t>
            </a:r>
            <a:endParaRPr/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01" y="4054938"/>
            <a:ext cx="3353224" cy="2521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2376" y="2167512"/>
            <a:ext cx="6118633" cy="309053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4" name="Google Shape;15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326" y="1467179"/>
            <a:ext cx="3535983" cy="224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Key Insights &amp; Business Impact</a:t>
            </a:r>
            <a:endParaRPr/>
          </a:p>
        </p:txBody>
      </p:sp>
      <p:pic>
        <p:nvPicPr>
          <p:cNvPr id="162" name="Google Shape;16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65" y="1856226"/>
            <a:ext cx="6103312" cy="362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7994" y="1486754"/>
            <a:ext cx="4818450" cy="4628703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543762" y="305215"/>
            <a:ext cx="10515600" cy="106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Geographic &amp; Behavioral Insights</a:t>
            </a:r>
            <a:endParaRPr/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84" y="1373165"/>
            <a:ext cx="3866402" cy="238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7243" y="1854338"/>
            <a:ext cx="6173965" cy="3811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762" y="3911054"/>
            <a:ext cx="3866403" cy="238691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Future Steps &amp; Takeaways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Automate the RFM/CLTV pipeline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Integrate real-time segmentation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Build a dashboard to monitor key metrics continuously.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In short, this project shows how data analytics can transform TravelTide’s customer relationships into measurable business growth.</a:t>
            </a:r>
            <a:endParaRPr/>
          </a:p>
        </p:txBody>
      </p:sp>
      <p:sp>
        <p:nvSpPr>
          <p:cNvPr id="182" name="Google Shape;182;p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Relationship matters !</a:t>
            </a:r>
            <a:endParaRPr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838200" y="1825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Not just about clusters or algorithms — it’s about relationships with customer. we can treat them not as data points, but as travelers with dreams and choices.</a:t>
            </a:r>
            <a:endParaRPr/>
          </a:p>
        </p:txBody>
      </p:sp>
      <p:sp>
        <p:nvSpPr>
          <p:cNvPr id="190" name="Google Shape;190;p9"/>
          <p:cNvSpPr/>
          <p:nvPr/>
        </p:nvSpPr>
        <p:spPr>
          <a:xfrm>
            <a:off x="585952" y="3429000"/>
            <a:ext cx="107678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2025-10-05T19:08:12Z</dcterms:created>
  <dc:creator>Md Erfan</dc:creator>
</cp:coreProperties>
</file>