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7" r:id="rId26"/>
    <p:sldId id="288" r:id="rId27"/>
    <p:sldId id="29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embeddedFontLst>
    <p:embeddedFont>
      <p:font typeface="Palatino Linotype" panose="02040502050505030304" pitchFamily="18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i1PHYY/x/QSXsILRrEpBnDE8Dv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https://www.researchgate.net/profile/Hassanin-Al-Barhamtoshy/publication/264129835/figure/fig3/AS:667664380858368@1536195001057/Big-Data-Definition-3-Vs.png</a:t>
            </a:r>
            <a:endParaRPr/>
          </a:p>
        </p:txBody>
      </p:sp>
      <p:sp>
        <p:nvSpPr>
          <p:cNvPr id="267" name="Google Shape;26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https://idcloudhost.com/apa-itu-storage-area-network-san/</a:t>
            </a:r>
            <a:endParaRPr/>
          </a:p>
        </p:txBody>
      </p:sp>
      <p:sp>
        <p:nvSpPr>
          <p:cNvPr id="290" name="Google Shape;29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https://www.tokopedia.com/girimanik/synology-ds3617xs-nas-server-12-bays</a:t>
            </a:r>
            <a:endParaRPr/>
          </a:p>
        </p:txBody>
      </p:sp>
      <p:sp>
        <p:nvSpPr>
          <p:cNvPr id="302" name="Google Shape;30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http://aiimpacts.org/wp-content/uploads/2015/07/cost-per-gigabyte-large.png</a:t>
            </a:r>
            <a:endParaRPr/>
          </a:p>
        </p:txBody>
      </p:sp>
      <p:sp>
        <p:nvSpPr>
          <p:cNvPr id="312" name="Google Shape;312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http://aiimpacts.org/wp-content/uploads/2015/07/cost-per-gigabyte-large.png</a:t>
            </a:r>
            <a:endParaRPr/>
          </a:p>
        </p:txBody>
      </p:sp>
      <p:sp>
        <p:nvSpPr>
          <p:cNvPr id="322" name="Google Shape;322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http://aiimpacts.org/wp-content/uploads/2015/07/cost-per-gigabyte-large.png</a:t>
            </a:r>
            <a:endParaRPr/>
          </a:p>
        </p:txBody>
      </p:sp>
      <p:sp>
        <p:nvSpPr>
          <p:cNvPr id="332" name="Google Shape;332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http://aiimpacts.org/wp-content/uploads/2015/07/cost-per-gigabyte-large.png</a:t>
            </a:r>
            <a:endParaRPr/>
          </a:p>
        </p:txBody>
      </p:sp>
      <p:sp>
        <p:nvSpPr>
          <p:cNvPr id="344" name="Google Shape;344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5924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7890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http://aiimpacts.org/wp-content/uploads/2015/07/cost-per-gigabyte-large.png</a:t>
            </a:r>
            <a:endParaRPr/>
          </a:p>
        </p:txBody>
      </p:sp>
      <p:sp>
        <p:nvSpPr>
          <p:cNvPr id="364" name="Google Shape;364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http://aiimpacts.org/wp-content/uploads/2015/07/cost-per-gigabyte-large.png</a:t>
            </a:r>
            <a:endParaRPr/>
          </a:p>
        </p:txBody>
      </p:sp>
      <p:sp>
        <p:nvSpPr>
          <p:cNvPr id="374" name="Google Shape;374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http://aiimpacts.org/wp-content/uploads/2015/07/cost-per-gigabyte-large.png</a:t>
            </a:r>
            <a:endParaRPr/>
          </a:p>
        </p:txBody>
      </p:sp>
      <p:sp>
        <p:nvSpPr>
          <p:cNvPr id="385" name="Google Shape;385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3"/>
          <p:cNvSpPr/>
          <p:nvPr/>
        </p:nvSpPr>
        <p:spPr>
          <a:xfrm>
            <a:off x="1" y="0"/>
            <a:ext cx="12192000" cy="9002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3"/>
          <p:cNvSpPr/>
          <p:nvPr/>
        </p:nvSpPr>
        <p:spPr>
          <a:xfrm>
            <a:off x="1524000" y="5208475"/>
            <a:ext cx="9144000" cy="664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3"/>
          <p:cNvSpPr txBox="1">
            <a:spLocks noGrp="1"/>
          </p:cNvSpPr>
          <p:nvPr>
            <p:ph type="ctrTitle"/>
          </p:nvPr>
        </p:nvSpPr>
        <p:spPr>
          <a:xfrm>
            <a:off x="1523999" y="3695158"/>
            <a:ext cx="9144000" cy="1421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400"/>
              <a:buFont typeface="Palatino"/>
              <a:buNone/>
              <a:defRPr sz="3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ubTitle" idx="1"/>
          </p:nvPr>
        </p:nvSpPr>
        <p:spPr>
          <a:xfrm>
            <a:off x="1523998" y="5208475"/>
            <a:ext cx="9144001" cy="664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3"/>
          <p:cNvSpPr txBox="1"/>
          <p:nvPr/>
        </p:nvSpPr>
        <p:spPr>
          <a:xfrm>
            <a:off x="1524000" y="3162842"/>
            <a:ext cx="9144000" cy="440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en-US" sz="1600" b="1" i="0" u="sng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JURUSAN TEKNOLOGI INFORMASI</a:t>
            </a:r>
            <a:endParaRPr sz="1600" b="1" i="0" u="sng" strike="noStrike" cap="non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3" descr="C:\Users\TOSHIBA\Pictures\logo_polinema copy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0667" y="992364"/>
            <a:ext cx="2150662" cy="216026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3"/>
          <p:cNvSpPr txBox="1"/>
          <p:nvPr/>
        </p:nvSpPr>
        <p:spPr>
          <a:xfrm>
            <a:off x="-520700" y="22098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3"/>
          <p:cNvSpPr/>
          <p:nvPr/>
        </p:nvSpPr>
        <p:spPr>
          <a:xfrm>
            <a:off x="1" y="0"/>
            <a:ext cx="12192000" cy="77503"/>
          </a:xfrm>
          <a:prstGeom prst="rect">
            <a:avLst/>
          </a:prstGeom>
          <a:solidFill>
            <a:srgbClr val="0B5A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2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2"/>
          <p:cNvSpPr txBox="1">
            <a:spLocks noGrp="1"/>
          </p:cNvSpPr>
          <p:nvPr>
            <p:ph type="body" idx="1"/>
          </p:nvPr>
        </p:nvSpPr>
        <p:spPr>
          <a:xfrm rot="5400000">
            <a:off x="3438439" y="-2300657"/>
            <a:ext cx="5315122" cy="118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2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3"/>
          <p:cNvSpPr txBox="1">
            <a:spLocks noGrp="1"/>
          </p:cNvSpPr>
          <p:nvPr>
            <p:ph type="title"/>
          </p:nvPr>
        </p:nvSpPr>
        <p:spPr>
          <a:xfrm rot="5400000">
            <a:off x="6942932" y="1973673"/>
            <a:ext cx="5811838" cy="2594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3"/>
          <p:cNvSpPr txBox="1">
            <a:spLocks noGrp="1"/>
          </p:cNvSpPr>
          <p:nvPr>
            <p:ph type="body" idx="1"/>
          </p:nvPr>
        </p:nvSpPr>
        <p:spPr>
          <a:xfrm rot="5400000">
            <a:off x="1412519" y="-845070"/>
            <a:ext cx="5811838" cy="8232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3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3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3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4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body" idx="1"/>
          </p:nvPr>
        </p:nvSpPr>
        <p:spPr>
          <a:xfrm>
            <a:off x="152400" y="985382"/>
            <a:ext cx="11887200" cy="53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34"/>
          <p:cNvSpPr txBox="1"/>
          <p:nvPr/>
        </p:nvSpPr>
        <p:spPr>
          <a:xfrm>
            <a:off x="2635624" y="618565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152400" y="1108923"/>
            <a:ext cx="5867400" cy="506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body" idx="2"/>
          </p:nvPr>
        </p:nvSpPr>
        <p:spPr>
          <a:xfrm>
            <a:off x="6172200" y="1108923"/>
            <a:ext cx="5867400" cy="506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/>
          </p:nvPr>
        </p:nvSpPr>
        <p:spPr>
          <a:xfrm>
            <a:off x="152400" y="1709738"/>
            <a:ext cx="118872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000"/>
              <a:buFont typeface="Palatino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152400" y="4589463"/>
            <a:ext cx="11887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>
            <a:spLocks noGrp="1"/>
          </p:cNvSpPr>
          <p:nvPr>
            <p:ph type="title"/>
          </p:nvPr>
        </p:nvSpPr>
        <p:spPr>
          <a:xfrm>
            <a:off x="152400" y="176400"/>
            <a:ext cx="11048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1"/>
          </p:nvPr>
        </p:nvSpPr>
        <p:spPr>
          <a:xfrm>
            <a:off x="152400" y="1089708"/>
            <a:ext cx="5867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2"/>
          </p:nvPr>
        </p:nvSpPr>
        <p:spPr>
          <a:xfrm>
            <a:off x="152400" y="2139328"/>
            <a:ext cx="5867400" cy="405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3"/>
          </p:nvPr>
        </p:nvSpPr>
        <p:spPr>
          <a:xfrm>
            <a:off x="6172200" y="1096624"/>
            <a:ext cx="5867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4"/>
          </p:nvPr>
        </p:nvSpPr>
        <p:spPr>
          <a:xfrm>
            <a:off x="6172200" y="2139328"/>
            <a:ext cx="5867400" cy="4050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9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0"/>
          <p:cNvSpPr txBox="1">
            <a:spLocks noGrp="1"/>
          </p:cNvSpPr>
          <p:nvPr>
            <p:ph type="title"/>
          </p:nvPr>
        </p:nvSpPr>
        <p:spPr>
          <a:xfrm>
            <a:off x="152400" y="457200"/>
            <a:ext cx="4892566" cy="1427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Palatin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856412" cy="525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40"/>
          <p:cNvSpPr txBox="1">
            <a:spLocks noGrp="1"/>
          </p:cNvSpPr>
          <p:nvPr>
            <p:ph type="body" idx="2"/>
          </p:nvPr>
        </p:nvSpPr>
        <p:spPr>
          <a:xfrm>
            <a:off x="152400" y="2057399"/>
            <a:ext cx="4892566" cy="4185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40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1"/>
          <p:cNvSpPr txBox="1">
            <a:spLocks noGrp="1"/>
          </p:cNvSpPr>
          <p:nvPr>
            <p:ph type="title"/>
          </p:nvPr>
        </p:nvSpPr>
        <p:spPr>
          <a:xfrm>
            <a:off x="152400" y="457199"/>
            <a:ext cx="4892566" cy="173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Palatin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856412" cy="5221274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41"/>
          <p:cNvSpPr txBox="1">
            <a:spLocks noGrp="1"/>
          </p:cNvSpPr>
          <p:nvPr>
            <p:ph type="body" idx="1"/>
          </p:nvPr>
        </p:nvSpPr>
        <p:spPr>
          <a:xfrm>
            <a:off x="152400" y="2397111"/>
            <a:ext cx="4892566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41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/>
          <p:nvPr/>
        </p:nvSpPr>
        <p:spPr>
          <a:xfrm>
            <a:off x="-2" y="6398670"/>
            <a:ext cx="12192000" cy="47376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2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Palatino"/>
              <a:buNone/>
              <a:defRPr sz="2400" b="1" i="0" u="none" strike="noStrike" cap="none">
                <a:solidFill>
                  <a:srgbClr val="2F5496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body" idx="1"/>
          </p:nvPr>
        </p:nvSpPr>
        <p:spPr>
          <a:xfrm>
            <a:off x="152400" y="985382"/>
            <a:ext cx="11887200" cy="53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32" descr="C:\Users\TOSHIBA\Pictures\logo_polinema copy.pn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315700" y="160084"/>
            <a:ext cx="723900" cy="72713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2"/>
          <p:cNvSpPr/>
          <p:nvPr/>
        </p:nvSpPr>
        <p:spPr>
          <a:xfrm>
            <a:off x="1" y="0"/>
            <a:ext cx="12192000" cy="77503"/>
          </a:xfrm>
          <a:prstGeom prst="rect">
            <a:avLst/>
          </a:prstGeom>
          <a:solidFill>
            <a:srgbClr val="0B5AE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impacts.org/costs-of-information-storage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ctrTitle"/>
          </p:nvPr>
        </p:nvSpPr>
        <p:spPr>
          <a:xfrm>
            <a:off x="1523999" y="3695158"/>
            <a:ext cx="9144000" cy="1421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1800"/>
            </a:pPr>
            <a:r>
              <a:rPr lang="en-US" sz="1800" dirty="0"/>
              <a:t>Mata </a:t>
            </a:r>
            <a:r>
              <a:rPr lang="en-US" sz="1800" dirty="0" err="1"/>
              <a:t>Kuliah</a:t>
            </a:r>
            <a:r>
              <a:rPr lang="en-US" sz="1800" dirty="0"/>
              <a:t> Big Data</a:t>
            </a:r>
            <a:br>
              <a:rPr lang="en-US" dirty="0"/>
            </a:br>
            <a:r>
              <a:rPr lang="en-US" dirty="0"/>
              <a:t>02. </a:t>
            </a:r>
            <a:r>
              <a:rPr lang="en-US" dirty="0" err="1"/>
              <a:t>Teori</a:t>
            </a:r>
            <a:r>
              <a:rPr lang="en-US" dirty="0"/>
              <a:t> Big Data Bagian-2</a:t>
            </a:r>
            <a:endParaRPr dirty="0"/>
          </a:p>
        </p:txBody>
      </p:sp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1523998" y="5208475"/>
            <a:ext cx="9144001" cy="664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dirty="0"/>
              <a:t>Tim Ajar Big Data 2022 - </a:t>
            </a:r>
            <a:r>
              <a:rPr lang="en-US" dirty="0" err="1"/>
              <a:t>Yoppy</a:t>
            </a:r>
            <a:r>
              <a:rPr lang="en-US" dirty="0"/>
              <a:t> </a:t>
            </a:r>
            <a:r>
              <a:rPr lang="en-US" dirty="0" err="1"/>
              <a:t>Yunhasnawa</a:t>
            </a:r>
            <a:r>
              <a:rPr lang="en-US" dirty="0"/>
              <a:t>, S.ST., M.Sc.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200" name="Google Shape;200;p11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201" name="Google Shape;201;p11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Palatino"/>
              <a:buNone/>
            </a:pPr>
            <a:r>
              <a:rPr lang="en-US"/>
              <a:t>2. Big Data</a:t>
            </a:r>
            <a:endParaRPr/>
          </a:p>
        </p:txBody>
      </p:sp>
      <p:sp>
        <p:nvSpPr>
          <p:cNvPr id="203" name="Google Shape;203;p11"/>
          <p:cNvSpPr txBox="1">
            <a:spLocks noGrp="1"/>
          </p:cNvSpPr>
          <p:nvPr>
            <p:ph type="body" idx="1"/>
          </p:nvPr>
        </p:nvSpPr>
        <p:spPr>
          <a:xfrm>
            <a:off x="152400" y="985382"/>
            <a:ext cx="11887200" cy="53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Dari contoh-contoh yang telah dikemukanan sebelumnya, banyak sekali kasus yang memang merupakan permasalahan yang membutuhkan teknologi Big Data.</a:t>
            </a:r>
            <a:endParaRPr>
              <a:solidFill>
                <a:srgbClr val="C00000"/>
              </a:solidFill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Namun ingat: </a:t>
            </a:r>
            <a:r>
              <a:rPr lang="en-US" b="1"/>
              <a:t>tidak semua </a:t>
            </a:r>
            <a:r>
              <a:rPr lang="en-US"/>
              <a:t>data.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en-US"/>
              <a:t>Banyak juga kasus yang bisa diselesaikan dengan metode penyimpanan dan pemrosesan konvensional (basis data biasa).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Sebelum memutuskan untuk membangun dan/atau menggunakan teknologi Big Data, pertimbangkan: </a:t>
            </a:r>
            <a:r>
              <a:rPr lang="en-US" b="1"/>
              <a:t>Apakah Anda memiliki data yang memang besar (</a:t>
            </a:r>
            <a:r>
              <a:rPr lang="en-US" b="1" i="1"/>
              <a:t>big</a:t>
            </a:r>
            <a:r>
              <a:rPr lang="en-US" b="1"/>
              <a:t>)</a:t>
            </a:r>
            <a:r>
              <a:rPr lang="en-US"/>
              <a:t>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en-US"/>
              <a:t>Atau jangan-jangan data yang Anda miliki belum masuk ke kategori </a:t>
            </a:r>
            <a:r>
              <a:rPr lang="en-US" b="1" i="1"/>
              <a:t>”big”</a:t>
            </a:r>
            <a:r>
              <a:rPr lang="en-US" i="1"/>
              <a:t>?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</a:pPr>
            <a:endParaRPr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Lalu seberapa besar, atau apa tolok ukur dari data yang bisa dikatakan “</a:t>
            </a:r>
            <a:r>
              <a:rPr lang="en-US" b="1" i="1"/>
              <a:t>big</a:t>
            </a:r>
            <a:r>
              <a:rPr lang="en-US" i="1"/>
              <a:t>”?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210" name="Google Shape;210;p12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211" name="Google Shape;211;p12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12" name="Google Shape;212;p12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Palatino"/>
              <a:buNone/>
            </a:pPr>
            <a:r>
              <a:rPr lang="en-US" sz="2200" b="0"/>
              <a:t>2. Big Data</a:t>
            </a:r>
            <a:br>
              <a:rPr lang="en-US"/>
            </a:br>
            <a:r>
              <a:rPr lang="en-US"/>
              <a:t>Contoh</a:t>
            </a:r>
            <a:endParaRPr/>
          </a:p>
        </p:txBody>
      </p:sp>
      <p:sp>
        <p:nvSpPr>
          <p:cNvPr id="213" name="Google Shape;213;p12"/>
          <p:cNvSpPr txBox="1">
            <a:spLocks noGrp="1"/>
          </p:cNvSpPr>
          <p:nvPr>
            <p:ph type="body" idx="1"/>
          </p:nvPr>
        </p:nvSpPr>
        <p:spPr>
          <a:xfrm>
            <a:off x="152400" y="985382"/>
            <a:ext cx="11887200" cy="53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Manakah di bawah ini contoh data yang bisa dikatakan </a:t>
            </a:r>
            <a:r>
              <a:rPr lang="en-US" i="1"/>
              <a:t>“big”</a:t>
            </a:r>
            <a:r>
              <a:rPr lang="en-US"/>
              <a:t>?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A. Data detail pembelian pada suatu toko Indomaret selama setahun.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B. Semua data pemesanan pada seluruh toko Indomaret di Jawa Timur.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C. Portofolio saham sorang trader.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D. Data seluruh saham di Bursa Efek Jakarta dalam satu tahun terakhir.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Palatino"/>
              <a:buNone/>
            </a:pPr>
            <a:r>
              <a:rPr lang="en-US" sz="2200" b="0"/>
              <a:t>2. Big Data</a:t>
            </a:r>
            <a:br>
              <a:rPr lang="en-US"/>
            </a:br>
            <a:r>
              <a:rPr lang="en-US"/>
              <a:t>Contoh</a:t>
            </a:r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body" idx="1"/>
          </p:nvPr>
        </p:nvSpPr>
        <p:spPr>
          <a:xfrm>
            <a:off x="152400" y="985382"/>
            <a:ext cx="11887200" cy="53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Manakah di bawah ini contoh data yang bisa dikatakan </a:t>
            </a:r>
            <a:r>
              <a:rPr lang="en-US" i="1"/>
              <a:t>“big”</a:t>
            </a:r>
            <a:r>
              <a:rPr lang="en-US"/>
              <a:t>?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US">
                <a:solidFill>
                  <a:srgbClr val="A5A5A5"/>
                </a:solidFill>
              </a:rPr>
              <a:t>A. Data detail pembelian pada suatu toko Indomaret selama setahun.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000"/>
              <a:buChar char="•"/>
            </a:pPr>
            <a:r>
              <a:rPr lang="en-US" b="1">
                <a:solidFill>
                  <a:srgbClr val="548135"/>
                </a:solidFill>
              </a:rPr>
              <a:t>B. Semua data pemesanan pada seluruh toko Indomaret di Jawa Timur.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US">
                <a:solidFill>
                  <a:srgbClr val="A5A5A5"/>
                </a:solidFill>
              </a:rPr>
              <a:t>C. Portofolio saham sorang trader.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000"/>
              <a:buChar char="•"/>
            </a:pPr>
            <a:r>
              <a:rPr lang="en-US" b="1">
                <a:solidFill>
                  <a:srgbClr val="548135"/>
                </a:solidFill>
              </a:rPr>
              <a:t>D. Data seluruh saham di Bursa Efek Jakarta dalam satu tahun terakhir.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230" name="Google Shape;230;p14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231" name="Google Shape;231;p14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Palatino"/>
              <a:buNone/>
            </a:pPr>
            <a:r>
              <a:rPr lang="en-US" sz="2200" b="0"/>
              <a:t>2. Big Data</a:t>
            </a:r>
            <a:br>
              <a:rPr lang="en-US"/>
            </a:br>
            <a:r>
              <a:rPr lang="en-US"/>
              <a:t>Definisi</a:t>
            </a:r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body" idx="1"/>
          </p:nvPr>
        </p:nvSpPr>
        <p:spPr>
          <a:xfrm>
            <a:off x="152400" y="985382"/>
            <a:ext cx="11887200" cy="53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Definisi dari “</a:t>
            </a:r>
            <a:r>
              <a:rPr lang="en-US" i="1"/>
              <a:t>big data</a:t>
            </a:r>
            <a:r>
              <a:rPr lang="en-US"/>
              <a:t>” bisa sangat subjektif.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en-US"/>
              <a:t>Sebagian menganggap data berukuran terabyte ke atas adalah ”</a:t>
            </a:r>
            <a:r>
              <a:rPr lang="en-US" i="1"/>
              <a:t>big</a:t>
            </a:r>
            <a:r>
              <a:rPr lang="en-US"/>
              <a:t>”.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en-US"/>
              <a:t>Namun banyak juga orang yang mengolah data yang ukurannya lebih kecil dengan menggunakan teknologi big data dengan hasil yang sangat memuaskan.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Lalu apa definisi dari “</a:t>
            </a:r>
            <a:r>
              <a:rPr lang="en-US" i="1"/>
              <a:t>big</a:t>
            </a:r>
            <a:r>
              <a:rPr lang="en-US"/>
              <a:t>” data tersebut?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Cloudera (salah satu perusahaan terkemuka dibidang Big Data) mendefinisikan: “</a:t>
            </a:r>
            <a:r>
              <a:rPr lang="en-US" b="1"/>
              <a:t>Suatu data dapat dikatakan sebagai </a:t>
            </a:r>
            <a:r>
              <a:rPr lang="en-US" b="1" i="1"/>
              <a:t>big data </a:t>
            </a:r>
            <a:r>
              <a:rPr lang="en-US" b="1"/>
              <a:t>apabila terlalu besar untuk bisa disimpan dan diolah dalam satu mesin (komputer)</a:t>
            </a:r>
            <a:r>
              <a:rPr lang="en-US"/>
              <a:t>.”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Dengan kata lain, terdapat </a:t>
            </a:r>
            <a:r>
              <a:rPr lang="en-US" b="1"/>
              <a:t>tantangan</a:t>
            </a:r>
            <a:r>
              <a:rPr lang="en-US"/>
              <a:t> yang menyebabkan data sulit untuk disimpan dan diolah dalam satu komputer.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Tantangan apa saja itu?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240" name="Google Shape;240;p15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241" name="Google Shape;241;p15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Palatino"/>
              <a:buNone/>
            </a:pPr>
            <a:r>
              <a:rPr lang="en-US" sz="2200" b="0"/>
              <a:t>2. Big Data</a:t>
            </a:r>
            <a:br>
              <a:rPr lang="en-US"/>
            </a:br>
            <a:r>
              <a:rPr lang="en-US"/>
              <a:t>Tantangan</a:t>
            </a:r>
            <a:endParaRPr/>
          </a:p>
        </p:txBody>
      </p:sp>
      <p:sp>
        <p:nvSpPr>
          <p:cNvPr id="243" name="Google Shape;243;p15"/>
          <p:cNvSpPr txBox="1">
            <a:spLocks noGrp="1"/>
          </p:cNvSpPr>
          <p:nvPr>
            <p:ph type="body" idx="1"/>
          </p:nvPr>
        </p:nvSpPr>
        <p:spPr>
          <a:xfrm>
            <a:off x="152400" y="985382"/>
            <a:ext cx="11887200" cy="53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Manakah di bawah ini kira-kira, yang merupakan tantangan yang melatarbelakangi adanya teknologi Big Data?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A. Dari sekian banyak data, kebanyakan tidak berguna.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B. Data di-</a:t>
            </a:r>
            <a:r>
              <a:rPr lang="en-US" i="1"/>
              <a:t>generate</a:t>
            </a:r>
            <a:r>
              <a:rPr lang="en-US"/>
              <a:t> dengan sangat cepat.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C. Data datang dari berbagai sumber dengan berbagai macam format/bentuk.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250" name="Google Shape;250;p16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251" name="Google Shape;251;p16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52" name="Google Shape;252;p16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Palatino"/>
              <a:buNone/>
            </a:pPr>
            <a:r>
              <a:rPr lang="en-US" sz="2200" b="0"/>
              <a:t>2. Big Data</a:t>
            </a:r>
            <a:br>
              <a:rPr lang="en-US"/>
            </a:br>
            <a:r>
              <a:rPr lang="en-US"/>
              <a:t>Tantangan</a:t>
            </a:r>
            <a:endParaRPr/>
          </a:p>
        </p:txBody>
      </p:sp>
      <p:sp>
        <p:nvSpPr>
          <p:cNvPr id="253" name="Google Shape;253;p16"/>
          <p:cNvSpPr txBox="1">
            <a:spLocks noGrp="1"/>
          </p:cNvSpPr>
          <p:nvPr>
            <p:ph type="body" idx="1"/>
          </p:nvPr>
        </p:nvSpPr>
        <p:spPr>
          <a:xfrm>
            <a:off x="152400" y="985382"/>
            <a:ext cx="11887200" cy="53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Manakah di bawah ini kira-kira, yang merupakan tantangan yang melatarbelakangi adanya teknologi Big Data?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•"/>
            </a:pPr>
            <a:r>
              <a:rPr lang="en-US">
                <a:solidFill>
                  <a:srgbClr val="A5A5A5"/>
                </a:solidFill>
              </a:rPr>
              <a:t>A. Dari sekian banyak data, kebanyakan tidak berguna.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000"/>
              <a:buChar char="•"/>
            </a:pPr>
            <a:r>
              <a:rPr lang="en-US" b="1">
                <a:solidFill>
                  <a:srgbClr val="548135"/>
                </a:solidFill>
              </a:rPr>
              <a:t>B. Data di-</a:t>
            </a:r>
            <a:r>
              <a:rPr lang="en-US" b="1" i="1">
                <a:solidFill>
                  <a:srgbClr val="548135"/>
                </a:solidFill>
              </a:rPr>
              <a:t>generate</a:t>
            </a:r>
            <a:r>
              <a:rPr lang="en-US" b="1">
                <a:solidFill>
                  <a:srgbClr val="548135"/>
                </a:solidFill>
              </a:rPr>
              <a:t> dengan sangat cepat.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000"/>
              <a:buChar char="•"/>
            </a:pPr>
            <a:r>
              <a:rPr lang="en-US" b="1">
                <a:solidFill>
                  <a:srgbClr val="548135"/>
                </a:solidFill>
              </a:rPr>
              <a:t>C. Data datang dari berbagai sumber dengan berbagai macam format/bentuk.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259" name="Google Shape;259;p17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60" name="Google Shape;260;p17"/>
          <p:cNvSpPr txBox="1">
            <a:spLocks noGrp="1"/>
          </p:cNvSpPr>
          <p:nvPr>
            <p:ph type="title"/>
          </p:nvPr>
        </p:nvSpPr>
        <p:spPr>
          <a:xfrm>
            <a:off x="334082" y="3109661"/>
            <a:ext cx="9571918" cy="102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500"/>
              <a:buFont typeface="Palatino"/>
              <a:buNone/>
            </a:pPr>
            <a:r>
              <a:rPr lang="en-US" sz="3500" i="1"/>
              <a:t>Topik-3: </a:t>
            </a:r>
            <a:r>
              <a:rPr lang="en-US" sz="3200"/>
              <a:t>3V</a:t>
            </a:r>
            <a:endParaRPr sz="3500" b="1"/>
          </a:p>
        </p:txBody>
      </p:sp>
      <p:sp>
        <p:nvSpPr>
          <p:cNvPr id="261" name="Google Shape;261;p17"/>
          <p:cNvSpPr/>
          <p:nvPr/>
        </p:nvSpPr>
        <p:spPr>
          <a:xfrm>
            <a:off x="2369127" y="4880959"/>
            <a:ext cx="9822873" cy="9862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7"/>
          <p:cNvSpPr/>
          <p:nvPr/>
        </p:nvSpPr>
        <p:spPr>
          <a:xfrm>
            <a:off x="6096001" y="5060139"/>
            <a:ext cx="6096000" cy="9862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8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72" name="Google Shape;272;p18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Palatino"/>
              <a:buNone/>
            </a:pPr>
            <a:r>
              <a:rPr lang="en-US"/>
              <a:t>3. 3V</a:t>
            </a:r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body" idx="1"/>
          </p:nvPr>
        </p:nvSpPr>
        <p:spPr>
          <a:xfrm>
            <a:off x="152400" y="985382"/>
            <a:ext cx="7298267" cy="53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/>
              <a:t>Ketika membicarakan tentang Big Data, seringkali dibahas mengenai 3V yang merupakan tantangan Big Data. </a:t>
            </a:r>
            <a:endParaRPr/>
          </a:p>
          <a:p>
            <a:pPr marL="228600" lvl="0" indent="-1111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/>
              <a:t>Ketiga “V” tersebut adalah: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 b="1" i="1"/>
              <a:t>Volume</a:t>
            </a:r>
            <a:r>
              <a:rPr lang="en-US"/>
              <a:t> (Ukuran)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 b="1" i="1"/>
              <a:t>Variety</a:t>
            </a:r>
            <a:r>
              <a:rPr lang="en-US"/>
              <a:t> (Keberagaman)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 b="1" i="1"/>
              <a:t>Velocity</a:t>
            </a:r>
            <a:r>
              <a:rPr lang="en-US"/>
              <a:t> (Kecepatan)</a:t>
            </a:r>
            <a:endParaRPr/>
          </a:p>
          <a:p>
            <a:pPr marL="685800" lvl="1" indent="-12287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 b="1"/>
              <a:t>Volume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/>
              <a:t>Data yang dihasilkan dalam ukuran yang sangat besar.</a:t>
            </a:r>
            <a:endParaRPr/>
          </a:p>
          <a:p>
            <a:pPr marL="228600" lvl="0" indent="-1111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 b="1"/>
              <a:t>Veriety</a:t>
            </a:r>
            <a:endParaRPr b="1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/>
              <a:t>Data yang datang dari berbagai macam sumber dan beragam bentuk/format.</a:t>
            </a:r>
            <a:endParaRPr/>
          </a:p>
          <a:p>
            <a:pPr marL="228600" lvl="0" indent="-1111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 b="1"/>
              <a:t>Velocity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/>
              <a:t>Data yang dihasilkan dalam tempo yang sangat cepat.</a:t>
            </a:r>
            <a:endParaRPr/>
          </a:p>
        </p:txBody>
      </p:sp>
      <p:pic>
        <p:nvPicPr>
          <p:cNvPr id="274" name="Google Shape;274;p18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9301" y="1170847"/>
            <a:ext cx="5014197" cy="494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Palatino"/>
              <a:buNone/>
            </a:pPr>
            <a:r>
              <a:rPr lang="en-US" sz="2200" b="0"/>
              <a:t>3. 3V</a:t>
            </a:r>
            <a:br>
              <a:rPr lang="en-US"/>
            </a:br>
            <a:r>
              <a:rPr lang="en-US"/>
              <a:t>Volume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152400" y="985382"/>
            <a:ext cx="1188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Biaya yang diperlukan untuk menyimpan data telah turun drastis sejak tahun 60an..</a:t>
            </a:r>
            <a:endParaRPr/>
          </a:p>
        </p:txBody>
      </p:sp>
      <p:pic>
        <p:nvPicPr>
          <p:cNvPr id="285" name="Google Shape;285;p19" descr="Chart, scatte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0270" y="1514406"/>
            <a:ext cx="8091453" cy="4260398"/>
          </a:xfrm>
          <a:prstGeom prst="rect">
            <a:avLst/>
          </a:prstGeom>
          <a:noFill/>
          <a:ln w="9525" cap="flat" cmpd="sng">
            <a:solidFill>
              <a:srgbClr val="0B5AE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6" name="Google Shape;286;p19"/>
          <p:cNvSpPr txBox="1"/>
          <p:nvPr/>
        </p:nvSpPr>
        <p:spPr>
          <a:xfrm>
            <a:off x="2734731" y="5893264"/>
            <a:ext cx="672253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Sumber: </a:t>
            </a:r>
            <a:r>
              <a:rPr lang="en-US" sz="1800" b="0" i="1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https://aiimpacts.org/costs-of-information-storage/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Palatino"/>
              <a:buNone/>
            </a:pPr>
            <a:r>
              <a:rPr lang="en-US" sz="2200" b="0"/>
              <a:t>3. 3V</a:t>
            </a:r>
            <a:br>
              <a:rPr lang="en-US"/>
            </a:br>
            <a:r>
              <a:rPr lang="en-US"/>
              <a:t>Volume</a:t>
            </a:r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body" idx="1"/>
          </p:nvPr>
        </p:nvSpPr>
        <p:spPr>
          <a:xfrm>
            <a:off x="152401" y="985382"/>
            <a:ext cx="6914789" cy="32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Harga </a:t>
            </a:r>
            <a:r>
              <a:rPr lang="en-US" dirty="0" err="1"/>
              <a:t>penyimpanan</a:t>
            </a:r>
            <a:r>
              <a:rPr lang="en-US" dirty="0"/>
              <a:t> per GB: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en-US" dirty="0"/>
              <a:t>1980an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US $ 100.000+ (Rp. 1,4 </a:t>
            </a:r>
            <a:r>
              <a:rPr lang="en-US" dirty="0" err="1"/>
              <a:t>Milyar</a:t>
            </a:r>
            <a:r>
              <a:rPr lang="en-US" dirty="0"/>
              <a:t>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en-US" dirty="0"/>
              <a:t>2013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US $ 0,10 (Rp. 1.400an)</a:t>
            </a:r>
            <a:endParaRPr dirty="0"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penyimpanannya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(</a:t>
            </a:r>
            <a:r>
              <a:rPr lang="en-US" i="1" dirty="0"/>
              <a:t>reliable</a:t>
            </a:r>
            <a:r>
              <a:rPr lang="en-US" dirty="0"/>
              <a:t>)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en-US" dirty="0" err="1"/>
              <a:t>Setidaknya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PC (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rumahan</a:t>
            </a:r>
            <a:r>
              <a:rPr lang="en-US" dirty="0"/>
              <a:t>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SAN (Storage Area Network –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sekelas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297" name="Google Shape;297;p20" descr="A close-up of a server room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7190" y="1377457"/>
            <a:ext cx="5124810" cy="2443618"/>
          </a:xfrm>
          <a:prstGeom prst="rect">
            <a:avLst/>
          </a:prstGeom>
          <a:noFill/>
          <a:ln w="9525" cap="flat" cmpd="sng">
            <a:solidFill>
              <a:srgbClr val="0B5AE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8" name="Google Shape;298;p20"/>
          <p:cNvSpPr txBox="1"/>
          <p:nvPr/>
        </p:nvSpPr>
        <p:spPr>
          <a:xfrm>
            <a:off x="152400" y="4334933"/>
            <a:ext cx="11887200" cy="1958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Harga SAN yang mahal membatasi jumlah data yang dapat disimpan oleh instansi/perusahaan. Akibatnya: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Hanya data penting dan kritis saja yang disimpan seperti data penjualan aktual.</a:t>
            </a:r>
            <a:endParaRPr/>
          </a:p>
          <a:p>
            <a:pPr marL="685800" marR="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2F5496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Namun belakangan diketahui bahwasannya data yang banyak tersebut, yang terlihat tidak berguna, ternyata dapat mendatangakan keuntungan tambahan yang besar!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Palatino"/>
              <a:buNone/>
            </a:pPr>
            <a:r>
              <a:rPr lang="en-US"/>
              <a:t>Topik</a:t>
            </a: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152400" y="985382"/>
            <a:ext cx="11887200" cy="53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 err="1"/>
              <a:t>Sumber</a:t>
            </a:r>
            <a:r>
              <a:rPr lang="en-US" dirty="0"/>
              <a:t> Data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Big Data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3V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dirty="0"/>
              <a:t>Volume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dirty="0"/>
              <a:t>Variety</a:t>
            </a:r>
          </a:p>
          <a:p>
            <a:pPr marL="685800" lvl="1" indent="-228600">
              <a:spcBef>
                <a:spcPts val="1000"/>
              </a:spcBef>
              <a:buSzPts val="2000"/>
            </a:pPr>
            <a:r>
              <a:rPr lang="en-US" dirty="0"/>
              <a:t>Velocity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305" name="Google Shape;305;p21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306" name="Google Shape;306;p21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Palatino"/>
              <a:buNone/>
            </a:pPr>
            <a:r>
              <a:rPr lang="en-US" sz="2200" b="0"/>
              <a:t>3. 3V</a:t>
            </a:r>
            <a:br>
              <a:rPr lang="en-US"/>
            </a:br>
            <a:r>
              <a:rPr lang="en-US"/>
              <a:t>Volume</a:t>
            </a:r>
            <a:endParaRPr/>
          </a:p>
        </p:txBody>
      </p:sp>
      <p:pic>
        <p:nvPicPr>
          <p:cNvPr id="308" name="Google Shape;308;p21" descr="Graphical user interface, text, application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9550" y="1300163"/>
            <a:ext cx="1177290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315" name="Google Shape;315;p22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316" name="Google Shape;316;p22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17" name="Google Shape;317;p22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Palatino"/>
              <a:buNone/>
            </a:pPr>
            <a:r>
              <a:rPr lang="en-US" sz="2200" b="0"/>
              <a:t>3. 3V</a:t>
            </a:r>
            <a:br>
              <a:rPr lang="en-US"/>
            </a:br>
            <a:r>
              <a:rPr lang="en-US"/>
              <a:t>Volume</a:t>
            </a:r>
            <a:endParaRPr/>
          </a:p>
        </p:txBody>
      </p:sp>
      <p:sp>
        <p:nvSpPr>
          <p:cNvPr id="318" name="Google Shape;318;p22"/>
          <p:cNvSpPr txBox="1">
            <a:spLocks noGrp="1"/>
          </p:cNvSpPr>
          <p:nvPr>
            <p:ph type="body" idx="1"/>
          </p:nvPr>
        </p:nvSpPr>
        <p:spPr>
          <a:xfrm>
            <a:off x="152400" y="985382"/>
            <a:ext cx="11887200" cy="53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/>
              <a:t>Menyimpannya saja sudah merupakan masalah tersendiri.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/>
              <a:t>Data sangat banyak, padahal SAN mahal. Bagaimana jika penuh?</a:t>
            </a:r>
            <a:endParaRPr/>
          </a:p>
          <a:p>
            <a:pPr marL="228600" lvl="0" indent="-1111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/>
              <a:t>Belum lagi: </a:t>
            </a:r>
            <a:r>
              <a:rPr lang="en-US" b="1"/>
              <a:t>memprosesnya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 i="1"/>
              <a:t>Streaming </a:t>
            </a:r>
            <a:r>
              <a:rPr lang="en-US"/>
              <a:t>data berukuran terabita dari SAN melewati jaringan, dan mengumpulkannya pada satu tempat pemrosesan akan memakan waktu yang sangat (sangat) lama.</a:t>
            </a:r>
            <a:endParaRPr i="1"/>
          </a:p>
          <a:p>
            <a:pPr marL="685800" lvl="1" indent="-12287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/>
              <a:t>Pada kasus seperti ini, terlihatlah kelebihan teknologi Big Data yang mampu: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/>
              <a:t>Menyimpan data ber</a:t>
            </a:r>
            <a:r>
              <a:rPr lang="en-US" b="1"/>
              <a:t>volume</a:t>
            </a:r>
            <a:r>
              <a:rPr lang="en-US"/>
              <a:t> besar, dengan baik namun dengan harga yang lebih murah.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/>
              <a:t>Membaca dan memroses ber</a:t>
            </a:r>
            <a:r>
              <a:rPr lang="en-US" b="1"/>
              <a:t>volume</a:t>
            </a:r>
            <a:r>
              <a:rPr lang="en-US"/>
              <a:t> besar dengan efisien dan cepat.</a:t>
            </a:r>
            <a:endParaRPr/>
          </a:p>
          <a:p>
            <a:pPr marL="685800" lvl="1" indent="-12287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/>
              <a:t>Bagaimana bila storage penuh?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/>
              <a:t>Cukup tambahkan komputer baru sebagai </a:t>
            </a:r>
            <a:r>
              <a:rPr lang="en-US" b="1"/>
              <a:t>data node</a:t>
            </a:r>
            <a:r>
              <a:rPr lang="en-US"/>
              <a:t> dengan harga yang tidak begitu mahal (</a:t>
            </a:r>
            <a:r>
              <a:rPr lang="en-US" i="1"/>
              <a:t>commodity hardware</a:t>
            </a:r>
            <a:r>
              <a:rPr lang="en-US"/>
              <a:t>).</a:t>
            </a:r>
            <a:endParaRPr/>
          </a:p>
          <a:p>
            <a:pPr marL="685800" lvl="1" indent="-12287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/>
              <a:t>Bagaimana memprosesnya?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/>
              <a:t>Big data mampu memproses data secara parallel dengan tanpa memindahkan data ke satu pusat pemrosesan, melalui teknik </a:t>
            </a:r>
            <a:r>
              <a:rPr lang="en-US" b="1"/>
              <a:t>MapReduce</a:t>
            </a:r>
            <a:r>
              <a:rPr lang="en-US"/>
              <a:t>.</a:t>
            </a:r>
            <a:endParaRPr/>
          </a:p>
          <a:p>
            <a:pPr marL="685800" lvl="1" indent="-12287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endParaRPr/>
          </a:p>
          <a:p>
            <a:pPr marL="685800" lvl="1" indent="-12287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endParaRPr/>
          </a:p>
          <a:p>
            <a:pPr marL="228600" lvl="0" indent="-1111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17/02/22</a:t>
            </a:r>
            <a:endParaRPr/>
          </a:p>
        </p:txBody>
      </p:sp>
      <p:sp>
        <p:nvSpPr>
          <p:cNvPr id="325" name="Google Shape;325;p23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326" name="Google Shape;326;p23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27" name="Google Shape;327;p23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Palatino"/>
              <a:buNone/>
            </a:pPr>
            <a:r>
              <a:rPr lang="en-US" sz="2200" b="0"/>
              <a:t>3. 3V</a:t>
            </a:r>
            <a:br>
              <a:rPr lang="en-US"/>
            </a:br>
            <a:r>
              <a:rPr lang="en-US"/>
              <a:t>Variety</a:t>
            </a:r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body" idx="1"/>
          </p:nvPr>
        </p:nvSpPr>
        <p:spPr>
          <a:xfrm>
            <a:off x="152400" y="985382"/>
            <a:ext cx="11887200" cy="53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 </a:t>
            </a:r>
            <a:r>
              <a:rPr lang="en-US" dirty="0" err="1"/>
              <a:t>konvensional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en-US" dirty="0"/>
              <a:t>Basis data </a:t>
            </a:r>
            <a:r>
              <a:rPr lang="en-US" dirty="0" err="1"/>
              <a:t>biasa</a:t>
            </a:r>
            <a:r>
              <a:rPr lang="en-US" dirty="0"/>
              <a:t>: MySQL, SQL Server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en-US" dirty="0"/>
              <a:t>Data warehouse: Oracle, IBM</a:t>
            </a:r>
            <a:endParaRPr dirty="0"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kelemahan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: Data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 agar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b="1" dirty="0" err="1"/>
              <a:t>struktur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i="1" dirty="0"/>
              <a:t>(predefined</a:t>
            </a:r>
            <a:r>
              <a:rPr lang="en-US" dirty="0"/>
              <a:t>)</a:t>
            </a:r>
            <a:r>
              <a:rPr lang="en-US" i="1" dirty="0"/>
              <a:t>.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Banyak data pada zaman </a:t>
            </a:r>
            <a:r>
              <a:rPr lang="en-US" dirty="0" err="1"/>
              <a:t>sekarang</a:t>
            </a:r>
            <a:r>
              <a:rPr lang="en-US" dirty="0"/>
              <a:t> yang </a:t>
            </a:r>
            <a:r>
              <a:rPr lang="en-US" dirty="0" err="1"/>
              <a:t>bentuknya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dan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formatnya</a:t>
            </a:r>
            <a:r>
              <a:rPr lang="en-US" dirty="0"/>
              <a:t>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en-US" b="1" dirty="0"/>
              <a:t>Unstructured</a:t>
            </a:r>
            <a:r>
              <a:rPr lang="en-US" dirty="0"/>
              <a:t> data 		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Hasil scan, </a:t>
            </a:r>
            <a:r>
              <a:rPr lang="en-US" dirty="0" err="1"/>
              <a:t>foto</a:t>
            </a:r>
            <a:r>
              <a:rPr lang="en-US" dirty="0"/>
              <a:t>, </a:t>
            </a:r>
            <a:r>
              <a:rPr lang="en-US" dirty="0" err="1"/>
              <a:t>dokumen</a:t>
            </a:r>
            <a:r>
              <a:rPr lang="en-US" dirty="0"/>
              <a:t>, </a:t>
            </a:r>
            <a:r>
              <a:rPr lang="en-US" dirty="0" err="1"/>
              <a:t>suara</a:t>
            </a:r>
            <a:r>
              <a:rPr lang="en-US" dirty="0"/>
              <a:t>, video, </a:t>
            </a:r>
            <a:r>
              <a:rPr lang="en-US" dirty="0" err="1"/>
              <a:t>dll</a:t>
            </a:r>
            <a:r>
              <a:rPr lang="en-US" dirty="0"/>
              <a:t>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en-US" b="1" dirty="0"/>
              <a:t>Semi-structured</a:t>
            </a:r>
            <a:r>
              <a:rPr lang="en-US" dirty="0"/>
              <a:t> data 	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Email, log, </a:t>
            </a:r>
            <a:r>
              <a:rPr lang="en-US" dirty="0" err="1"/>
              <a:t>halaman</a:t>
            </a:r>
            <a:r>
              <a:rPr lang="en-US" dirty="0"/>
              <a:t> web, XML, CSV, TSV, </a:t>
            </a:r>
            <a:r>
              <a:rPr lang="en-US" dirty="0" err="1"/>
              <a:t>paket-paket</a:t>
            </a:r>
            <a:r>
              <a:rPr lang="en-US" dirty="0"/>
              <a:t> TCP/IP, </a:t>
            </a:r>
            <a:r>
              <a:rPr lang="en-US" dirty="0" err="1"/>
              <a:t>dlsb</a:t>
            </a:r>
            <a:r>
              <a:rPr lang="en-US" dirty="0"/>
              <a:t>.</a:t>
            </a:r>
            <a:endParaRPr dirty="0"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Data </a:t>
            </a:r>
            <a:r>
              <a:rPr lang="en-US" dirty="0" err="1"/>
              <a:t>semacam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dan </a:t>
            </a:r>
            <a:r>
              <a:rPr lang="en-US" dirty="0" err="1"/>
              <a:t>direkonsiliasikan</a:t>
            </a:r>
            <a:r>
              <a:rPr lang="en-US" dirty="0"/>
              <a:t> pada system </a:t>
            </a:r>
            <a:r>
              <a:rPr lang="en-US" dirty="0" err="1"/>
              <a:t>penyimpanan</a:t>
            </a:r>
            <a:r>
              <a:rPr lang="en-US" dirty="0"/>
              <a:t> data </a:t>
            </a:r>
            <a:r>
              <a:rPr lang="en-US" dirty="0" err="1"/>
              <a:t>konvensional</a:t>
            </a:r>
            <a:r>
              <a:rPr lang="en-US" dirty="0"/>
              <a:t>.</a:t>
            </a:r>
            <a:endParaRPr dirty="0"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</a:pPr>
            <a:endParaRPr dirty="0"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</a:pP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17/02/22</a:t>
            </a:r>
            <a:endParaRPr/>
          </a:p>
        </p:txBody>
      </p:sp>
      <p:sp>
        <p:nvSpPr>
          <p:cNvPr id="335" name="Google Shape;335;p24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336" name="Google Shape;336;p24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37" name="Google Shape;337;p24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Palatino"/>
              <a:buNone/>
            </a:pPr>
            <a:r>
              <a:rPr lang="en-US" sz="2200" b="0"/>
              <a:t>3. 3V</a:t>
            </a:r>
            <a:br>
              <a:rPr lang="en-US"/>
            </a:br>
            <a:r>
              <a:rPr lang="en-US"/>
              <a:t>Variety – Format Data</a:t>
            </a:r>
            <a:endParaRPr/>
          </a:p>
        </p:txBody>
      </p:sp>
      <p:sp>
        <p:nvSpPr>
          <p:cNvPr id="338" name="Google Shape;338;p24"/>
          <p:cNvSpPr txBox="1">
            <a:spLocks noGrp="1"/>
          </p:cNvSpPr>
          <p:nvPr>
            <p:ph type="body" idx="1"/>
          </p:nvPr>
        </p:nvSpPr>
        <p:spPr>
          <a:xfrm>
            <a:off x="152400" y="985382"/>
            <a:ext cx="11887200" cy="53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Bank memiliki begitu banyak data seperti: Daftar transaksi pada kartu kredit maupu kredit Anda, scan dari cek, catatan sesi dengan </a:t>
            </a:r>
            <a:r>
              <a:rPr lang="en-US" i="1"/>
              <a:t>customer service</a:t>
            </a:r>
            <a:r>
              <a:rPr lang="en-US"/>
              <a:t> dan bahkan rekaman telepon dengannya.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en-US"/>
              <a:t>Padahal data-data tersebut perlu disimpan dalam </a:t>
            </a:r>
            <a:r>
              <a:rPr lang="en-US" b="1"/>
              <a:t>format asli</a:t>
            </a:r>
            <a:r>
              <a:rPr lang="en-US"/>
              <a:t>nya.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</a:pP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</p:txBody>
      </p:sp>
      <p:pic>
        <p:nvPicPr>
          <p:cNvPr id="339" name="Google Shape;339;p24" descr="Text, let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7474" y="2288239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B5AE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0" name="Google Shape;340;p24" descr="A hand holding a piece of paper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92166" y="1904999"/>
            <a:ext cx="3154742" cy="4195481"/>
          </a:xfrm>
          <a:prstGeom prst="rect">
            <a:avLst/>
          </a:prstGeom>
          <a:noFill/>
          <a:ln w="9525" cap="flat" cmpd="sng">
            <a:solidFill>
              <a:srgbClr val="0B5AEC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17/02/22</a:t>
            </a:r>
            <a:endParaRPr/>
          </a:p>
        </p:txBody>
      </p:sp>
      <p:sp>
        <p:nvSpPr>
          <p:cNvPr id="347" name="Google Shape;347;p25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348" name="Google Shape;348;p25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49" name="Google Shape;349;p25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Palatino"/>
              <a:buNone/>
            </a:pPr>
            <a:r>
              <a:rPr lang="en-US" sz="2200" b="0" dirty="0"/>
              <a:t>3. 3V</a:t>
            </a:r>
            <a:br>
              <a:rPr lang="en-US" dirty="0"/>
            </a:br>
            <a:r>
              <a:rPr lang="en-US" dirty="0"/>
              <a:t>Variety – </a:t>
            </a: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format data </a:t>
            </a:r>
            <a:r>
              <a:rPr lang="en-US" dirty="0" err="1"/>
              <a:t>asli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50" name="Google Shape;350;p25"/>
          <p:cNvSpPr txBox="1">
            <a:spLocks noGrp="1"/>
          </p:cNvSpPr>
          <p:nvPr>
            <p:ph type="body" idx="1"/>
          </p:nvPr>
        </p:nvSpPr>
        <p:spPr>
          <a:xfrm>
            <a:off x="152400" y="985382"/>
            <a:ext cx="11887200" cy="53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Misalkan pada kasus rekaman sesi atara nasabah dengan customer service yang disimpan untuk menganalisis kepuasan pelanggan: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en-US"/>
              <a:t>Mengapa tidak dikonversikan saja suaranya ke teks agar bisa menghemat penyimpanan?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</a:pP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</p:txBody>
      </p:sp>
      <p:grpSp>
        <p:nvGrpSpPr>
          <p:cNvPr id="351" name="Google Shape;351;p25"/>
          <p:cNvGrpSpPr/>
          <p:nvPr/>
        </p:nvGrpSpPr>
        <p:grpSpPr>
          <a:xfrm>
            <a:off x="1998130" y="2686857"/>
            <a:ext cx="8195740" cy="2516269"/>
            <a:chOff x="2421464" y="2650189"/>
            <a:chExt cx="8195740" cy="2516269"/>
          </a:xfrm>
        </p:grpSpPr>
        <p:pic>
          <p:nvPicPr>
            <p:cNvPr id="352" name="Google Shape;352;p25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21464" y="3285707"/>
              <a:ext cx="1016002" cy="1016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5" descr="Icon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706530" y="2650189"/>
              <a:ext cx="1016002" cy="1016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5" descr="Icon&#10;&#10;Description automatically generated with low confidenc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706530" y="4150456"/>
              <a:ext cx="1016002" cy="1016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5" descr="A picture containing text, clipart&#10;&#10;Description automatically generate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601202" y="4150456"/>
              <a:ext cx="1016002" cy="1016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5" descr="A picture containing text, clipart&#10;&#10;Description automatically generated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653866" y="4150456"/>
              <a:ext cx="1016002" cy="101600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7" name="Google Shape;357;p25"/>
            <p:cNvCxnSpPr>
              <a:stCxn id="352" idx="3"/>
              <a:endCxn id="353" idx="1"/>
            </p:cNvCxnSpPr>
            <p:nvPr/>
          </p:nvCxnSpPr>
          <p:spPr>
            <a:xfrm rot="10800000" flipH="1">
              <a:off x="3437466" y="3158308"/>
              <a:ext cx="2269200" cy="6354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58" name="Google Shape;358;p25"/>
            <p:cNvCxnSpPr>
              <a:stCxn id="352" idx="3"/>
              <a:endCxn id="354" idx="1"/>
            </p:cNvCxnSpPr>
            <p:nvPr/>
          </p:nvCxnSpPr>
          <p:spPr>
            <a:xfrm>
              <a:off x="3437466" y="3793708"/>
              <a:ext cx="2269200" cy="864600"/>
            </a:xfrm>
            <a:prstGeom prst="straightConnector1">
              <a:avLst/>
            </a:prstGeom>
            <a:noFill/>
            <a:ln w="381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59" name="Google Shape;359;p25"/>
            <p:cNvCxnSpPr>
              <a:stCxn id="354" idx="3"/>
              <a:endCxn id="356" idx="1"/>
            </p:cNvCxnSpPr>
            <p:nvPr/>
          </p:nvCxnSpPr>
          <p:spPr>
            <a:xfrm>
              <a:off x="6722532" y="4658457"/>
              <a:ext cx="931200" cy="0"/>
            </a:xfrm>
            <a:prstGeom prst="straightConnector1">
              <a:avLst/>
            </a:prstGeom>
            <a:noFill/>
            <a:ln w="381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60" name="Google Shape;360;p25"/>
            <p:cNvSpPr txBox="1"/>
            <p:nvPr/>
          </p:nvSpPr>
          <p:spPr>
            <a:xfrm>
              <a:off x="8779935" y="4420494"/>
              <a:ext cx="711200" cy="4759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atau</a:t>
              </a:r>
              <a:endParaRPr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536EF151-F579-7D46-BA79-A08DDC1B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26" y="2328763"/>
            <a:ext cx="786258" cy="786258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28A65ED8-11B0-594D-9B87-D7BF3DF9A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168" y="1807723"/>
            <a:ext cx="786258" cy="78625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99A18-7B85-EB4F-91EF-564DD4C5C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3465380"/>
            <a:ext cx="11887200" cy="283512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koordinasi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lazim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di industry.</a:t>
            </a:r>
          </a:p>
          <a:p>
            <a:pPr lvl="1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mengarahkan</a:t>
            </a:r>
            <a:r>
              <a:rPr lang="en-US" dirty="0"/>
              <a:t> </a:t>
            </a:r>
            <a:r>
              <a:rPr lang="en-US" dirty="0" err="1"/>
              <a:t>kendaraan-kendaraan</a:t>
            </a:r>
            <a:r>
              <a:rPr lang="en-US" dirty="0"/>
              <a:t> transport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muatan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b="1" dirty="0" err="1"/>
              <a:t>tujuan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b="1" dirty="0" err="1"/>
              <a:t>rute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Ketika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truk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membawa</a:t>
            </a:r>
            <a:r>
              <a:rPr lang="en-US" dirty="0"/>
              <a:t> </a:t>
            </a:r>
            <a:r>
              <a:rPr lang="en-US" dirty="0" err="1"/>
              <a:t>muatan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memerintahkan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yang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Kembali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Bisa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jalannya</a:t>
            </a:r>
            <a:r>
              <a:rPr lang="en-US" dirty="0"/>
              <a:t> </a:t>
            </a:r>
            <a:r>
              <a:rPr lang="en-US" dirty="0" err="1"/>
              <a:t>macet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sempit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Bisa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dekat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muatannya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14ED3-32E2-E344-B278-CDEA32B968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5" name="Google Shape;349;p25">
            <a:extLst>
              <a:ext uri="{FF2B5EF4-FFF2-40B4-BE49-F238E27FC236}">
                <a16:creationId xmlns:a16="http://schemas.microsoft.com/office/drawing/2014/main" id="{30119E7F-3B4D-D24B-83B2-6A249AF3C9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Palatino"/>
              <a:buNone/>
            </a:pPr>
            <a:r>
              <a:rPr lang="en-US" sz="2200" b="0" dirty="0"/>
              <a:t>3. 3V</a:t>
            </a:r>
            <a:br>
              <a:rPr lang="en-US" dirty="0"/>
            </a:br>
            <a:r>
              <a:rPr lang="en-US" dirty="0"/>
              <a:t>Variety –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439D04C-40FF-CD40-AF8C-B51C7AD6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91" y="1292602"/>
            <a:ext cx="786258" cy="786258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D3FC5C26-FF24-564E-8A77-2EE4FFA1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121" y="1068637"/>
            <a:ext cx="2250441" cy="22504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6B0065-E690-9643-8ED0-46E049A07D00}"/>
              </a:ext>
            </a:extLst>
          </p:cNvPr>
          <p:cNvSpPr/>
          <p:nvPr/>
        </p:nvSpPr>
        <p:spPr>
          <a:xfrm>
            <a:off x="1521294" y="1535744"/>
            <a:ext cx="6841655" cy="2999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4D92C6-5854-CE47-8305-DA6F5EE388DD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1521294" y="1685731"/>
            <a:ext cx="6841655" cy="0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3ADB75-EBAB-1145-AAB4-21430755E44D}"/>
              </a:ext>
            </a:extLst>
          </p:cNvPr>
          <p:cNvGrpSpPr/>
          <p:nvPr/>
        </p:nvGrpSpPr>
        <p:grpSpPr>
          <a:xfrm>
            <a:off x="2486271" y="2096321"/>
            <a:ext cx="5876678" cy="209063"/>
            <a:chOff x="2450458" y="1682495"/>
            <a:chExt cx="5876678" cy="20906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BA58817-24A7-9644-A388-66B0D9FB9917}"/>
                </a:ext>
              </a:extLst>
            </p:cNvPr>
            <p:cNvSpPr/>
            <p:nvPr/>
          </p:nvSpPr>
          <p:spPr>
            <a:xfrm>
              <a:off x="2450458" y="1682495"/>
              <a:ext cx="5876678" cy="20906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7ED1A42-F5ED-BE46-8B6B-90458ED6251A}"/>
                </a:ext>
              </a:extLst>
            </p:cNvPr>
            <p:cNvCxnSpPr>
              <a:cxnSpLocks/>
              <a:stCxn id="16" idx="1"/>
              <a:endCxn id="16" idx="3"/>
            </p:cNvCxnSpPr>
            <p:nvPr/>
          </p:nvCxnSpPr>
          <p:spPr>
            <a:xfrm>
              <a:off x="2450458" y="1787027"/>
              <a:ext cx="5876678" cy="0"/>
            </a:xfrm>
            <a:prstGeom prst="line">
              <a:avLst/>
            </a:prstGeom>
            <a:ln w="28575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563472-906C-794C-AB45-9C1B5EAACFE8}"/>
              </a:ext>
            </a:extLst>
          </p:cNvPr>
          <p:cNvGrpSpPr/>
          <p:nvPr/>
        </p:nvGrpSpPr>
        <p:grpSpPr>
          <a:xfrm>
            <a:off x="3381247" y="2553013"/>
            <a:ext cx="4986528" cy="337758"/>
            <a:chOff x="3340608" y="1682496"/>
            <a:chExt cx="4986528" cy="19507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F11BC0-738E-9940-9F4E-4D0A9BE95037}"/>
                </a:ext>
              </a:extLst>
            </p:cNvPr>
            <p:cNvSpPr/>
            <p:nvPr/>
          </p:nvSpPr>
          <p:spPr>
            <a:xfrm>
              <a:off x="3340608" y="1682496"/>
              <a:ext cx="4986528" cy="1950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2E09EC-D929-3640-822B-2B1F5CA93BDA}"/>
                </a:ext>
              </a:extLst>
            </p:cNvPr>
            <p:cNvCxnSpPr>
              <a:cxnSpLocks/>
              <a:stCxn id="19" idx="1"/>
              <a:endCxn id="19" idx="3"/>
            </p:cNvCxnSpPr>
            <p:nvPr/>
          </p:nvCxnSpPr>
          <p:spPr>
            <a:xfrm>
              <a:off x="3340608" y="1780032"/>
              <a:ext cx="4986528" cy="0"/>
            </a:xfrm>
            <a:prstGeom prst="line">
              <a:avLst/>
            </a:prstGeom>
            <a:ln w="28575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Google Shape;160;p7">
            <a:extLst>
              <a:ext uri="{FF2B5EF4-FFF2-40B4-BE49-F238E27FC236}">
                <a16:creationId xmlns:a16="http://schemas.microsoft.com/office/drawing/2014/main" id="{3442CCA4-CDDB-6549-A3E1-A9CC97693E36}"/>
              </a:ext>
            </a:extLst>
          </p:cNvPr>
          <p:cNvSpPr/>
          <p:nvPr/>
        </p:nvSpPr>
        <p:spPr>
          <a:xfrm>
            <a:off x="3546092" y="1086096"/>
            <a:ext cx="647193" cy="292931"/>
          </a:xfrm>
          <a:prstGeom prst="wedgeRoundRectCallout">
            <a:avLst>
              <a:gd name="adj1" fmla="val -45004"/>
              <a:gd name="adj2" fmla="val 144763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Jauh</a:t>
            </a:r>
            <a:endParaRPr sz="1100" dirty="0"/>
          </a:p>
        </p:txBody>
      </p:sp>
      <p:sp>
        <p:nvSpPr>
          <p:cNvPr id="22" name="Google Shape;160;p7">
            <a:extLst>
              <a:ext uri="{FF2B5EF4-FFF2-40B4-BE49-F238E27FC236}">
                <a16:creationId xmlns:a16="http://schemas.microsoft.com/office/drawing/2014/main" id="{7B2BE8D6-3747-0F43-978D-8AFDDEA9C3EA}"/>
              </a:ext>
            </a:extLst>
          </p:cNvPr>
          <p:cNvSpPr/>
          <p:nvPr/>
        </p:nvSpPr>
        <p:spPr>
          <a:xfrm>
            <a:off x="5175065" y="2845621"/>
            <a:ext cx="1224972" cy="459741"/>
          </a:xfrm>
          <a:prstGeom prst="wedgeRoundRectCallout">
            <a:avLst>
              <a:gd name="adj1" fmla="val -73883"/>
              <a:gd name="adj2" fmla="val -71219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Paling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dekat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tapi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macet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 sz="1100" dirty="0"/>
          </a:p>
        </p:txBody>
      </p:sp>
      <p:sp>
        <p:nvSpPr>
          <p:cNvPr id="23" name="Google Shape;160;p7">
            <a:extLst>
              <a:ext uri="{FF2B5EF4-FFF2-40B4-BE49-F238E27FC236}">
                <a16:creationId xmlns:a16="http://schemas.microsoft.com/office/drawing/2014/main" id="{B8CC6EBC-0FE7-3143-887C-EB3633E55F31}"/>
              </a:ext>
            </a:extLst>
          </p:cNvPr>
          <p:cNvSpPr/>
          <p:nvPr/>
        </p:nvSpPr>
        <p:spPr>
          <a:xfrm>
            <a:off x="7375397" y="978467"/>
            <a:ext cx="1600038" cy="459741"/>
          </a:xfrm>
          <a:prstGeom prst="wedgeRoundRectCallout">
            <a:avLst>
              <a:gd name="adj1" fmla="val -80850"/>
              <a:gd name="adj2" fmla="val 207234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umayan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dekat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tapi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sempit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 sz="1100" dirty="0"/>
          </a:p>
        </p:txBody>
      </p:sp>
      <p:pic>
        <p:nvPicPr>
          <p:cNvPr id="35" name="Picture 34" descr="A picture containing text, clock, projector&#10;&#10;Description automatically generated">
            <a:extLst>
              <a:ext uri="{FF2B5EF4-FFF2-40B4-BE49-F238E27FC236}">
                <a16:creationId xmlns:a16="http://schemas.microsoft.com/office/drawing/2014/main" id="{0BED551C-D503-0E4F-A5A3-FF0331613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284" y="2614811"/>
            <a:ext cx="837655" cy="286199"/>
          </a:xfrm>
          <a:prstGeom prst="rect">
            <a:avLst/>
          </a:prstGeom>
        </p:spPr>
      </p:pic>
      <p:pic>
        <p:nvPicPr>
          <p:cNvPr id="36" name="Picture 35" descr="A picture containing text, clock, projector&#10;&#10;Description automatically generated">
            <a:extLst>
              <a:ext uri="{FF2B5EF4-FFF2-40B4-BE49-F238E27FC236}">
                <a16:creationId xmlns:a16="http://schemas.microsoft.com/office/drawing/2014/main" id="{D7FFC98F-94E1-C341-917F-359742D5A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345" y="2425033"/>
            <a:ext cx="837655" cy="286199"/>
          </a:xfrm>
          <a:prstGeom prst="rect">
            <a:avLst/>
          </a:prstGeom>
        </p:spPr>
      </p:pic>
      <p:pic>
        <p:nvPicPr>
          <p:cNvPr id="37" name="Picture 36" descr="A picture containing text, clock, projector&#10;&#10;Description automatically generated">
            <a:extLst>
              <a:ext uri="{FF2B5EF4-FFF2-40B4-BE49-F238E27FC236}">
                <a16:creationId xmlns:a16="http://schemas.microsoft.com/office/drawing/2014/main" id="{C2BD6CB8-0E39-A44C-B192-075C8858F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037" y="2546918"/>
            <a:ext cx="837655" cy="28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66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250" name="Google Shape;250;p16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251" name="Google Shape;251;p16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53" name="Google Shape;253;p16"/>
          <p:cNvSpPr txBox="1">
            <a:spLocks noGrp="1"/>
          </p:cNvSpPr>
          <p:nvPr>
            <p:ph type="body" idx="1"/>
          </p:nvPr>
        </p:nvSpPr>
        <p:spPr>
          <a:xfrm>
            <a:off x="152400" y="985382"/>
            <a:ext cx="11887200" cy="53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konvensional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keterbatasan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yang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 dirty="0"/>
              <a:t>Karena </a:t>
            </a:r>
            <a:r>
              <a:rPr lang="en-US" dirty="0" err="1"/>
              <a:t>itu</a:t>
            </a:r>
            <a:r>
              <a:rPr lang="en-US" dirty="0"/>
              <a:t> yang </a:t>
            </a:r>
            <a:r>
              <a:rPr lang="en-US" dirty="0" err="1"/>
              <a:t>direkomendasikan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truk</a:t>
            </a:r>
            <a:r>
              <a:rPr lang="en-US" dirty="0"/>
              <a:t> </a:t>
            </a:r>
            <a:r>
              <a:rPr lang="en-US" dirty="0" err="1"/>
              <a:t>terdekat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 err="1"/>
              <a:t>Padahal</a:t>
            </a:r>
            <a:r>
              <a:rPr lang="en-US" dirty="0"/>
              <a:t>, data yang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justru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optimal.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Pada </a:t>
            </a:r>
            <a:r>
              <a:rPr lang="en-US" dirty="0" err="1"/>
              <a:t>kasus</a:t>
            </a:r>
            <a:r>
              <a:rPr lang="en-US" dirty="0"/>
              <a:t> logistic </a:t>
            </a:r>
            <a:r>
              <a:rPr lang="en-US" dirty="0" err="1"/>
              <a:t>tersebut</a:t>
            </a:r>
            <a:r>
              <a:rPr lang="en-US" dirty="0"/>
              <a:t>, Anda </a:t>
            </a:r>
            <a:r>
              <a:rPr lang="en-US" dirty="0" err="1"/>
              <a:t>mengusulkan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meng-upgrade </a:t>
            </a:r>
            <a:r>
              <a:rPr lang="en-US" dirty="0" err="1"/>
              <a:t>sistemnya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Big Data.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demikian</a:t>
            </a:r>
            <a:r>
              <a:rPr lang="en-US" dirty="0"/>
              <a:t> Anda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Kira-</a:t>
            </a:r>
            <a:r>
              <a:rPr lang="en-US" dirty="0" err="1"/>
              <a:t>kira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manakah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permasalah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?</a:t>
            </a:r>
          </a:p>
          <a:p>
            <a:pPr marL="800100" lvl="1">
              <a:spcBef>
                <a:spcPts val="0"/>
              </a:spcBef>
              <a:buSzPts val="2000"/>
              <a:buFont typeface="+mj-lt"/>
              <a:buAutoNum type="alphaUcPeriod"/>
            </a:pPr>
            <a:r>
              <a:rPr lang="en-US" dirty="0"/>
              <a:t>Data GPS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truk</a:t>
            </a:r>
            <a:r>
              <a:rPr lang="en-US" dirty="0"/>
              <a:t>/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.</a:t>
            </a:r>
          </a:p>
          <a:p>
            <a:pPr marL="800100" lvl="1">
              <a:spcBef>
                <a:spcPts val="0"/>
              </a:spcBef>
              <a:buSzPts val="2000"/>
              <a:buFont typeface="+mj-lt"/>
              <a:buAutoNum type="alphaUcPeriod"/>
            </a:pPr>
            <a:r>
              <a:rPr lang="en-US" dirty="0"/>
              <a:t>Data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truk</a:t>
            </a:r>
            <a:r>
              <a:rPr lang="en-US" dirty="0"/>
              <a:t>/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marL="800100" lvl="1">
              <a:spcBef>
                <a:spcPts val="0"/>
              </a:spcBef>
              <a:buSzPts val="2000"/>
              <a:buFont typeface="+mj-lt"/>
              <a:buAutoNum type="alphaUcPeriod"/>
            </a:pPr>
            <a:r>
              <a:rPr lang="en-US" dirty="0"/>
              <a:t>Data </a:t>
            </a:r>
            <a:r>
              <a:rPr lang="en-US" dirty="0" err="1"/>
              <a:t>trafik</a:t>
            </a:r>
            <a:r>
              <a:rPr lang="en-US" dirty="0"/>
              <a:t> 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 di </a:t>
            </a:r>
            <a:r>
              <a:rPr lang="en-US" dirty="0" err="1"/>
              <a:t>jalan-jalan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marL="800100" lvl="1">
              <a:spcBef>
                <a:spcPts val="0"/>
              </a:spcBef>
              <a:buSzPts val="2000"/>
              <a:buFont typeface="+mj-lt"/>
              <a:buAutoNum type="alphaUcPeriod"/>
            </a:pPr>
            <a:r>
              <a:rPr lang="en-US" dirty="0"/>
              <a:t>Data </a:t>
            </a:r>
            <a:r>
              <a:rPr lang="en-US" dirty="0" err="1"/>
              <a:t>muatan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truk</a:t>
            </a:r>
            <a:r>
              <a:rPr lang="en-US" dirty="0"/>
              <a:t>/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termasuk</a:t>
            </a:r>
            <a:r>
              <a:rPr lang="en-US" dirty="0"/>
              <a:t> volume dan </a:t>
            </a:r>
            <a:r>
              <a:rPr lang="en-US" dirty="0" err="1"/>
              <a:t>beratnya</a:t>
            </a:r>
            <a:r>
              <a:rPr lang="en-US" dirty="0"/>
              <a:t>.</a:t>
            </a:r>
          </a:p>
          <a:p>
            <a:pPr marL="800100" lvl="1">
              <a:spcBef>
                <a:spcPts val="0"/>
              </a:spcBef>
              <a:buSzPts val="2000"/>
              <a:buFont typeface="+mj-lt"/>
              <a:buAutoNum type="alphaUcPeriod"/>
            </a:pPr>
            <a:r>
              <a:rPr lang="en-US" dirty="0"/>
              <a:t>Data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truk</a:t>
            </a:r>
            <a:r>
              <a:rPr lang="en-US" dirty="0"/>
              <a:t>/</a:t>
            </a:r>
            <a:r>
              <a:rPr lang="en-US" dirty="0" err="1"/>
              <a:t>kendaraan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000"/>
              <a:buChar char="•"/>
            </a:pP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dirty="0"/>
          </a:p>
        </p:txBody>
      </p:sp>
      <p:sp>
        <p:nvSpPr>
          <p:cNvPr id="9" name="Google Shape;349;p25">
            <a:extLst>
              <a:ext uri="{FF2B5EF4-FFF2-40B4-BE49-F238E27FC236}">
                <a16:creationId xmlns:a16="http://schemas.microsoft.com/office/drawing/2014/main" id="{531D2BFA-DF28-4E44-81B2-75A5AC6500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Palatino"/>
              <a:buNone/>
            </a:pPr>
            <a:r>
              <a:rPr lang="en-US" sz="2200" b="0" dirty="0"/>
              <a:t>3. 3V</a:t>
            </a:r>
            <a:br>
              <a:rPr lang="en-US" dirty="0"/>
            </a:br>
            <a:r>
              <a:rPr lang="en-US" dirty="0"/>
              <a:t>Variety –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536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250" name="Google Shape;250;p16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251" name="Google Shape;251;p16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53" name="Google Shape;253;p16"/>
          <p:cNvSpPr txBox="1">
            <a:spLocks noGrp="1"/>
          </p:cNvSpPr>
          <p:nvPr>
            <p:ph type="body" idx="1"/>
          </p:nvPr>
        </p:nvSpPr>
        <p:spPr>
          <a:xfrm>
            <a:off x="152400" y="985382"/>
            <a:ext cx="11887200" cy="53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Kira-</a:t>
            </a:r>
            <a:r>
              <a:rPr lang="en-US" dirty="0" err="1"/>
              <a:t>kira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manakah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</a:t>
            </a:r>
            <a:r>
              <a:rPr lang="en-US" dirty="0" err="1"/>
              <a:t>permasalah</a:t>
            </a:r>
            <a:r>
              <a:rPr lang="en-US" dirty="0"/>
              <a:t>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endParaRPr lang="en-US" dirty="0"/>
          </a:p>
          <a:p>
            <a:pPr marL="342900">
              <a:spcBef>
                <a:spcPts val="0"/>
              </a:spcBef>
              <a:buSzPts val="2000"/>
              <a:buFont typeface="+mj-lt"/>
              <a:buAutoNum type="alphaU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GPS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saat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dari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semua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truk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kendaraan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logistik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pabrik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342900">
              <a:spcBef>
                <a:spcPts val="0"/>
              </a:spcBef>
              <a:buSzPts val="2000"/>
              <a:buFont typeface="+mj-lt"/>
              <a:buAutoNum type="alphaUcPeriod"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>
              <a:spcBef>
                <a:spcPts val="0"/>
              </a:spcBef>
              <a:buSzPts val="2000"/>
              <a:buFont typeface="+mj-lt"/>
              <a:buAutoNum type="alphaU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rencana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rute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setiap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truk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kendaraan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logistik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pabrik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untuk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hari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342900">
              <a:spcBef>
                <a:spcPts val="0"/>
              </a:spcBef>
              <a:buSzPts val="2000"/>
              <a:buFont typeface="+mj-lt"/>
              <a:buAutoNum type="alphaUcPeriod"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>
              <a:spcBef>
                <a:spcPts val="0"/>
              </a:spcBef>
              <a:buSzPts val="2000"/>
              <a:buFont typeface="+mj-lt"/>
              <a:buAutoNum type="alphaU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trafik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kendaraan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realtime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di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jalan-jalan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saat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342900">
              <a:spcBef>
                <a:spcPts val="0"/>
              </a:spcBef>
              <a:buSzPts val="2000"/>
              <a:buFont typeface="+mj-lt"/>
              <a:buAutoNum type="alphaUcPeriod"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>
              <a:spcBef>
                <a:spcPts val="0"/>
              </a:spcBef>
              <a:buSzPts val="2000"/>
              <a:buFont typeface="+mj-lt"/>
              <a:buAutoNum type="alphaU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muatan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semua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truk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kendaraan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logistik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pabrik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saat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termasuk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volume dan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beratnya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342900">
              <a:spcBef>
                <a:spcPts val="0"/>
              </a:spcBef>
              <a:buSzPts val="2000"/>
              <a:buFont typeface="+mj-lt"/>
              <a:buAutoNum type="alphaUcPeriod"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>
              <a:spcBef>
                <a:spcPts val="0"/>
              </a:spcBef>
              <a:buSzPts val="2000"/>
              <a:buFont typeface="+mj-lt"/>
              <a:buAutoNum type="alphaU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tingkat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efisiensi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bahan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bakar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untuk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semua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truk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kendaraan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logistik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pabrik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pPr marL="342900">
              <a:spcBef>
                <a:spcPts val="0"/>
              </a:spcBef>
              <a:buSzPts val="2000"/>
              <a:buFont typeface="+mj-lt"/>
              <a:buAutoNum type="alphaUcPeriod"/>
            </a:pPr>
            <a:endParaRPr lang="en-US" dirty="0"/>
          </a:p>
          <a:p>
            <a:pPr marL="342900">
              <a:spcBef>
                <a:spcPts val="0"/>
              </a:spcBef>
              <a:buSzPts val="2000"/>
            </a:pPr>
            <a:r>
              <a:rPr lang="en-US" b="1" i="1" dirty="0" err="1"/>
              <a:t>Semua</a:t>
            </a:r>
            <a:r>
              <a:rPr lang="en-US" i="1" dirty="0"/>
              <a:t> data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membantu</a:t>
            </a:r>
            <a:r>
              <a:rPr lang="en-US" i="1" dirty="0"/>
              <a:t> </a:t>
            </a:r>
            <a:r>
              <a:rPr lang="en-US" i="1" dirty="0" err="1"/>
              <a:t>kita</a:t>
            </a:r>
            <a:r>
              <a:rPr lang="en-US" i="1" dirty="0"/>
              <a:t> </a:t>
            </a:r>
            <a:r>
              <a:rPr lang="en-US" i="1" dirty="0" err="1"/>
              <a:t>mencari</a:t>
            </a:r>
            <a:r>
              <a:rPr lang="en-US" i="1" dirty="0"/>
              <a:t> </a:t>
            </a:r>
            <a:r>
              <a:rPr lang="en-US" i="1" dirty="0" err="1"/>
              <a:t>solusi</a:t>
            </a:r>
            <a:r>
              <a:rPr lang="en-US" i="1" dirty="0"/>
              <a:t> yang </a:t>
            </a:r>
            <a:r>
              <a:rPr lang="en-US" i="1" dirty="0" err="1"/>
              <a:t>lebih</a:t>
            </a:r>
            <a:r>
              <a:rPr lang="en-US" i="1" dirty="0"/>
              <a:t> </a:t>
            </a:r>
            <a:r>
              <a:rPr lang="en-US" i="1" dirty="0" err="1"/>
              <a:t>baik</a:t>
            </a:r>
            <a:r>
              <a:rPr lang="en-US" dirty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2000"/>
              <a:buChar char="•"/>
            </a:pP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dirty="0"/>
          </a:p>
        </p:txBody>
      </p:sp>
      <p:sp>
        <p:nvSpPr>
          <p:cNvPr id="9" name="Google Shape;349;p25">
            <a:extLst>
              <a:ext uri="{FF2B5EF4-FFF2-40B4-BE49-F238E27FC236}">
                <a16:creationId xmlns:a16="http://schemas.microsoft.com/office/drawing/2014/main" id="{531D2BFA-DF28-4E44-81B2-75A5AC6500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Palatino"/>
              <a:buNone/>
            </a:pPr>
            <a:r>
              <a:rPr lang="en-US" sz="2200" b="0" dirty="0"/>
              <a:t>3. 3V</a:t>
            </a:r>
            <a:br>
              <a:rPr lang="en-US" dirty="0"/>
            </a:br>
            <a:r>
              <a:rPr lang="en-US" dirty="0"/>
              <a:t>Variety –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717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17/02/22</a:t>
            </a:r>
            <a:endParaRPr/>
          </a:p>
        </p:txBody>
      </p:sp>
      <p:sp>
        <p:nvSpPr>
          <p:cNvPr id="367" name="Google Shape;367;p26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368" name="Google Shape;368;p26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69" name="Google Shape;369;p26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Palatino"/>
              <a:buNone/>
            </a:pPr>
            <a:r>
              <a:rPr lang="en-US" sz="2200" b="0"/>
              <a:t>3. 3V</a:t>
            </a:r>
            <a:br>
              <a:rPr lang="en-US"/>
            </a:br>
            <a:r>
              <a:rPr lang="en-US"/>
              <a:t>Velocity</a:t>
            </a:r>
            <a:endParaRPr/>
          </a:p>
        </p:txBody>
      </p:sp>
      <p:sp>
        <p:nvSpPr>
          <p:cNvPr id="370" name="Google Shape;370;p26"/>
          <p:cNvSpPr txBox="1">
            <a:spLocks noGrp="1"/>
          </p:cNvSpPr>
          <p:nvPr>
            <p:ph type="body" idx="1"/>
          </p:nvPr>
        </p:nvSpPr>
        <p:spPr>
          <a:xfrm>
            <a:off x="152400" y="985382"/>
            <a:ext cx="11887200" cy="53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“V” yang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Velocity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data </a:t>
            </a:r>
            <a:r>
              <a:rPr lang="en-US" dirty="0" err="1"/>
              <a:t>datang</a:t>
            </a:r>
            <a:r>
              <a:rPr lang="en-US" dirty="0"/>
              <a:t> dan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.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Pada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: Data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mendatangkan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dan </a:t>
            </a:r>
            <a:r>
              <a:rPr lang="en-US" dirty="0" err="1"/>
              <a:t>diolah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data </a:t>
            </a:r>
            <a:r>
              <a:rPr lang="en-US" dirty="0" err="1"/>
              <a:t>telepon</a:t>
            </a:r>
            <a:r>
              <a:rPr lang="en-US" dirty="0"/>
              <a:t> </a:t>
            </a:r>
            <a:r>
              <a:rPr lang="en-US" dirty="0" err="1"/>
              <a:t>tadi</a:t>
            </a:r>
            <a:r>
              <a:rPr lang="en-US" dirty="0"/>
              <a:t>).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 err="1"/>
              <a:t>Secepat</a:t>
            </a:r>
            <a:r>
              <a:rPr lang="en-US" dirty="0"/>
              <a:t> </a:t>
            </a:r>
            <a:r>
              <a:rPr lang="en-US" dirty="0" err="1"/>
              <a:t>apapun</a:t>
            </a:r>
            <a:r>
              <a:rPr lang="en-US" dirty="0"/>
              <a:t> data yang </a:t>
            </a:r>
            <a:r>
              <a:rPr lang="en-US" dirty="0" err="1"/>
              <a:t>datang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dan </a:t>
            </a:r>
            <a:r>
              <a:rPr lang="en-US" dirty="0" err="1"/>
              <a:t>menyimpannya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storage.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en-US" dirty="0" err="1"/>
              <a:t>Bahkan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i="1" dirty="0"/>
              <a:t>rate</a:t>
            </a:r>
            <a:r>
              <a:rPr lang="en-US" dirty="0"/>
              <a:t>-</a:t>
            </a:r>
            <a:r>
              <a:rPr lang="en-US" dirty="0" err="1"/>
              <a:t>nya</a:t>
            </a:r>
            <a:r>
              <a:rPr lang="en-US" dirty="0"/>
              <a:t> 5 TB/</a:t>
            </a:r>
            <a:r>
              <a:rPr lang="en-US" dirty="0" err="1"/>
              <a:t>hari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menyimpannya</a:t>
            </a:r>
            <a:r>
              <a:rPr lang="en-US" dirty="0"/>
              <a:t>!</a:t>
            </a:r>
            <a:endParaRPr dirty="0"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Jika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semuanya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sebagaian</a:t>
            </a:r>
            <a:r>
              <a:rPr lang="en-US" dirty="0"/>
              <a:t> data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terbuang</a:t>
            </a:r>
            <a:r>
              <a:rPr lang="en-US" dirty="0"/>
              <a:t>.</a:t>
            </a:r>
            <a:endParaRPr dirty="0"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Kita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mengingat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yang </a:t>
            </a:r>
            <a:r>
              <a:rPr lang="en-US" dirty="0" err="1"/>
              <a:t>terbuang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membuang</a:t>
            </a:r>
            <a:r>
              <a:rPr lang="en-US" dirty="0"/>
              <a:t> data.</a:t>
            </a:r>
            <a:endParaRPr dirty="0"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</a:pP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17/02/22</a:t>
            </a:r>
            <a:endParaRPr/>
          </a:p>
        </p:txBody>
      </p:sp>
      <p:sp>
        <p:nvSpPr>
          <p:cNvPr id="377" name="Google Shape;377;p27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378" name="Google Shape;378;p27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79" name="Google Shape;379;p27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Palatino"/>
              <a:buNone/>
            </a:pPr>
            <a:r>
              <a:rPr lang="en-US" sz="2200" b="0"/>
              <a:t>3. 3V</a:t>
            </a:r>
            <a:br>
              <a:rPr lang="en-US"/>
            </a:br>
            <a:r>
              <a:rPr lang="en-US"/>
              <a:t>Velocity – Mengapa perlu menyimpan semua data?</a:t>
            </a:r>
            <a:endParaRPr/>
          </a:p>
        </p:txBody>
      </p:sp>
      <p:pic>
        <p:nvPicPr>
          <p:cNvPr id="380" name="Google Shape;380;p27" descr="Graphical user interface, tex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32278" t="33064" r="8979" b="38579"/>
          <a:stretch/>
        </p:blipFill>
        <p:spPr>
          <a:xfrm>
            <a:off x="3178033" y="1378884"/>
            <a:ext cx="4995334" cy="1507067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7"/>
          <p:cNvSpPr txBox="1"/>
          <p:nvPr/>
        </p:nvSpPr>
        <p:spPr>
          <a:xfrm>
            <a:off x="152400" y="3401236"/>
            <a:ext cx="11887200" cy="2899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Dari </a:t>
            </a:r>
            <a:r>
              <a:rPr lang="en-US" sz="20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kunjungan</a:t>
            </a:r>
            <a:r>
              <a:rPr lang="en-US" sz="20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seorang</a:t>
            </a:r>
            <a:r>
              <a:rPr lang="en-US" sz="20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pengguna</a:t>
            </a:r>
            <a:r>
              <a:rPr lang="en-US" sz="20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ke</a:t>
            </a:r>
            <a:r>
              <a:rPr lang="en-US" sz="20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suatu</a:t>
            </a:r>
            <a:r>
              <a:rPr lang="en-US" sz="20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website </a:t>
            </a:r>
            <a:r>
              <a:rPr lang="en-US" sz="20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jual</a:t>
            </a:r>
            <a:r>
              <a:rPr lang="en-US" sz="20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beli</a:t>
            </a:r>
            <a:r>
              <a:rPr lang="en-US" sz="20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online: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Jika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ada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data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produk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yang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dilihat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sebelumnya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Wingdings" pitchFamily="2" charset="2"/>
              </a:rPr>
              <a:t>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Bisa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menampilkan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rekomendasi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produk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sejenis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di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kunjungan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berikutnya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Jika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kita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tahu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selama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5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menit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seorang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pengguna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memandangi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produk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tertentu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Wingdings" pitchFamily="2" charset="2"/>
              </a:rPr>
              <a:t>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Bisa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mengirimkan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email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berisi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informasi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ketika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produk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tersebut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sedang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diskon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Jika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ada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data device yang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digunakan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saat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1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browsing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dan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misalkan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pengguna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tersebut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menggunakan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tablet iPad model lama 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Wingdings" pitchFamily="2" charset="2"/>
              </a:rPr>
              <a:t>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Bisa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menyarankan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iPad model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terbaru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 dirty="0"/>
          </a:p>
          <a:p>
            <a:pPr marL="685800" marR="0" lvl="1" indent="-12287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rgbClr val="2F5496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Semua</a:t>
            </a:r>
            <a:r>
              <a:rPr lang="en-US" sz="20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contoh</a:t>
            </a:r>
            <a:r>
              <a:rPr lang="en-US" sz="20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diatas</a:t>
            </a:r>
            <a:r>
              <a:rPr lang="en-US" sz="20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dapat</a:t>
            </a:r>
            <a:r>
              <a:rPr lang="en-US" sz="20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meningkatkan</a:t>
            </a:r>
            <a:r>
              <a:rPr lang="en-US" sz="20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pengalman</a:t>
            </a:r>
            <a:r>
              <a:rPr lang="en-US" sz="20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pengguna</a:t>
            </a:r>
            <a:r>
              <a:rPr lang="en-US" sz="20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dalam</a:t>
            </a:r>
            <a:r>
              <a:rPr lang="en-US" sz="20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berbelanja</a:t>
            </a:r>
            <a:r>
              <a:rPr lang="en-US" sz="20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online yang pada </a:t>
            </a:r>
            <a:r>
              <a:rPr lang="en-US" sz="20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akhirnya</a:t>
            </a:r>
            <a:r>
              <a:rPr lang="en-US" sz="20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berkorelasi</a:t>
            </a:r>
            <a:r>
              <a:rPr lang="en-US" sz="20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langsung</a:t>
            </a:r>
            <a:r>
              <a:rPr lang="en-US" sz="20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dengan</a:t>
            </a:r>
            <a:r>
              <a:rPr lang="en-US" sz="20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2000" b="1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</a:t>
            </a:r>
            <a:r>
              <a:rPr lang="en-US" sz="20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!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Tidak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akan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bisa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dicapai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jika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data yang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disimpan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hanya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riwayat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pembelian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aktual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n-US" sz="1800" b="0" i="0" u="none" strike="noStrike" cap="none" dirty="0" err="1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saja</a:t>
            </a:r>
            <a:r>
              <a:rPr lang="en-US" sz="1800" b="0" i="0" u="none" strike="noStrike" cap="none" dirty="0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.</a:t>
            </a:r>
            <a:endParaRPr dirty="0"/>
          </a:p>
          <a:p>
            <a:pPr marL="685800" marR="0" lvl="1" indent="-12287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None/>
            </a:pPr>
            <a:endParaRPr sz="1800" b="0" i="0" u="none" strike="noStrike" cap="none" dirty="0">
              <a:solidFill>
                <a:srgbClr val="2F5496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334082" y="3109661"/>
            <a:ext cx="9571918" cy="102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500"/>
              <a:buFont typeface="Palatino"/>
              <a:buNone/>
            </a:pPr>
            <a:r>
              <a:rPr lang="en-US" sz="3500" i="1"/>
              <a:t>Topik-1: </a:t>
            </a:r>
            <a:r>
              <a:rPr lang="en-US" sz="3200"/>
              <a:t>Sumber Data</a:t>
            </a:r>
            <a:endParaRPr sz="3500" b="1"/>
          </a:p>
        </p:txBody>
      </p:sp>
      <p:sp>
        <p:nvSpPr>
          <p:cNvPr id="123" name="Google Shape;123;p4"/>
          <p:cNvSpPr/>
          <p:nvPr/>
        </p:nvSpPr>
        <p:spPr>
          <a:xfrm>
            <a:off x="2369127" y="4880959"/>
            <a:ext cx="9822873" cy="9862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096001" y="5060139"/>
            <a:ext cx="6096000" cy="9862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17/02/22</a:t>
            </a:r>
            <a:endParaRPr/>
          </a:p>
        </p:txBody>
      </p:sp>
      <p:sp>
        <p:nvSpPr>
          <p:cNvPr id="388" name="Google Shape;388;p28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389" name="Google Shape;389;p28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90" name="Google Shape;390;p28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Palatino"/>
              <a:buNone/>
            </a:pPr>
            <a:r>
              <a:rPr lang="en-US" sz="2200" b="0"/>
              <a:t>3. 3V</a:t>
            </a:r>
            <a:br>
              <a:rPr lang="en-US"/>
            </a:br>
            <a:r>
              <a:rPr lang="en-US"/>
              <a:t>Velocity – Mengapa perlu menyimpan semua data?</a:t>
            </a:r>
            <a:endParaRPr/>
          </a:p>
        </p:txBody>
      </p:sp>
      <p:pic>
        <p:nvPicPr>
          <p:cNvPr id="391" name="Google Shape;39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9055" y="952283"/>
            <a:ext cx="8933890" cy="5381320"/>
          </a:xfrm>
          <a:prstGeom prst="rect">
            <a:avLst/>
          </a:prstGeom>
          <a:noFill/>
          <a:ln w="9525" cap="flat" cmpd="sng">
            <a:solidFill>
              <a:srgbClr val="0B5AE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2" name="Google Shape;392;p28"/>
          <p:cNvSpPr/>
          <p:nvPr/>
        </p:nvSpPr>
        <p:spPr>
          <a:xfrm>
            <a:off x="9736667" y="2211929"/>
            <a:ext cx="2302933" cy="1388534"/>
          </a:xfrm>
          <a:prstGeom prst="wedgeRoundRectCallout">
            <a:avLst>
              <a:gd name="adj1" fmla="val -98774"/>
              <a:gd name="adj2" fmla="val 79573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Merekomendasikan film yang mungkin disukai.</a:t>
            </a:r>
            <a:endParaRPr/>
          </a:p>
        </p:txBody>
      </p:sp>
      <p:sp>
        <p:nvSpPr>
          <p:cNvPr id="393" name="Google Shape;393;p28"/>
          <p:cNvSpPr/>
          <p:nvPr/>
        </p:nvSpPr>
        <p:spPr>
          <a:xfrm>
            <a:off x="372533" y="4517183"/>
            <a:ext cx="2302933" cy="1388534"/>
          </a:xfrm>
          <a:prstGeom prst="wedgeRoundRectCallout">
            <a:avLst>
              <a:gd name="adj1" fmla="val 74020"/>
              <a:gd name="adj2" fmla="val -41159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Memperkirakan rating, untuk film baru.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Palatino"/>
              <a:buNone/>
            </a:pPr>
            <a:r>
              <a:rPr lang="en-US"/>
              <a:t>Pertanyaan?</a:t>
            </a:r>
            <a:endParaRPr/>
          </a:p>
        </p:txBody>
      </p:sp>
      <p:sp>
        <p:nvSpPr>
          <p:cNvPr id="399" name="Google Shape;399;p29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400" name="Google Shape;400;p29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401" name="Google Shape;401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79538" y="1112538"/>
            <a:ext cx="4632923" cy="4632923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29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408" name="Google Shape;408;p30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09" name="Google Shape;409;p30"/>
          <p:cNvSpPr/>
          <p:nvPr/>
        </p:nvSpPr>
        <p:spPr>
          <a:xfrm>
            <a:off x="3512606" y="2967335"/>
            <a:ext cx="51668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1" u="none" strike="noStrike" cap="non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Terima Kasih</a:t>
            </a:r>
            <a:endParaRPr sz="5400" b="1" i="1" u="none" strike="noStrike" cap="non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30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1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Palatino"/>
              <a:buNone/>
            </a:pPr>
            <a:r>
              <a:rPr lang="en-US" dirty="0" err="1"/>
              <a:t>Tugas</a:t>
            </a:r>
            <a:r>
              <a:rPr lang="en-US" dirty="0"/>
              <a:t> Latihan</a:t>
            </a:r>
            <a:endParaRPr dirty="0"/>
          </a:p>
        </p:txBody>
      </p:sp>
      <p:sp>
        <p:nvSpPr>
          <p:cNvPr id="416" name="Google Shape;416;p31"/>
          <p:cNvSpPr txBox="1">
            <a:spLocks noGrp="1"/>
          </p:cNvSpPr>
          <p:nvPr>
            <p:ph type="body" idx="1"/>
          </p:nvPr>
        </p:nvSpPr>
        <p:spPr>
          <a:xfrm>
            <a:off x="152400" y="985382"/>
            <a:ext cx="11887200" cy="53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“big” data.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Hadoop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en-US" dirty="0" err="1"/>
              <a:t>Pengertian</a:t>
            </a:r>
            <a:r>
              <a:rPr lang="en-US" dirty="0"/>
              <a:t> HDFS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Char char="•"/>
            </a:pPr>
            <a:r>
              <a:rPr lang="en-US" dirty="0" err="1"/>
              <a:t>Pengertian</a:t>
            </a:r>
            <a:r>
              <a:rPr lang="en-US" dirty="0"/>
              <a:t> MapReduce</a:t>
            </a:r>
            <a:endParaRPr dirty="0"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 dirty="0"/>
              <a:t>Satu </a:t>
            </a:r>
            <a:r>
              <a:rPr lang="en-US" dirty="0" err="1"/>
              <a:t>atau</a:t>
            </a:r>
            <a:r>
              <a:rPr lang="en-US" dirty="0"/>
              <a:t> 2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(A4, font </a:t>
            </a:r>
            <a:r>
              <a:rPr lang="en-US" dirty="0" err="1"/>
              <a:t>standar</a:t>
            </a:r>
            <a:r>
              <a:rPr lang="en-US" dirty="0"/>
              <a:t>)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Anda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copas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417" name="Google Shape;417;p31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418" name="Google Shape;418;p31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19" name="Google Shape;419;p31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Palatino"/>
              <a:buNone/>
            </a:pPr>
            <a:r>
              <a:rPr lang="en-US"/>
              <a:t>1. Sumber Data</a:t>
            </a:r>
            <a:endParaRPr/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750707"/>
            <a:ext cx="5867400" cy="378447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2" name="Google Shape;132;p5"/>
          <p:cNvSpPr txBox="1">
            <a:spLocks noGrp="1"/>
          </p:cNvSpPr>
          <p:nvPr>
            <p:ph type="body" idx="2"/>
          </p:nvPr>
        </p:nvSpPr>
        <p:spPr>
          <a:xfrm>
            <a:off x="6172200" y="1108923"/>
            <a:ext cx="5867400" cy="506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700"/>
              <a:buChar char="•"/>
            </a:pPr>
            <a:r>
              <a:rPr lang="en-US" sz="1700"/>
              <a:t>Perusahaan dan organisasi telah menghasilkan data sejak lama.</a:t>
            </a:r>
            <a:endParaRPr/>
          </a:p>
          <a:p>
            <a:pPr marL="228600" lvl="0" indent="-120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700"/>
              <a:buNone/>
            </a:pPr>
            <a:endParaRPr sz="17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700"/>
              <a:buChar char="•"/>
            </a:pPr>
            <a:r>
              <a:rPr lang="en-US" sz="1700"/>
              <a:t>Namun dalam beberapa tahun belakangan, besar data yang dihasilkan meningkat secara eksponensial.</a:t>
            </a:r>
            <a:endParaRPr/>
          </a:p>
          <a:p>
            <a:pPr marL="228600" lvl="0" indent="-120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700"/>
              <a:buNone/>
            </a:pPr>
            <a:endParaRPr sz="17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700"/>
              <a:buChar char="•"/>
            </a:pPr>
            <a:r>
              <a:rPr lang="en-US" sz="1700"/>
              <a:t>IBM memperkirakan 90% data yang ada di dunia ini dihasilkan dalam waktu 2 tahun kebelakang!</a:t>
            </a:r>
            <a:endParaRPr/>
          </a:p>
          <a:p>
            <a:pPr marL="228600" lvl="0" indent="-120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700"/>
              <a:buNone/>
            </a:pPr>
            <a:endParaRPr sz="17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700"/>
              <a:buChar char="•"/>
            </a:pPr>
            <a:r>
              <a:rPr lang="en-US" sz="1700"/>
              <a:t>Data yang dihasilkan bisa berupa apa saja: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700"/>
              <a:buChar char="•"/>
            </a:pPr>
            <a:r>
              <a:rPr lang="en-US" sz="1700"/>
              <a:t>Data medis</a:t>
            </a:r>
            <a:endParaRPr sz="17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700"/>
              <a:buChar char="•"/>
            </a:pPr>
            <a:r>
              <a:rPr lang="en-US" sz="1700"/>
              <a:t>Data retail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700"/>
              <a:buChar char="•"/>
            </a:pPr>
            <a:r>
              <a:rPr lang="en-US" sz="1700"/>
              <a:t>Data telekomunikasi</a:t>
            </a:r>
            <a:endParaRPr sz="17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700"/>
              <a:buChar char="•"/>
            </a:pPr>
            <a:r>
              <a:rPr lang="en-US" sz="1700"/>
              <a:t>Data social media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700"/>
              <a:buChar char="•"/>
            </a:pPr>
            <a:r>
              <a:rPr lang="en-US" sz="1700"/>
              <a:t>Dan data-data yang lainnya, masih banyak lagi..</a:t>
            </a:r>
            <a:endParaRPr/>
          </a:p>
          <a:p>
            <a:pPr marL="228600" lvl="0" indent="-120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1700"/>
              <a:buNone/>
            </a:pPr>
            <a:endParaRPr sz="1700"/>
          </a:p>
        </p:txBody>
      </p:sp>
      <p:sp>
        <p:nvSpPr>
          <p:cNvPr id="133" name="Google Shape;133;p5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body" idx="1"/>
          </p:nvPr>
        </p:nvSpPr>
        <p:spPr>
          <a:xfrm>
            <a:off x="152400" y="1108923"/>
            <a:ext cx="5867400" cy="506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/>
              <a:t>Pada kasus telekomunikasi misalnya, ada sangat banyak data yang di-</a:t>
            </a:r>
            <a:r>
              <a:rPr lang="en-US" i="1"/>
              <a:t>generate</a:t>
            </a:r>
            <a:r>
              <a:rPr lang="en-US"/>
              <a:t> </a:t>
            </a:r>
            <a:r>
              <a:rPr lang="en-US" b="1"/>
              <a:t>setiap detik </a:t>
            </a:r>
            <a:r>
              <a:rPr lang="en-US"/>
              <a:t>oleh </a:t>
            </a:r>
            <a:r>
              <a:rPr lang="en-US" b="1"/>
              <a:t>setiap operator</a:t>
            </a:r>
            <a:r>
              <a:rPr lang="en-US"/>
              <a:t>!</a:t>
            </a:r>
            <a:endParaRPr/>
          </a:p>
          <a:p>
            <a:pPr marL="228600" lvl="0" indent="-1111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/>
              <a:t>Ketika anda mengaktifkan ponsel, maka ponsel Anda akan terhubung ke suatu tower.</a:t>
            </a:r>
            <a:endParaRPr/>
          </a:p>
          <a:p>
            <a:pPr marL="228600" lvl="0" indent="-1111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/>
              <a:t>Ketika Anda berpindah tempat/area, maka segala informasi terkait perpindahan tersebut akan dicatat dalam bentuk </a:t>
            </a:r>
            <a:r>
              <a:rPr lang="en-US" i="1"/>
              <a:t>log</a:t>
            </a:r>
            <a:r>
              <a:rPr lang="en-US"/>
              <a:t> oleh server telco/operator.</a:t>
            </a:r>
            <a:endParaRPr/>
          </a:p>
          <a:p>
            <a:pPr marL="228600" lvl="0" indent="-1111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/>
              <a:t>Data tersebut bisa digunakan untuk berbagai macam keperluan: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/>
              <a:t>Menganalisis area tidak tersentuh jangkauan sinyal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/>
              <a:t>Melihat tower mana yang paling sibuk.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/>
              <a:t>Melacak Anda berada di mana ketika melakukan panggilan darurat.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Char char="•"/>
            </a:pPr>
            <a:r>
              <a:rPr lang="en-US"/>
              <a:t>Dll.</a:t>
            </a:r>
            <a:endParaRPr/>
          </a:p>
          <a:p>
            <a:pPr marL="228600" lvl="0" indent="-1111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endParaRPr/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r="3" b="4822"/>
          <a:stretch/>
        </p:blipFill>
        <p:spPr>
          <a:xfrm>
            <a:off x="6172200" y="1108923"/>
            <a:ext cx="5867400" cy="506804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3" name="Google Shape;143;p6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6" name="Google Shape;146;p6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Palatino"/>
              <a:buNone/>
            </a:pPr>
            <a:r>
              <a:rPr lang="en-US" sz="2000" b="0"/>
              <a:t>1. Sumber Data</a:t>
            </a:r>
            <a:br>
              <a:rPr lang="en-US"/>
            </a:br>
            <a:r>
              <a:rPr lang="en-US"/>
              <a:t>Contoh-1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153" name="Google Shape;153;p7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154" name="Google Shape;154;p7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Palatino"/>
              <a:buNone/>
            </a:pPr>
            <a:r>
              <a:rPr lang="en-US" sz="2000" b="0"/>
              <a:t>1. Sumber Data</a:t>
            </a:r>
            <a:br>
              <a:rPr lang="en-US"/>
            </a:br>
            <a:r>
              <a:rPr lang="en-US"/>
              <a:t>Contoh-2</a:t>
            </a:r>
            <a:endParaRPr/>
          </a:p>
        </p:txBody>
      </p:sp>
      <p:pic>
        <p:nvPicPr>
          <p:cNvPr id="156" name="Google Shape;156;p7" descr="Text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992413"/>
            <a:ext cx="12192000" cy="4429874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7" name="Google Shape;157;p7"/>
          <p:cNvSpPr txBox="1"/>
          <p:nvPr/>
        </p:nvSpPr>
        <p:spPr>
          <a:xfrm>
            <a:off x="152400" y="985382"/>
            <a:ext cx="11887200" cy="53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Pada situs layanan </a:t>
            </a:r>
            <a:r>
              <a:rPr lang="en-US" sz="2000" b="0" i="1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streaming</a:t>
            </a:r>
            <a:r>
              <a:rPr lang="en-US" sz="20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seperti Netflix atau Amazon, data kunjungan Anda akan selalu dicatat.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tersebut memuat banyak hal yang disimpan dalam bentuk </a:t>
            </a:r>
            <a:r>
              <a:rPr lang="en-US" sz="1800" b="0" i="1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log</a:t>
            </a:r>
            <a:r>
              <a:rPr lang="en-US" sz="18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dan sangat banyak jumlahnya</a:t>
            </a:r>
            <a:endParaRPr sz="1800" b="0" i="0" u="none" strike="noStrike" cap="none">
              <a:solidFill>
                <a:srgbClr val="2F5496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8900584" y="3149600"/>
            <a:ext cx="1953683" cy="612000"/>
          </a:xfrm>
          <a:prstGeom prst="wedgeRoundRectCallout">
            <a:avLst>
              <a:gd name="adj1" fmla="val -120833"/>
              <a:gd name="adj2" fmla="val 173058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Halaman mana yang Anda lihat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3606800" y="3086288"/>
            <a:ext cx="1953683" cy="964448"/>
          </a:xfrm>
          <a:prstGeom prst="wedgeRoundRectCallout">
            <a:avLst>
              <a:gd name="adj1" fmla="val -57568"/>
              <a:gd name="adj2" fmla="val 116874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Berapa lama Anda melihat halaman tersebut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30766" y="3149600"/>
            <a:ext cx="1786467" cy="837824"/>
          </a:xfrm>
          <a:prstGeom prst="wedgeRoundRectCallout">
            <a:avLst>
              <a:gd name="adj1" fmla="val -45004"/>
              <a:gd name="adj2" fmla="val 144763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Dari mana Anda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167" name="Google Shape;167;p8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168" name="Google Shape;168;p8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Palatino"/>
              <a:buNone/>
            </a:pPr>
            <a:r>
              <a:rPr lang="en-US" sz="2000" b="0"/>
              <a:t>1. Sumber Data</a:t>
            </a:r>
            <a:br>
              <a:rPr lang="en-US"/>
            </a:br>
            <a:r>
              <a:rPr lang="en-US"/>
              <a:t>Contoh-contoh Lain</a:t>
            </a:r>
            <a:endParaRPr/>
          </a:p>
        </p:txBody>
      </p:sp>
      <p:sp>
        <p:nvSpPr>
          <p:cNvPr id="170" name="Google Shape;170;p8"/>
          <p:cNvSpPr txBox="1"/>
          <p:nvPr/>
        </p:nvSpPr>
        <p:spPr>
          <a:xfrm>
            <a:off x="152399" y="985382"/>
            <a:ext cx="7467601" cy="53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telepon dan website tadi hanyalah sedikit contoh dari banyak jenis data-data yang lain seperti:</a:t>
            </a:r>
            <a:endParaRPr/>
          </a:p>
          <a:p>
            <a:pPr marL="228600" marR="0" lvl="0" indent="-1111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rgbClr val="2F5496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medis</a:t>
            </a:r>
            <a:endParaRPr sz="2000" b="0" i="0" u="none" strike="noStrike" cap="none">
              <a:solidFill>
                <a:srgbClr val="2F5496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Foto rongent/sinar-X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Rekam medis seluruh pasien pada suatu rumah sakit</a:t>
            </a:r>
            <a:endParaRPr sz="1800" b="0" i="0" u="none" strike="noStrike" cap="none">
              <a:solidFill>
                <a:srgbClr val="2F5496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BPJS/Asuransi</a:t>
            </a:r>
            <a:endParaRPr sz="1800" b="0" i="0" u="none" strike="noStrike" cap="none">
              <a:solidFill>
                <a:srgbClr val="2F5496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228600" marR="0" lvl="0" indent="-1111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None/>
            </a:pPr>
            <a:endParaRPr sz="2000" b="0" i="0" u="none" strike="noStrike" cap="none">
              <a:solidFill>
                <a:srgbClr val="2F5496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riset</a:t>
            </a:r>
            <a:endParaRPr sz="2000" b="0" i="0" u="none" strike="noStrike" cap="none">
              <a:solidFill>
                <a:srgbClr val="2F5496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</a:t>
            </a:r>
            <a:r>
              <a:rPr lang="en-US" sz="1800" b="0" i="1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similarities</a:t>
            </a:r>
            <a:r>
              <a:rPr lang="en-US" sz="18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pada penelitian tentang tumor.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telemetri pada eksperimen akselerator partikel.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Foto-foto dari teleskop luar angkasa.</a:t>
            </a:r>
            <a:endParaRPr/>
          </a:p>
          <a:p>
            <a:pPr marL="685800" marR="0" lvl="1" indent="-12287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2F5496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industri</a:t>
            </a:r>
            <a:endParaRPr sz="2000" b="0" i="0" u="none" strike="noStrike" cap="none">
              <a:solidFill>
                <a:srgbClr val="2F5496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Log mesin/robot/sistem/instrumen.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Citra satelit.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Log transportasi dan pengiriman barang.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2F5496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Data sensor/IoT.</a:t>
            </a:r>
            <a:endParaRPr/>
          </a:p>
          <a:p>
            <a:pPr marL="685800" marR="0" lvl="1" indent="-12287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2F5496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685800" marR="0" lvl="1" indent="-12287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Arial"/>
              <a:buNone/>
            </a:pPr>
            <a:endParaRPr sz="1800" b="0" i="0" u="none" strike="noStrike" cap="none">
              <a:solidFill>
                <a:srgbClr val="2F5496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4553" y="3267299"/>
            <a:ext cx="3492500" cy="2324100"/>
          </a:xfrm>
          <a:prstGeom prst="rect">
            <a:avLst/>
          </a:prstGeom>
          <a:noFill/>
          <a:ln w="9525" cap="flat" cmpd="sng">
            <a:solidFill>
              <a:srgbClr val="0B5AE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2" name="Google Shape;172;p8" descr="A picture containing indoor, transport, orang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20803" y="1216336"/>
            <a:ext cx="4298411" cy="2820832"/>
          </a:xfrm>
          <a:prstGeom prst="rect">
            <a:avLst/>
          </a:prstGeom>
          <a:noFill/>
          <a:ln w="9525" cap="flat" cmpd="sng">
            <a:solidFill>
              <a:srgbClr val="0B5AE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3" name="Google Shape;173;p8" descr="A picture containing outdoor object, outdoor, star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48801" y="3620036"/>
            <a:ext cx="2743199" cy="2781881"/>
          </a:xfrm>
          <a:prstGeom prst="rect">
            <a:avLst/>
          </a:prstGeom>
          <a:noFill/>
          <a:ln w="9525" cap="flat" cmpd="sng">
            <a:solidFill>
              <a:srgbClr val="0B5AEC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82" name="Google Shape;182;p9"/>
          <p:cNvSpPr txBox="1">
            <a:spLocks noGrp="1"/>
          </p:cNvSpPr>
          <p:nvPr>
            <p:ph type="body" idx="1"/>
          </p:nvPr>
        </p:nvSpPr>
        <p:spPr>
          <a:xfrm>
            <a:off x="152400" y="985382"/>
            <a:ext cx="11887200" cy="5315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Char char="•"/>
            </a:pPr>
            <a:r>
              <a:rPr lang="en-US"/>
              <a:t>Dengan tersedianya data dalam jumlah yang sangat besar tersebut kemudian muncul pertanyaan: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>
                <a:solidFill>
                  <a:srgbClr val="FF0000"/>
                </a:solidFill>
              </a:rPr>
              <a:t>1. Bagaima </a:t>
            </a:r>
            <a:r>
              <a:rPr lang="en-US" b="1">
                <a:solidFill>
                  <a:srgbClr val="FF0000"/>
                </a:solidFill>
              </a:rPr>
              <a:t>menyimpannya</a:t>
            </a:r>
            <a:r>
              <a:rPr lang="en-US">
                <a:solidFill>
                  <a:srgbClr val="FF0000"/>
                </a:solidFill>
              </a:rPr>
              <a:t>?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endParaRPr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>
                <a:solidFill>
                  <a:srgbClr val="FF0000"/>
                </a:solidFill>
              </a:rPr>
              <a:t>2. Bagaimana </a:t>
            </a:r>
            <a:r>
              <a:rPr lang="en-US" b="1">
                <a:solidFill>
                  <a:srgbClr val="FF0000"/>
                </a:solidFill>
              </a:rPr>
              <a:t>memprosesnya</a:t>
            </a:r>
            <a:r>
              <a:rPr lang="en-US">
                <a:solidFill>
                  <a:srgbClr val="FF0000"/>
                </a:solidFill>
              </a:rPr>
              <a:t>?</a:t>
            </a:r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151200" y="175669"/>
            <a:ext cx="11049000" cy="687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Palatino"/>
              <a:buNone/>
            </a:pPr>
            <a:r>
              <a:rPr lang="en-US" sz="2000" b="0"/>
              <a:t>1. Sumber Data</a:t>
            </a:r>
            <a:br>
              <a:rPr lang="en-US"/>
            </a:br>
            <a:r>
              <a:rPr lang="en-US"/>
              <a:t>Permasalahan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dt" idx="10"/>
          </p:nvPr>
        </p:nvSpPr>
        <p:spPr>
          <a:xfrm>
            <a:off x="152400" y="641537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16/02/22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9296400" y="64153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334082" y="3109661"/>
            <a:ext cx="9571918" cy="102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500"/>
              <a:buFont typeface="Palatino"/>
              <a:buNone/>
            </a:pPr>
            <a:r>
              <a:rPr lang="en-US" sz="3500" i="1"/>
              <a:t>Topik-2: </a:t>
            </a:r>
            <a:r>
              <a:rPr lang="en-US" sz="3200"/>
              <a:t>Big Data</a:t>
            </a:r>
            <a:endParaRPr sz="3500" b="1"/>
          </a:p>
        </p:txBody>
      </p:sp>
      <p:sp>
        <p:nvSpPr>
          <p:cNvPr id="191" name="Google Shape;191;p10"/>
          <p:cNvSpPr/>
          <p:nvPr/>
        </p:nvSpPr>
        <p:spPr>
          <a:xfrm>
            <a:off x="2369127" y="4880959"/>
            <a:ext cx="9822873" cy="9862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6096001" y="5060139"/>
            <a:ext cx="6096000" cy="98626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 txBox="1">
            <a:spLocks noGrp="1"/>
          </p:cNvSpPr>
          <p:nvPr>
            <p:ph type="ftr" idx="11"/>
          </p:nvPr>
        </p:nvSpPr>
        <p:spPr>
          <a:xfrm>
            <a:off x="2895600" y="6422287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Jurusan Teknologi Informasi - Politeknik Negeri Malang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JTI Poline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2520</Words>
  <Application>Microsoft Macintosh PowerPoint</Application>
  <PresentationFormat>Widescreen</PresentationFormat>
  <Paragraphs>397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Courier New</vt:lpstr>
      <vt:lpstr>Palatino</vt:lpstr>
      <vt:lpstr>Calibri</vt:lpstr>
      <vt:lpstr>Palatino Linotype</vt:lpstr>
      <vt:lpstr>Tema JTI Polinema</vt:lpstr>
      <vt:lpstr>Mata Kuliah Big Data 02. Teori Big Data Bagian-2</vt:lpstr>
      <vt:lpstr>Topik</vt:lpstr>
      <vt:lpstr>Topik-1: Sumber Data</vt:lpstr>
      <vt:lpstr>1. Sumber Data</vt:lpstr>
      <vt:lpstr>1. Sumber Data Contoh-1</vt:lpstr>
      <vt:lpstr>1. Sumber Data Contoh-2</vt:lpstr>
      <vt:lpstr>1. Sumber Data Contoh-contoh Lain</vt:lpstr>
      <vt:lpstr>1. Sumber Data Permasalahan</vt:lpstr>
      <vt:lpstr>Topik-2: Big Data</vt:lpstr>
      <vt:lpstr>2. Big Data</vt:lpstr>
      <vt:lpstr>2. Big Data Contoh</vt:lpstr>
      <vt:lpstr>2. Big Data Contoh</vt:lpstr>
      <vt:lpstr>2. Big Data Definisi</vt:lpstr>
      <vt:lpstr>2. Big Data Tantangan</vt:lpstr>
      <vt:lpstr>2. Big Data Tantangan</vt:lpstr>
      <vt:lpstr>Topik-3: 3V</vt:lpstr>
      <vt:lpstr>3. 3V</vt:lpstr>
      <vt:lpstr>3. 3V Volume</vt:lpstr>
      <vt:lpstr>3. 3V Volume</vt:lpstr>
      <vt:lpstr>3. 3V Volume</vt:lpstr>
      <vt:lpstr>3. 3V Volume</vt:lpstr>
      <vt:lpstr>3. 3V Variety</vt:lpstr>
      <vt:lpstr>3. 3V Variety – Format Data</vt:lpstr>
      <vt:lpstr>3. 3V Variety – Mengapa menyimpan format data asli?</vt:lpstr>
      <vt:lpstr>3. 3V Variety – Studi Kasus</vt:lpstr>
      <vt:lpstr>3. 3V Variety – Studi Kasus</vt:lpstr>
      <vt:lpstr>3. 3V Variety – Studi Kasus</vt:lpstr>
      <vt:lpstr>3. 3V Velocity</vt:lpstr>
      <vt:lpstr>3. 3V Velocity – Mengapa perlu menyimpan semua data?</vt:lpstr>
      <vt:lpstr>3. 3V Velocity – Mengapa perlu menyimpan semua data?</vt:lpstr>
      <vt:lpstr>Pertanyaan?</vt:lpstr>
      <vt:lpstr>PowerPoint Presentation</vt:lpstr>
      <vt:lpstr>Tugas 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Mata Kuliah Big Data 01. Pengantar Big Data</dc:title>
  <dc:creator>Yoppy Yunhasnawa</dc:creator>
  <cp:lastModifiedBy>yunhasnawa</cp:lastModifiedBy>
  <cp:revision>4</cp:revision>
  <dcterms:created xsi:type="dcterms:W3CDTF">2021-03-30T01:55:11Z</dcterms:created>
  <dcterms:modified xsi:type="dcterms:W3CDTF">2022-02-20T16:52:21Z</dcterms:modified>
</cp:coreProperties>
</file>