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  <a:defRPr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75447" y="1013012"/>
            <a:ext cx="10578353" cy="124433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2F5496"/>
              </a:gs>
              <a:gs pos="83000">
                <a:srgbClr val="1F3864"/>
              </a:gs>
              <a:gs pos="100000">
                <a:srgbClr val="1F38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4128</a:t>
            </a:r>
            <a:br>
              <a:rPr b="0" i="0" lang="en-US" sz="44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and Computer Vision </a:t>
            </a:r>
            <a:br>
              <a:rPr b="0" i="0" lang="en-US" sz="32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</a:t>
            </a:r>
            <a:br>
              <a:rPr b="0" i="0" lang="en-US" sz="32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4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3: Histogram Equalization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Sk. Md. Masudul Ahsan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Dipannita Biswas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b="1" lang="en-US"/>
              <a:t>Assignment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Histogram Matching (Specification)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 where the target histogram follows a </a:t>
            </a:r>
            <a:r>
              <a:rPr b="1" lang="en-US"/>
              <a:t>double Gaussian distribution.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Instructions: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Generate the target histogram using Gaussian distribution and plot it for visualization.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Apply histogram matching to update the histogram of an input grayscale image to the target one.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Show the input and output image.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Plot the Histogram, PDF, and CDF of both input and output images.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65125"/>
            <a:ext cx="10515600" cy="59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b="1" lang="en-US"/>
              <a:t>Gaussian Distribution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38200" y="1201271"/>
            <a:ext cx="10515600" cy="49126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9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 b="37123" l="0" r="0" t="13154"/>
          <a:stretch/>
        </p:blipFill>
        <p:spPr>
          <a:xfrm>
            <a:off x="3508069" y="1882590"/>
            <a:ext cx="4257675" cy="100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064" y="2143446"/>
            <a:ext cx="3357282" cy="214589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5163693" y="4372143"/>
            <a:ext cx="1864613" cy="1477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348" l="-2613" r="-2939" t="-24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838200" y="365125"/>
            <a:ext cx="10515600" cy="504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/>
              <a:t>Histogram Matching with Double Gaussian Distribution</a:t>
            </a:r>
            <a:endParaRPr sz="32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5">
            <a:alphaModFix/>
          </a:blip>
          <a:srcRect b="1" l="0" r="0" t="7533"/>
          <a:stretch/>
        </p:blipFill>
        <p:spPr>
          <a:xfrm>
            <a:off x="715573" y="1469889"/>
            <a:ext cx="3357282" cy="2145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175" y="3762710"/>
            <a:ext cx="3225470" cy="250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4093" y="3817213"/>
            <a:ext cx="3396964" cy="24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8">
            <a:alphaModFix/>
          </a:blip>
          <a:srcRect b="0" l="0" r="0" t="11540"/>
          <a:stretch/>
        </p:blipFill>
        <p:spPr>
          <a:xfrm>
            <a:off x="8104093" y="1416424"/>
            <a:ext cx="3313553" cy="2235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1543072" y="3553416"/>
            <a:ext cx="1708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989287" y="6202461"/>
            <a:ext cx="2986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the Input Image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9175059" y="3569919"/>
            <a:ext cx="1708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Image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8366936" y="6159418"/>
            <a:ext cx="2986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the Output 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Histogram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272989"/>
            <a:ext cx="10515600" cy="4975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0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0679" y="3068812"/>
            <a:ext cx="4576099" cy="269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Histogram Equalization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03513" y="1190422"/>
            <a:ext cx="10515600" cy="5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Histogram equalization is used to enhance contrast.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157" y="4164493"/>
            <a:ext cx="2975813" cy="183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23" y="4203987"/>
            <a:ext cx="2870583" cy="187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035269" y="6033014"/>
            <a:ext cx="1751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Equalized Image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137750" y="5995890"/>
            <a:ext cx="35723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the Equalized Image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896" y="1821015"/>
            <a:ext cx="2705154" cy="167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575" y="1821015"/>
            <a:ext cx="2633106" cy="172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035269" y="3568552"/>
            <a:ext cx="1708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468896" y="3554964"/>
            <a:ext cx="2986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of the Input Image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3787" y="4112555"/>
            <a:ext cx="2742669" cy="20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31037" y="4112555"/>
            <a:ext cx="2807979" cy="202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86456" y="1625257"/>
            <a:ext cx="2965942" cy="213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77725" y="1806301"/>
            <a:ext cx="2842211" cy="176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6146180" y="3608698"/>
            <a:ext cx="2986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of the Input Image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9120494" y="3656058"/>
            <a:ext cx="2986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CDF of the Input Image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061313" y="6068581"/>
            <a:ext cx="35723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of the Equalized Image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964895" y="6112768"/>
            <a:ext cx="35723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CDF of the Equalized Image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PDF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1" r="-405" t="-1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histogram"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992" y="3695700"/>
            <a:ext cx="39719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stogram"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940" y="3695700"/>
            <a:ext cx="3971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7738090" y="5748100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401764" y="5759493"/>
            <a:ext cx="49237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CDF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Char char="•"/>
            </a:pPr>
            <a:r>
              <a:rPr b="1" i="0" lang="en-US" sz="2400">
                <a:solidFill>
                  <a:srgbClr val="040C28"/>
                </a:solidFill>
              </a:rPr>
              <a:t>CDF </a:t>
            </a:r>
            <a:r>
              <a:rPr b="0" i="0" lang="en-US" sz="2400">
                <a:solidFill>
                  <a:srgbClr val="040C28"/>
                </a:solidFill>
              </a:rPr>
              <a:t>holds the probability of a probability distribution less than or equal to a particular value.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400"/>
              <a:buChar char="•"/>
            </a:pPr>
            <a:r>
              <a:rPr b="0" i="0" lang="en-US" sz="2400">
                <a:solidFill>
                  <a:srgbClr val="040C28"/>
                </a:solidFill>
              </a:rPr>
              <a:t>It is a function that calculates the cumulative sum of all the values that are calculated by PDF.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istogram"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258" y="3429000"/>
            <a:ext cx="39719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stogram"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121" y="3429000"/>
            <a:ext cx="3971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039035" y="5606534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763436" y="5606534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CDF</a:t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b="1" lang="en-US"/>
              <a:t>Histogram Equalization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18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4139452" y="3592327"/>
            <a:ext cx="4117041" cy="4407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1504" l="-4443" r="0" t="-136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06298" y="4118253"/>
            <a:ext cx="2983348" cy="7126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6650058" y="1579652"/>
            <a:ext cx="2825636" cy="2190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1.33 =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3.08 = 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4.55 =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5.67 =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6.23 =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6.65 =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6.86 = 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7.00 = 7  </a:t>
            </a:r>
            <a:endParaRPr/>
          </a:p>
        </p:txBody>
      </p:sp>
      <p:pic>
        <p:nvPicPr>
          <p:cNvPr descr="https://scontent-frt3-1.xx.fbcdn.net/v/t35.0-12/17902707_1297930643619714_1560206760_o.jpg?oh=40d5743877c5dac24f5180261e21c22a&amp;oe=58ED7D7D" id="160" name="Google Shape;160;p19"/>
          <p:cNvPicPr preferRelativeResize="0"/>
          <p:nvPr/>
        </p:nvPicPr>
        <p:blipFill rotWithShape="1">
          <a:blip r:embed="rId3">
            <a:alphaModFix/>
          </a:blip>
          <a:srcRect b="2407" l="1" r="1067" t="1286"/>
          <a:stretch/>
        </p:blipFill>
        <p:spPr>
          <a:xfrm>
            <a:off x="2214291" y="1238748"/>
            <a:ext cx="3534176" cy="247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3484" l="0" r="0" t="0"/>
          <a:stretch/>
        </p:blipFill>
        <p:spPr>
          <a:xfrm>
            <a:off x="2355274" y="3964514"/>
            <a:ext cx="6786386" cy="2470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>
            <p:ph type="title"/>
          </p:nvPr>
        </p:nvSpPr>
        <p:spPr>
          <a:xfrm>
            <a:off x="838200" y="357093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Map s</a:t>
            </a:r>
            <a:r>
              <a:rPr baseline="-25000" lang="en-US"/>
              <a:t>k</a:t>
            </a:r>
            <a:r>
              <a:rPr lang="en-US"/>
              <a:t> to its r</a:t>
            </a:r>
            <a:r>
              <a:rPr baseline="-25000" lang="en-US"/>
              <a:t>k</a:t>
            </a:r>
            <a:r>
              <a:rPr lang="en-US"/>
              <a:t> 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>
            <a:off x="6650058" y="1625838"/>
            <a:ext cx="27180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7834200" y="1210320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Classwork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an input image and apply histogram equalization to enhance contrast.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the histogram of input and the equalized image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the histogram of CDF and PDF calculated from the input and output images.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38200" y="365125"/>
            <a:ext cx="10515600" cy="64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lang="en-US"/>
              <a:t>Python Functions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38200" y="1201271"/>
            <a:ext cx="10515600" cy="497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Using openCV: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cv2.calcHist(images, channels, mask, histSize, ranges[, 	hist[, accumulate]])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histr = cv2.calcHist([img],[</a:t>
            </a:r>
            <a:r>
              <a:rPr lang="en-US" sz="24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US" sz="24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-US" sz="24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-US" sz="24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0,256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]) plt.figure(1)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plt.plot(histr)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Using Matplotlib: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en-US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	import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matplotlib.pyplot </a:t>
            </a:r>
            <a:r>
              <a:rPr lang="en-US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plt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400"/>
              <a:buNone/>
            </a:pPr>
            <a:r>
              <a:rPr lang="en-US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plt.hist(img.ravel(),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,[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plt.show()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