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7" r:id="rId6"/>
    <p:sldId id="261" r:id="rId7"/>
    <p:sldId id="292" r:id="rId8"/>
    <p:sldId id="263" r:id="rId9"/>
    <p:sldId id="264" r:id="rId10"/>
    <p:sldId id="288" r:id="rId11"/>
    <p:sldId id="289" r:id="rId12"/>
    <p:sldId id="266" r:id="rId13"/>
    <p:sldId id="267" r:id="rId14"/>
    <p:sldId id="290" r:id="rId15"/>
    <p:sldId id="268" r:id="rId16"/>
    <p:sldId id="283" r:id="rId17"/>
    <p:sldId id="284" r:id="rId18"/>
    <p:sldId id="272" r:id="rId19"/>
    <p:sldId id="279" r:id="rId20"/>
    <p:sldId id="273" r:id="rId21"/>
    <p:sldId id="274" r:id="rId22"/>
    <p:sldId id="271" r:id="rId23"/>
    <p:sldId id="275" r:id="rId24"/>
    <p:sldId id="276" r:id="rId25"/>
    <p:sldId id="277" r:id="rId26"/>
    <p:sldId id="280" r:id="rId27"/>
    <p:sldId id="278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985A"/>
    <a:srgbClr val="F9F0E7"/>
    <a:srgbClr val="F0EDD3"/>
    <a:srgbClr val="EFD7AD"/>
    <a:srgbClr val="C67421"/>
    <a:srgbClr val="663300"/>
    <a:srgbClr val="10A29B"/>
    <a:srgbClr val="C3BDA9"/>
    <a:srgbClr val="E6F0F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3ED0E-6E50-4E47-BEF3-E81F0DC75A9F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3E1E0-1B3E-4CA4-AC68-B671DB5E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E3CB-19F7-4830-B011-57E294ADAC58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38828-7746-4C21-B21F-8B41DB72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66862" y="5033898"/>
            <a:ext cx="881129" cy="180960"/>
          </a:xfrm>
          <a:prstGeom prst="rect">
            <a:avLst/>
          </a:prstGeom>
          <a:solidFill>
            <a:srgbClr val="DDD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39262" y="5071998"/>
            <a:ext cx="881129" cy="180960"/>
          </a:xfrm>
          <a:prstGeom prst="rect">
            <a:avLst/>
          </a:prstGeom>
          <a:solidFill>
            <a:srgbClr val="DDD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879" y="657225"/>
            <a:ext cx="9585325" cy="3900084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Bangla Aspect Based Sentiment Analysis</a:t>
            </a: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407" y="55951"/>
            <a:ext cx="3705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CSE 4120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Technical Writing and Seminar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A337F1-D6AE-44CD-9A64-107F5B625936}"/>
              </a:ext>
            </a:extLst>
          </p:cNvPr>
          <p:cNvSpPr txBox="1">
            <a:spLocks/>
          </p:cNvSpPr>
          <p:nvPr/>
        </p:nvSpPr>
        <p:spPr>
          <a:xfrm>
            <a:off x="6096000" y="2615503"/>
            <a:ext cx="5867399" cy="1989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E1F39BA-B2D6-41C6-8323-73F2BF41B67A}"/>
              </a:ext>
            </a:extLst>
          </p:cNvPr>
          <p:cNvSpPr txBox="1">
            <a:spLocks/>
          </p:cNvSpPr>
          <p:nvPr/>
        </p:nvSpPr>
        <p:spPr>
          <a:xfrm>
            <a:off x="4617712" y="5557026"/>
            <a:ext cx="2189488" cy="11009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Sunanda Das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Assistant Professor                                                                         </a:t>
            </a:r>
            <a:endParaRPr kumimoji="0" lang="en-US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800"/>
              </a:lnSpc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Department of </a:t>
            </a:r>
            <a:r>
              <a:rPr lang="en-US" sz="15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CSE</a:t>
            </a:r>
          </a:p>
          <a:p>
            <a:pPr algn="l">
              <a:lnSpc>
                <a:spcPts val="800"/>
              </a:lnSpc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KUET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 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5922" y="5071998"/>
            <a:ext cx="23223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Irhamul Islam </a:t>
            </a: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Roll:1907093</a:t>
            </a:r>
          </a:p>
          <a:p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KUET</a:t>
            </a:r>
            <a:b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endParaRPr lang="en-US" sz="15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41563" y="-80530"/>
            <a:ext cx="951345" cy="988291"/>
          </a:xfrm>
          <a:prstGeom prst="rect">
            <a:avLst/>
          </a:prstGeom>
          <a:solidFill>
            <a:srgbClr val="C5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58982" y="772390"/>
            <a:ext cx="11064240" cy="1"/>
          </a:xfrm>
          <a:prstGeom prst="line">
            <a:avLst/>
          </a:prstGeom>
          <a:ln w="38100">
            <a:solidFill>
              <a:srgbClr val="C5B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765379" y="537728"/>
            <a:ext cx="0" cy="6583680"/>
          </a:xfrm>
          <a:prstGeom prst="line">
            <a:avLst/>
          </a:prstGeom>
          <a:ln w="38100">
            <a:solidFill>
              <a:srgbClr val="C5B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65711" y="5142798"/>
            <a:ext cx="29555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700"/>
              </a:lnSpc>
              <a:spcBef>
                <a:spcPts val="1000"/>
              </a:spcBef>
              <a:defRPr/>
            </a:pPr>
            <a:r>
              <a:rPr lang="en-US" sz="15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Supervised by:</a:t>
            </a:r>
          </a:p>
          <a:p>
            <a:pPr lvl="0">
              <a:lnSpc>
                <a:spcPts val="700"/>
              </a:lnSpc>
              <a:spcBef>
                <a:spcPts val="1000"/>
              </a:spcBef>
              <a:defRPr/>
            </a:pPr>
            <a:r>
              <a:rPr lang="en-US" sz="15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700"/>
              </a:lnSpc>
              <a:spcBef>
                <a:spcPts val="1000"/>
              </a:spcBef>
              <a:defRPr/>
            </a:pPr>
            <a:r>
              <a:rPr lang="en-US" sz="15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Dr. K. M. </a:t>
            </a:r>
            <a:r>
              <a:rPr lang="en-US" sz="15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Azharul</a:t>
            </a:r>
            <a:r>
              <a:rPr lang="en-US" sz="15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Hasan</a:t>
            </a:r>
          </a:p>
          <a:p>
            <a:pPr lvl="0">
              <a:lnSpc>
                <a:spcPts val="700"/>
              </a:lnSpc>
              <a:spcBef>
                <a:spcPts val="1000"/>
              </a:spcBef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Professor                                                                         </a:t>
            </a:r>
          </a:p>
          <a:p>
            <a:pPr lvl="0">
              <a:lnSpc>
                <a:spcPts val="700"/>
              </a:lnSpc>
              <a:spcBef>
                <a:spcPts val="1000"/>
              </a:spcBef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Department of </a:t>
            </a:r>
            <a:r>
              <a:rPr lang="en-US" sz="15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CSE</a:t>
            </a:r>
          </a:p>
          <a:p>
            <a:pPr lvl="0">
              <a:lnSpc>
                <a:spcPts val="700"/>
              </a:lnSpc>
              <a:spcBef>
                <a:spcPts val="1000"/>
              </a:spcBef>
              <a:defRPr/>
            </a:pPr>
            <a:r>
              <a:rPr lang="en-US" sz="15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KUET</a:t>
            </a: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  </a:t>
            </a:r>
          </a:p>
          <a:p>
            <a:pPr lvl="0">
              <a:lnSpc>
                <a:spcPts val="700"/>
              </a:lnSpc>
              <a:spcBef>
                <a:spcPts val="1000"/>
              </a:spcBef>
              <a:defRPr/>
            </a:pP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700"/>
              </a:lnSpc>
              <a:spcBef>
                <a:spcPts val="1000"/>
              </a:spcBef>
              <a:defRPr/>
            </a:pP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51397" y="6158984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 1:  Process chart of the proposed model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521934" y="1736940"/>
            <a:ext cx="1447800" cy="523875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404976" y="2524449"/>
            <a:ext cx="2124075" cy="619125"/>
          </a:xfrm>
          <a:prstGeom prst="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Pre-Processing</a:t>
            </a:r>
            <a:endParaRPr lang="en-US" b="1" dirty="0"/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5302844" y="4273840"/>
            <a:ext cx="1279180" cy="767329"/>
          </a:xfrm>
          <a:prstGeom prst="snipRound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Learning Algorithm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6715540" y="5126761"/>
            <a:ext cx="1674492" cy="645389"/>
          </a:xfrm>
          <a:prstGeom prst="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ABSA Model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363153" y="5126761"/>
            <a:ext cx="1893436" cy="645389"/>
          </a:xfrm>
          <a:prstGeom prst="round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 Evaluation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62994" y="3481425"/>
            <a:ext cx="2124075" cy="619125"/>
          </a:xfrm>
          <a:prstGeom prst="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PSPWA algorithm</a:t>
            </a:r>
            <a:endParaRPr lang="en-US" b="1" dirty="0"/>
          </a:p>
        </p:txBody>
      </p:sp>
      <p:sp>
        <p:nvSpPr>
          <p:cNvPr id="6" name="Bent Arrow 5"/>
          <p:cNvSpPr/>
          <p:nvPr/>
        </p:nvSpPr>
        <p:spPr>
          <a:xfrm rot="5400000">
            <a:off x="2216472" y="1757218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3766466" y="2641564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5471441" y="3469772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499402" y="5273242"/>
            <a:ext cx="794425" cy="352425"/>
          </a:xfrm>
          <a:prstGeom prst="rightArrow">
            <a:avLst/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 Arrow 40"/>
          <p:cNvSpPr/>
          <p:nvPr/>
        </p:nvSpPr>
        <p:spPr>
          <a:xfrm rot="5400000">
            <a:off x="6863920" y="4333251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469" y="843485"/>
            <a:ext cx="10079038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Bangla Aspect-based Sentiment Analysis Based On  Corresponding Term Extraction(1)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3999" y="3327919"/>
            <a:ext cx="2124075" cy="619125"/>
          </a:xfrm>
          <a:prstGeom prst="rect">
            <a:avLst/>
          </a:prstGeom>
          <a:solidFill>
            <a:srgbClr val="C67421">
              <a:alpha val="6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PSPWA algorithm</a:t>
            </a:r>
            <a:endParaRPr lang="en-US" b="1" dirty="0"/>
          </a:p>
        </p:txBody>
      </p:sp>
      <p:sp>
        <p:nvSpPr>
          <p:cNvPr id="2" name="Chevron 1"/>
          <p:cNvSpPr/>
          <p:nvPr/>
        </p:nvSpPr>
        <p:spPr>
          <a:xfrm rot="5400000">
            <a:off x="3941142" y="2262999"/>
            <a:ext cx="698945" cy="486568"/>
          </a:xfrm>
          <a:prstGeom prst="chevron">
            <a:avLst>
              <a:gd name="adj" fmla="val 4002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33899" y="2156809"/>
            <a:ext cx="2582611" cy="5111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Calculate PL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 rot="5400000">
            <a:off x="3938834" y="3116274"/>
            <a:ext cx="698945" cy="491185"/>
          </a:xfrm>
          <a:prstGeom prst="chevron">
            <a:avLst>
              <a:gd name="adj" fmla="val 4005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0914" y="3012394"/>
            <a:ext cx="2582611" cy="5111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Prepare Stem Library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40914" y="4773423"/>
            <a:ext cx="2582611" cy="5111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Find Least  Common part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40914" y="3917480"/>
            <a:ext cx="2582611" cy="5111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Find greatest Part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40914" y="5624923"/>
            <a:ext cx="2582611" cy="51114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Weight Assignment</a:t>
            </a:r>
          </a:p>
        </p:txBody>
      </p:sp>
      <p:sp>
        <p:nvSpPr>
          <p:cNvPr id="45" name="Chevron 44"/>
          <p:cNvSpPr/>
          <p:nvPr/>
        </p:nvSpPr>
        <p:spPr>
          <a:xfrm rot="5400000">
            <a:off x="3938834" y="4024578"/>
            <a:ext cx="698945" cy="491185"/>
          </a:xfrm>
          <a:prstGeom prst="chevron">
            <a:avLst>
              <a:gd name="adj" fmla="val 4005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 rot="5400000">
            <a:off x="3938834" y="4878018"/>
            <a:ext cx="698945" cy="491185"/>
          </a:xfrm>
          <a:prstGeom prst="chevron">
            <a:avLst>
              <a:gd name="adj" fmla="val 4005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 rot="5400000">
            <a:off x="3938834" y="5731458"/>
            <a:ext cx="698945" cy="491185"/>
          </a:xfrm>
          <a:prstGeom prst="chevron">
            <a:avLst>
              <a:gd name="adj" fmla="val 4005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8469" y="843485"/>
            <a:ext cx="10079038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Bangla Aspect-based Sentiment Analysis Based On  Corresponding Term Extraction(1)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9655" y="1923500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Dataset Collection :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publicly available dataset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655" y="2802053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Pre-processing :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cleaning by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minimal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pre-processing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655" y="3614395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 Extraction :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Text reviews are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converted into numerical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features for machine learning algorithms.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6619" y="5212755"/>
            <a:ext cx="3242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Bag-of-Words (BOW)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2779" y="5212755"/>
            <a:ext cx="1402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TF-IDF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5663" y="4491536"/>
            <a:ext cx="2458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Two techniques -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881" y="806613"/>
            <a:ext cx="100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Aspect Based Sentiment Analysis in Bangla Dataset Based on Aspect Term Extraction(2)</a:t>
            </a:r>
          </a:p>
        </p:txBody>
      </p:sp>
    </p:spTree>
    <p:extLst>
      <p:ext uri="{BB962C8B-B14F-4D97-AF65-F5344CB8AC3E}">
        <p14:creationId xmlns:p14="http://schemas.microsoft.com/office/powerpoint/2010/main" val="34949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4258" y="1890762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Training Algorithm Selection :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Choosing the best machine learning algorithm . The following are selected -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8885" y="2873085"/>
            <a:ext cx="454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Support Vector Machine (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SVM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8885" y="3516196"/>
            <a:ext cx="315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Random Forest (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RF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8885" y="4842012"/>
            <a:ext cx="3584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Logistic Regression(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16" name="Oval 15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68885" y="4213460"/>
            <a:ext cx="4144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K-Nearest Neighbors (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KNN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8885" y="5452274"/>
            <a:ext cx="274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Naïve Bayes(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NB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881" y="806613"/>
            <a:ext cx="100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Aspect Based Sentiment Analysis in Bangla Dataset Based on Aspect Term Extraction(2)</a:t>
            </a:r>
          </a:p>
        </p:txBody>
      </p:sp>
    </p:spTree>
    <p:extLst>
      <p:ext uri="{BB962C8B-B14F-4D97-AF65-F5344CB8AC3E}">
        <p14:creationId xmlns:p14="http://schemas.microsoft.com/office/powerpoint/2010/main" val="4698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446881" y="1696197"/>
            <a:ext cx="1668816" cy="631620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Collected Raw Data(Review)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1162" y="2683577"/>
            <a:ext cx="4699983" cy="1707492"/>
          </a:xfrm>
          <a:prstGeom prst="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7797466" y="2686547"/>
            <a:ext cx="1674492" cy="645389"/>
          </a:xfrm>
          <a:prstGeom prst="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Split Dataset</a:t>
            </a:r>
          </a:p>
        </p:txBody>
      </p:sp>
      <p:sp>
        <p:nvSpPr>
          <p:cNvPr id="30" name="Rectangle 29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20358" y="1836503"/>
            <a:ext cx="2124075" cy="619125"/>
          </a:xfrm>
          <a:prstGeom prst="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Extraction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8355633" y="1909507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2423770" y="1819594"/>
            <a:ext cx="472714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/>
          <p:nvPr/>
        </p:nvSpPr>
        <p:spPr>
          <a:xfrm rot="5400000">
            <a:off x="9671653" y="2840645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8723" y="3121677"/>
            <a:ext cx="4369091" cy="511147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Remove punctuation and special characters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1356" y="2801425"/>
            <a:ext cx="20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Pre-processing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74869" y="3738562"/>
            <a:ext cx="1655218" cy="511147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Tokenization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2286745" y="4906551"/>
            <a:ext cx="1668816" cy="631620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Cleaned Data(Review)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64762" y="3621346"/>
            <a:ext cx="2480432" cy="619125"/>
          </a:xfrm>
          <a:prstGeom prst="rect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Aspect Category Classifying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912119" y="4410259"/>
            <a:ext cx="418067" cy="477101"/>
          </a:xfrm>
          <a:prstGeom prst="downArrow">
            <a:avLst/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>
            <a:off x="4081231" y="2483969"/>
            <a:ext cx="3223807" cy="2893877"/>
          </a:xfrm>
          <a:prstGeom prst="bentUpArrow">
            <a:avLst>
              <a:gd name="adj1" fmla="val 7447"/>
              <a:gd name="adj2" fmla="val 14847"/>
              <a:gd name="adj3" fmla="val 12265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887291" y="4720663"/>
            <a:ext cx="1724026" cy="1142795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Predicting Category</a:t>
            </a:r>
            <a:endParaRPr lang="en-US" b="1" dirty="0"/>
          </a:p>
        </p:txBody>
      </p:sp>
      <p:sp>
        <p:nvSpPr>
          <p:cNvPr id="36" name="Down Arrow 35"/>
          <p:cNvSpPr/>
          <p:nvPr/>
        </p:nvSpPr>
        <p:spPr>
          <a:xfrm>
            <a:off x="9540271" y="4249709"/>
            <a:ext cx="418067" cy="477101"/>
          </a:xfrm>
          <a:prstGeom prst="downArrow">
            <a:avLst/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121152" y="6053653"/>
            <a:ext cx="490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2 : Proposed model for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ABSA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881" y="806613"/>
            <a:ext cx="100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Aspect Based Sentiment Analysis in Bangla Dataset Based on Aspect Term Extraction(2)</a:t>
            </a:r>
          </a:p>
        </p:txBody>
      </p:sp>
    </p:spTree>
    <p:extLst>
      <p:ext uri="{BB962C8B-B14F-4D97-AF65-F5344CB8AC3E}">
        <p14:creationId xmlns:p14="http://schemas.microsoft.com/office/powerpoint/2010/main" val="294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4258" y="1893012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Dataset Collection :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Created a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benchmark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,BAN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-ABSA containing 9009 comments collected from news portals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258" y="2987688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Pre-processing :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Remove comments containing English words , remove punctuation and tokenizing the data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258" y="4031097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Annotation :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Based on -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67816"/>
              </p:ext>
            </p:extLst>
          </p:nvPr>
        </p:nvGraphicFramePr>
        <p:xfrm>
          <a:off x="1496060" y="5566950"/>
          <a:ext cx="6733540" cy="36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27335">
                  <a:extLst>
                    <a:ext uri="{9D8B030D-6E8A-4147-A177-3AD203B41FA5}">
                      <a16:colId xmlns:a16="http://schemas.microsoft.com/office/drawing/2014/main" val="3480343087"/>
                    </a:ext>
                  </a:extLst>
                </a:gridCol>
                <a:gridCol w="1758266">
                  <a:extLst>
                    <a:ext uri="{9D8B030D-6E8A-4147-A177-3AD203B41FA5}">
                      <a16:colId xmlns:a16="http://schemas.microsoft.com/office/drawing/2014/main" val="355565713"/>
                    </a:ext>
                  </a:extLst>
                </a:gridCol>
                <a:gridCol w="1565956">
                  <a:extLst>
                    <a:ext uri="{9D8B030D-6E8A-4147-A177-3AD203B41FA5}">
                      <a16:colId xmlns:a16="http://schemas.microsoft.com/office/drawing/2014/main" val="913464635"/>
                    </a:ext>
                  </a:extLst>
                </a:gridCol>
                <a:gridCol w="1481983">
                  <a:extLst>
                    <a:ext uri="{9D8B030D-6E8A-4147-A177-3AD203B41FA5}">
                      <a16:colId xmlns:a16="http://schemas.microsoft.com/office/drawing/2014/main" val="1393352137"/>
                    </a:ext>
                  </a:extLst>
                </a:gridCol>
              </a:tblGrid>
              <a:tr h="216269">
                <a:tc>
                  <a:txBody>
                    <a:bodyPr/>
                    <a:lstStyle/>
                    <a:p>
                      <a:r>
                        <a:rPr lang="en-US" dirty="0" smtClean="0"/>
                        <a:t>   Polarity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Positive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0135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252"/>
              </p:ext>
            </p:extLst>
          </p:nvPr>
        </p:nvGraphicFramePr>
        <p:xfrm>
          <a:off x="1496060" y="4861811"/>
          <a:ext cx="8057242" cy="36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52533">
                  <a:extLst>
                    <a:ext uri="{9D8B030D-6E8A-4147-A177-3AD203B41FA5}">
                      <a16:colId xmlns:a16="http://schemas.microsoft.com/office/drawing/2014/main" val="3480343087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355565713"/>
                    </a:ext>
                  </a:extLst>
                </a:gridCol>
                <a:gridCol w="1558834">
                  <a:extLst>
                    <a:ext uri="{9D8B030D-6E8A-4147-A177-3AD203B41FA5}">
                      <a16:colId xmlns:a16="http://schemas.microsoft.com/office/drawing/2014/main" val="913464635"/>
                    </a:ext>
                  </a:extLst>
                </a:gridCol>
                <a:gridCol w="1471748">
                  <a:extLst>
                    <a:ext uri="{9D8B030D-6E8A-4147-A177-3AD203B41FA5}">
                      <a16:colId xmlns:a16="http://schemas.microsoft.com/office/drawing/2014/main" val="139335213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1191873056"/>
                    </a:ext>
                  </a:extLst>
                </a:gridCol>
              </a:tblGrid>
              <a:tr h="216269">
                <a:tc>
                  <a:txBody>
                    <a:bodyPr/>
                    <a:lstStyle/>
                    <a:p>
                      <a:r>
                        <a:rPr lang="en-US" dirty="0" smtClean="0"/>
                        <a:t>   Aspect</a:t>
                      </a:r>
                      <a:endParaRPr 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Politics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Religion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0135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6881" y="806613"/>
            <a:ext cx="100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BAN-ABSA: An Aspect-Based Sentiment Analysis dataset for Bengali and it’s baseline evaluation(3)</a:t>
            </a:r>
          </a:p>
        </p:txBody>
      </p:sp>
    </p:spTree>
    <p:extLst>
      <p:ext uri="{BB962C8B-B14F-4D97-AF65-F5344CB8AC3E}">
        <p14:creationId xmlns:p14="http://schemas.microsoft.com/office/powerpoint/2010/main" val="35152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3955" y="2716240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Apply </a:t>
            </a: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BiLSTM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: 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why? 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3955" y="1936279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Zipf's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law was applied to analyze the annotator’s reliability in the dataset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4700" y="3749984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LSTM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4700" y="4757313"/>
            <a:ext cx="834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BiLSTM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can overcome this shortcoming by using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two layers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-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7793" y="5373156"/>
            <a:ext cx="6737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ne capture features of past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Other one captures feature of opposite direction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17793" y="3429000"/>
            <a:ext cx="6465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information only propagates in forward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Dependent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only on past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Can’t use forward information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881" y="806613"/>
            <a:ext cx="100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BAN-ABSA: An Aspect-Based Sentiment Analysis dataset for Bengali and it’s baseline evaluation(3)</a:t>
            </a:r>
          </a:p>
        </p:txBody>
      </p:sp>
    </p:spTree>
    <p:extLst>
      <p:ext uri="{BB962C8B-B14F-4D97-AF65-F5344CB8AC3E}">
        <p14:creationId xmlns:p14="http://schemas.microsoft.com/office/powerpoint/2010/main" val="2044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370215" y="6143595"/>
            <a:ext cx="415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Figure </a:t>
            </a:r>
            <a:r>
              <a:rPr lang="en-US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r>
              <a:rPr lang="en-US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 </a:t>
            </a:r>
            <a:r>
              <a:rPr lang="en-US" sz="20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BiLSTM</a:t>
            </a:r>
            <a:r>
              <a:rPr lang="en-US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Architecture</a:t>
            </a:r>
            <a:endParaRPr lang="en-US" sz="20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0800000" flipV="1">
            <a:off x="3370217" y="2124891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 rot="10800000" flipV="1">
            <a:off x="3370217" y="3030708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 rot="10800000" flipV="1">
            <a:off x="3370216" y="3986209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 rot="10800000" flipV="1">
            <a:off x="4872444" y="2124213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 rot="10800000" flipV="1">
            <a:off x="4865301" y="3030709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 rot="10800000" flipV="1">
            <a:off x="4865299" y="3984947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 rot="10800000" flipV="1">
            <a:off x="6609806" y="2124213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 rot="10800000" flipV="1">
            <a:off x="6609806" y="3030708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 flipV="1">
            <a:off x="6609806" y="3984947"/>
            <a:ext cx="992777" cy="639153"/>
          </a:xfrm>
          <a:prstGeom prst="ellipse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LSTM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4537" y="4899126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44537" y="5697945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44537" y="5172890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44537" y="5444116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29347" y="4903473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29347" y="5702292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29347" y="5185946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29347" y="5448463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62363" y="4911633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62363" y="5696826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62363" y="5174718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62363" y="5428531"/>
            <a:ext cx="478972" cy="2699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11" idx="0"/>
            <a:endCxn id="36" idx="4"/>
          </p:cNvCxnSpPr>
          <p:nvPr/>
        </p:nvCxnSpPr>
        <p:spPr>
          <a:xfrm flipH="1" flipV="1">
            <a:off x="3866604" y="4625362"/>
            <a:ext cx="17419" cy="273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0"/>
            <a:endCxn id="35" idx="4"/>
          </p:cNvCxnSpPr>
          <p:nvPr/>
        </p:nvCxnSpPr>
        <p:spPr>
          <a:xfrm flipV="1">
            <a:off x="3866604" y="3669861"/>
            <a:ext cx="1" cy="31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0"/>
            <a:endCxn id="9" idx="4"/>
          </p:cNvCxnSpPr>
          <p:nvPr/>
        </p:nvCxnSpPr>
        <p:spPr>
          <a:xfrm flipV="1">
            <a:off x="3866605" y="2764044"/>
            <a:ext cx="0" cy="266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9" idx="4"/>
          </p:cNvCxnSpPr>
          <p:nvPr/>
        </p:nvCxnSpPr>
        <p:spPr>
          <a:xfrm flipH="1" flipV="1">
            <a:off x="5361687" y="4624100"/>
            <a:ext cx="7146" cy="279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9" idx="0"/>
            <a:endCxn id="38" idx="4"/>
          </p:cNvCxnSpPr>
          <p:nvPr/>
        </p:nvCxnSpPr>
        <p:spPr>
          <a:xfrm flipV="1">
            <a:off x="5361687" y="3669862"/>
            <a:ext cx="2" cy="315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8" idx="0"/>
            <a:endCxn id="37" idx="4"/>
          </p:cNvCxnSpPr>
          <p:nvPr/>
        </p:nvCxnSpPr>
        <p:spPr>
          <a:xfrm flipV="1">
            <a:off x="5361689" y="2763366"/>
            <a:ext cx="7143" cy="267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0"/>
            <a:endCxn id="42" idx="4"/>
          </p:cNvCxnSpPr>
          <p:nvPr/>
        </p:nvCxnSpPr>
        <p:spPr>
          <a:xfrm flipV="1">
            <a:off x="7101849" y="4624100"/>
            <a:ext cx="4345" cy="287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0"/>
            <a:endCxn id="41" idx="4"/>
          </p:cNvCxnSpPr>
          <p:nvPr/>
        </p:nvCxnSpPr>
        <p:spPr>
          <a:xfrm flipV="1">
            <a:off x="7106194" y="3669861"/>
            <a:ext cx="0" cy="31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0"/>
            <a:endCxn id="40" idx="4"/>
          </p:cNvCxnSpPr>
          <p:nvPr/>
        </p:nvCxnSpPr>
        <p:spPr>
          <a:xfrm flipV="1">
            <a:off x="7106194" y="2763366"/>
            <a:ext cx="0" cy="26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41" idx="2"/>
          </p:cNvCxnSpPr>
          <p:nvPr/>
        </p:nvCxnSpPr>
        <p:spPr>
          <a:xfrm flipH="1">
            <a:off x="7602583" y="3350284"/>
            <a:ext cx="60089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6"/>
            <a:endCxn id="38" idx="2"/>
          </p:cNvCxnSpPr>
          <p:nvPr/>
        </p:nvCxnSpPr>
        <p:spPr>
          <a:xfrm flipH="1">
            <a:off x="5858078" y="3350285"/>
            <a:ext cx="7517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8" idx="6"/>
            <a:endCxn id="35" idx="2"/>
          </p:cNvCxnSpPr>
          <p:nvPr/>
        </p:nvCxnSpPr>
        <p:spPr>
          <a:xfrm flipH="1" flipV="1">
            <a:off x="4362994" y="3350285"/>
            <a:ext cx="50230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5" idx="6"/>
          </p:cNvCxnSpPr>
          <p:nvPr/>
        </p:nvCxnSpPr>
        <p:spPr>
          <a:xfrm flipH="1" flipV="1">
            <a:off x="2743200" y="3350284"/>
            <a:ext cx="6270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2"/>
          </p:cNvCxnSpPr>
          <p:nvPr/>
        </p:nvCxnSpPr>
        <p:spPr>
          <a:xfrm>
            <a:off x="7602583" y="4304524"/>
            <a:ext cx="53993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6" idx="2"/>
            <a:endCxn id="39" idx="6"/>
          </p:cNvCxnSpPr>
          <p:nvPr/>
        </p:nvCxnSpPr>
        <p:spPr>
          <a:xfrm flipV="1">
            <a:off x="4362993" y="4304524"/>
            <a:ext cx="502306" cy="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9" idx="2"/>
            <a:endCxn id="42" idx="6"/>
          </p:cNvCxnSpPr>
          <p:nvPr/>
        </p:nvCxnSpPr>
        <p:spPr>
          <a:xfrm>
            <a:off x="5858076" y="4304524"/>
            <a:ext cx="751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36" idx="6"/>
          </p:cNvCxnSpPr>
          <p:nvPr/>
        </p:nvCxnSpPr>
        <p:spPr>
          <a:xfrm>
            <a:off x="2743200" y="4304524"/>
            <a:ext cx="627016" cy="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84811" y="2363256"/>
            <a:ext cx="1545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 Layer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661" y="3149938"/>
            <a:ext cx="181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Backward Layer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70544" y="4078550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Forward Layer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1037109" y="5163404"/>
            <a:ext cx="1353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 Layer</a:t>
            </a:r>
            <a:endParaRPr lang="en-US" sz="2000" dirty="0"/>
          </a:p>
        </p:txBody>
      </p:sp>
      <p:cxnSp>
        <p:nvCxnSpPr>
          <p:cNvPr id="99" name="Curved Connector 98"/>
          <p:cNvCxnSpPr>
            <a:stCxn id="11" idx="0"/>
            <a:endCxn id="35" idx="5"/>
          </p:cNvCxnSpPr>
          <p:nvPr/>
        </p:nvCxnSpPr>
        <p:spPr>
          <a:xfrm rot="16200000" flipV="1">
            <a:off x="3038382" y="4053484"/>
            <a:ext cx="1322867" cy="368417"/>
          </a:xfrm>
          <a:prstGeom prst="curvedConnector3">
            <a:avLst>
              <a:gd name="adj1" fmla="val 9844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36" idx="1"/>
            <a:endCxn id="9" idx="2"/>
          </p:cNvCxnSpPr>
          <p:nvPr/>
        </p:nvCxnSpPr>
        <p:spPr>
          <a:xfrm rot="5400000" flipH="1" flipV="1">
            <a:off x="3472628" y="3189445"/>
            <a:ext cx="1635343" cy="145390"/>
          </a:xfrm>
          <a:prstGeom prst="curvedConnector4">
            <a:avLst>
              <a:gd name="adj1" fmla="val 27249"/>
              <a:gd name="adj2" fmla="val 31713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39" idx="1"/>
            <a:endCxn id="37" idx="2"/>
          </p:cNvCxnSpPr>
          <p:nvPr/>
        </p:nvCxnSpPr>
        <p:spPr>
          <a:xfrm rot="5400000" flipH="1" flipV="1">
            <a:off x="4971575" y="3184903"/>
            <a:ext cx="1634759" cy="152534"/>
          </a:xfrm>
          <a:prstGeom prst="curvedConnector4">
            <a:avLst>
              <a:gd name="adj1" fmla="val 29905"/>
              <a:gd name="adj2" fmla="val 364053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46" idx="0"/>
            <a:endCxn id="38" idx="5"/>
          </p:cNvCxnSpPr>
          <p:nvPr/>
        </p:nvCxnSpPr>
        <p:spPr>
          <a:xfrm rot="16200000" flipV="1">
            <a:off x="4526156" y="4060795"/>
            <a:ext cx="1327213" cy="358143"/>
          </a:xfrm>
          <a:prstGeom prst="curvedConnector3">
            <a:avLst>
              <a:gd name="adj1" fmla="val 13255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42" idx="1"/>
            <a:endCxn id="40" idx="2"/>
          </p:cNvCxnSpPr>
          <p:nvPr/>
        </p:nvCxnSpPr>
        <p:spPr>
          <a:xfrm rot="5400000" flipH="1" flipV="1">
            <a:off x="6712509" y="3188476"/>
            <a:ext cx="1634759" cy="145389"/>
          </a:xfrm>
          <a:prstGeom prst="curvedConnector4">
            <a:avLst>
              <a:gd name="adj1" fmla="val 30438"/>
              <a:gd name="adj2" fmla="val 395000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0" idx="0"/>
            <a:endCxn id="41" idx="5"/>
          </p:cNvCxnSpPr>
          <p:nvPr/>
        </p:nvCxnSpPr>
        <p:spPr>
          <a:xfrm rot="16200000" flipV="1">
            <a:off x="6260835" y="4070619"/>
            <a:ext cx="1335374" cy="346654"/>
          </a:xfrm>
          <a:prstGeom prst="curvedConnector3">
            <a:avLst>
              <a:gd name="adj1" fmla="val 14132"/>
            </a:avLst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881" y="806613"/>
            <a:ext cx="100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BAN-ABSA: An Aspect-Based Sentiment Analysis dataset for Bengali and it’s baseline evaluation(3)</a:t>
            </a:r>
          </a:p>
        </p:txBody>
      </p:sp>
    </p:spTree>
    <p:extLst>
      <p:ext uri="{BB962C8B-B14F-4D97-AF65-F5344CB8AC3E}">
        <p14:creationId xmlns:p14="http://schemas.microsoft.com/office/powerpoint/2010/main" val="9651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85077" y="6143595"/>
            <a:ext cx="411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Figure 4: Proposed Method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521933" y="1736940"/>
            <a:ext cx="1735491" cy="523875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Collection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1018203" y="2536072"/>
            <a:ext cx="2212874" cy="523875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2124640" y="3311626"/>
            <a:ext cx="2212874" cy="523875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Annotation</a:t>
            </a:r>
          </a:p>
        </p:txBody>
      </p:sp>
      <p:sp>
        <p:nvSpPr>
          <p:cNvPr id="39" name="Flowchart: Alternate Process 38"/>
          <p:cNvSpPr/>
          <p:nvPr/>
        </p:nvSpPr>
        <p:spPr>
          <a:xfrm>
            <a:off x="2724667" y="4128121"/>
            <a:ext cx="3225693" cy="660035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Ensuring Inter-Annotator Reliability</a:t>
            </a:r>
          </a:p>
        </p:txBody>
      </p:sp>
      <p:sp>
        <p:nvSpPr>
          <p:cNvPr id="40" name="Flowchart: Alternate Process 39"/>
          <p:cNvSpPr/>
          <p:nvPr/>
        </p:nvSpPr>
        <p:spPr>
          <a:xfrm>
            <a:off x="4239750" y="4963453"/>
            <a:ext cx="3271491" cy="959670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Zipf</a:t>
            </a:r>
            <a:r>
              <a:rPr lang="en-US" b="1" dirty="0"/>
              <a:t> law was applied to analyze the distribution of words</a:t>
            </a:r>
          </a:p>
        </p:txBody>
      </p:sp>
      <p:sp>
        <p:nvSpPr>
          <p:cNvPr id="41" name="Flowchart: Alternate Process 40"/>
          <p:cNvSpPr/>
          <p:nvPr/>
        </p:nvSpPr>
        <p:spPr>
          <a:xfrm>
            <a:off x="8667750" y="5181349"/>
            <a:ext cx="2212874" cy="523875"/>
          </a:xfrm>
          <a:prstGeom prst="flowChartAlternateProcess">
            <a:avLst/>
          </a:prstGeom>
          <a:solidFill>
            <a:srgbClr val="D59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Bi-LSTM Experiment</a:t>
            </a:r>
          </a:p>
        </p:txBody>
      </p:sp>
      <p:sp>
        <p:nvSpPr>
          <p:cNvPr id="42" name="Bent Arrow 41"/>
          <p:cNvSpPr/>
          <p:nvPr/>
        </p:nvSpPr>
        <p:spPr>
          <a:xfrm rot="5400000">
            <a:off x="2504324" y="1724450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3399673" y="2534908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506111" y="3355774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5400000">
            <a:off x="6118957" y="4218074"/>
            <a:ext cx="558156" cy="895349"/>
          </a:xfrm>
          <a:prstGeom prst="bentArrow">
            <a:avLst>
              <a:gd name="adj1" fmla="val 29555"/>
              <a:gd name="adj2" fmla="val 42442"/>
              <a:gd name="adj3" fmla="val 31880"/>
              <a:gd name="adj4" fmla="val 40603"/>
            </a:avLst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565620" y="5252451"/>
            <a:ext cx="1047750" cy="381670"/>
          </a:xfrm>
          <a:prstGeom prst="rightArrow">
            <a:avLst/>
          </a:prstGeom>
          <a:solidFill>
            <a:srgbClr val="EFD7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6881" y="806613"/>
            <a:ext cx="10079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BAN-ABSA: An Aspect-Based Sentiment Analysis dataset for Bengali and it’s baseline evaluation(3)</a:t>
            </a:r>
          </a:p>
        </p:txBody>
      </p:sp>
    </p:spTree>
    <p:extLst>
      <p:ext uri="{BB962C8B-B14F-4D97-AF65-F5344CB8AC3E}">
        <p14:creationId xmlns:p14="http://schemas.microsoft.com/office/powerpoint/2010/main" val="38495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C12EA-3EE4-F495-9977-036F2C04E296}"/>
              </a:ext>
            </a:extLst>
          </p:cNvPr>
          <p:cNvSpPr txBox="1"/>
          <p:nvPr/>
        </p:nvSpPr>
        <p:spPr>
          <a:xfrm>
            <a:off x="157162" y="889583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Table 3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: Comparison of Methods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id="{23DA8415-D0E4-6694-39AF-639500AA3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908567"/>
              </p:ext>
            </p:extLst>
          </p:nvPr>
        </p:nvGraphicFramePr>
        <p:xfrm>
          <a:off x="1048724" y="1590306"/>
          <a:ext cx="9444017" cy="403668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03136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3403151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  <a:gridCol w="3637730">
                  <a:extLst>
                    <a:ext uri="{9D8B030D-6E8A-4147-A177-3AD203B41FA5}">
                      <a16:colId xmlns:a16="http://schemas.microsoft.com/office/drawing/2014/main" val="2482763161"/>
                    </a:ext>
                  </a:extLst>
                </a:gridCol>
              </a:tblGrid>
              <a:tr h="1834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Publicly Available</a:t>
                      </a:r>
                      <a:r>
                        <a:rPr lang="en-US" baseline="0" dirty="0" smtClean="0"/>
                        <a:t> Dataset Used</a:t>
                      </a:r>
                      <a:endParaRPr lang="en-US" dirty="0"/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Publicly Available</a:t>
                      </a:r>
                      <a:r>
                        <a:rPr lang="en-US" baseline="0" dirty="0" smtClean="0"/>
                        <a:t> Dataset Used</a:t>
                      </a:r>
                      <a:endParaRPr lang="en-US" dirty="0"/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Created a High</a:t>
                      </a:r>
                      <a:r>
                        <a:rPr lang="en-US" b="0" baseline="0" dirty="0" smtClean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Quality </a:t>
                      </a:r>
                      <a:r>
                        <a:rPr lang="en-US" b="0" baseline="0" dirty="0" err="1" smtClean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dataset,named</a:t>
                      </a:r>
                      <a:r>
                        <a:rPr lang="en-US" b="0" baseline="0" dirty="0" smtClean="0"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BAN-ABSA</a:t>
                      </a:r>
                      <a:endParaRPr lang="en-US" b="0" dirty="0"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 preprocessing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Minimal </a:t>
                      </a:r>
                      <a:r>
                        <a:rPr lang="en-US" dirty="0" err="1" smtClean="0"/>
                        <a:t>prerprocessing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preprocessing with rigorous</a:t>
                      </a:r>
                      <a:r>
                        <a:rPr lang="en-US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annotations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933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PSPWA technique</a:t>
                      </a:r>
                      <a:r>
                        <a:rPr lang="en-US" baseline="0" dirty="0" smtClean="0"/>
                        <a:t> suggested</a:t>
                      </a:r>
                      <a:endParaRPr lang="en-US" dirty="0"/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cs typeface="+mn-cs"/>
                        </a:rPr>
                        <a:t>No</a:t>
                      </a:r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new technique suggested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new technique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  <a:tr h="1146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Similar learning</a:t>
                      </a:r>
                      <a:r>
                        <a:rPr lang="en-US" baseline="0" dirty="0" smtClean="0"/>
                        <a:t> algorithms</a:t>
                      </a:r>
                      <a:endParaRPr lang="en-US" dirty="0"/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 algorithms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Similar algorithms with Bi-LSTM</a:t>
                      </a:r>
                      <a:r>
                        <a:rPr lang="en-US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showing better result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4967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0920549" y="5974080"/>
            <a:ext cx="714102" cy="43624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0800000">
            <a:off x="5334000" y="6486524"/>
            <a:ext cx="6858000" cy="37147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41000">
                <a:srgbClr val="C5B67D"/>
              </a:gs>
              <a:gs pos="76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63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95173" y="-162859"/>
            <a:ext cx="8433162" cy="105244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600000">
            <a:off x="0" y="1"/>
            <a:ext cx="7259782" cy="503752"/>
          </a:xfrm>
          <a:prstGeom prst="rect">
            <a:avLst/>
          </a:prstGeom>
          <a:gradFill>
            <a:gsLst>
              <a:gs pos="0">
                <a:srgbClr val="62562C"/>
              </a:gs>
              <a:gs pos="23000">
                <a:srgbClr val="85753B"/>
              </a:gs>
              <a:gs pos="51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203" y="134179"/>
            <a:ext cx="8433162" cy="56250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Selected Papers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Placeholder 5">
            <a:extLst>
              <a:ext uri="{FF2B5EF4-FFF2-40B4-BE49-F238E27FC236}">
                <a16:creationId xmlns:a16="http://schemas.microsoft.com/office/drawing/2014/main" id="{23DA8415-D0E4-6694-39AF-639500AA3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969965"/>
              </p:ext>
            </p:extLst>
          </p:nvPr>
        </p:nvGraphicFramePr>
        <p:xfrm>
          <a:off x="371203" y="977940"/>
          <a:ext cx="11307900" cy="534953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06587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3117668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  <a:gridCol w="2139112">
                  <a:extLst>
                    <a:ext uri="{9D8B030D-6E8A-4147-A177-3AD203B41FA5}">
                      <a16:colId xmlns:a16="http://schemas.microsoft.com/office/drawing/2014/main" val="1658882304"/>
                    </a:ext>
                  </a:extLst>
                </a:gridCol>
                <a:gridCol w="1795030">
                  <a:extLst>
                    <a:ext uri="{9D8B030D-6E8A-4147-A177-3AD203B41FA5}">
                      <a16:colId xmlns:a16="http://schemas.microsoft.com/office/drawing/2014/main" val="356067607"/>
                    </a:ext>
                  </a:extLst>
                </a:gridCol>
                <a:gridCol w="2401216">
                  <a:extLst>
                    <a:ext uri="{9D8B030D-6E8A-4147-A177-3AD203B41FA5}">
                      <a16:colId xmlns:a16="http://schemas.microsoft.com/office/drawing/2014/main" val="3392907279"/>
                    </a:ext>
                  </a:extLst>
                </a:gridCol>
                <a:gridCol w="1048287">
                  <a:extLst>
                    <a:ext uri="{9D8B030D-6E8A-4147-A177-3AD203B41FA5}">
                      <a16:colId xmlns:a16="http://schemas.microsoft.com/office/drawing/2014/main" val="2334759989"/>
                    </a:ext>
                  </a:extLst>
                </a:gridCol>
              </a:tblGrid>
              <a:tr h="411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Sl. </a:t>
                      </a:r>
                      <a:r>
                        <a:rPr lang="en-US" dirty="0"/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1359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Bangla Aspect-Based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Sentiment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Analysis Based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on Corresponding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erm Extraction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Forhad</a:t>
                      </a:r>
                      <a:r>
                        <a:rPr lang="en-US" dirty="0" smtClean="0"/>
                        <a:t> An </a:t>
                      </a:r>
                      <a:r>
                        <a:rPr lang="en-US" dirty="0" err="1" smtClean="0"/>
                        <a:t>Naim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Institute of Electrical and Electronics Engineers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 International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Conference on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Information and Communication Technology</a:t>
                      </a:r>
                      <a:endParaRPr 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1431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Aspect Based Sentiment Analysis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 Bangla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Dataset Based on Aspect Term Extraction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Sabrina </a:t>
                      </a:r>
                      <a:r>
                        <a:rPr lang="en-US" dirty="0" err="1" smtClean="0"/>
                        <a:t>Haque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Tasnim</a:t>
                      </a:r>
                      <a:r>
                        <a:rPr lang="en-US" dirty="0" smtClean="0"/>
                        <a:t> Rahman</a:t>
                      </a:r>
                    </a:p>
                    <a:p>
                      <a:pPr algn="ctr"/>
                      <a:r>
                        <a:rPr lang="en-US" dirty="0" smtClean="0"/>
                        <a:t> Asif Khan </a:t>
                      </a:r>
                      <a:r>
                        <a:rPr lang="en-US" dirty="0" err="1" smtClean="0"/>
                        <a:t>Shakir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Md. </a:t>
                      </a:r>
                      <a:r>
                        <a:rPr lang="en-US" dirty="0" err="1" smtClean="0"/>
                        <a:t>Shohel</a:t>
                      </a:r>
                      <a:r>
                        <a:rPr lang="en-US" dirty="0" smtClean="0"/>
                        <a:t> Arman</a:t>
                      </a:r>
                    </a:p>
                    <a:p>
                      <a:pPr algn="ctr"/>
                      <a:r>
                        <a:rPr lang="en-US" dirty="0" smtClean="0"/>
                        <a:t>Khalid Been </a:t>
                      </a:r>
                      <a:r>
                        <a:rPr lang="en-US" dirty="0" err="1" smtClean="0"/>
                        <a:t>Biplob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Farhan Anan </a:t>
                      </a:r>
                      <a:r>
                        <a:rPr lang="en-US" dirty="0" err="1" smtClean="0"/>
                        <a:t>Himu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Springer, Cham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Cyber Security and Computer Science: Second EAI International Conference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1657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BAN-ABSA: An Aspect-Based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Sentiment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Analysis dataset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Bengali and it’s baseline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evaluation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Mahfuz</a:t>
                      </a:r>
                      <a:r>
                        <a:rPr lang="en-US" dirty="0" smtClean="0"/>
                        <a:t> Ahmed</a:t>
                      </a:r>
                    </a:p>
                    <a:p>
                      <a:pPr algn="ctr"/>
                      <a:r>
                        <a:rPr lang="en-US" dirty="0" smtClean="0"/>
                        <a:t> Sheikh </a:t>
                      </a:r>
                      <a:r>
                        <a:rPr lang="en-US" dirty="0" err="1" smtClean="0"/>
                        <a:t>Junayed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Ayesha </a:t>
                      </a:r>
                      <a:r>
                        <a:rPr lang="en-US" dirty="0" err="1" smtClean="0"/>
                        <a:t>Tasnim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Md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Saiful</a:t>
                      </a:r>
                      <a:r>
                        <a:rPr lang="en-US" dirty="0" smtClean="0"/>
                        <a:t> Islam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Springer, Singapore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Proceedings of International Joint Conference on Advances in Computational Intelligence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B6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7C12EA-3EE4-F495-9977-036F2C04E296}"/>
              </a:ext>
            </a:extLst>
          </p:cNvPr>
          <p:cNvSpPr txBox="1"/>
          <p:nvPr/>
        </p:nvSpPr>
        <p:spPr>
          <a:xfrm>
            <a:off x="538753" y="512029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 1: Publication Details</a:t>
            </a:r>
          </a:p>
        </p:txBody>
      </p:sp>
      <p:sp>
        <p:nvSpPr>
          <p:cNvPr id="10" name="Oval 9"/>
          <p:cNvSpPr/>
          <p:nvPr/>
        </p:nvSpPr>
        <p:spPr>
          <a:xfrm>
            <a:off x="10999787" y="6362700"/>
            <a:ext cx="333375" cy="36195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C12EA-3EE4-F495-9977-036F2C04E296}"/>
              </a:ext>
            </a:extLst>
          </p:cNvPr>
          <p:cNvSpPr txBox="1"/>
          <p:nvPr/>
        </p:nvSpPr>
        <p:spPr>
          <a:xfrm>
            <a:off x="609600" y="1156926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 </a:t>
            </a:r>
            <a:r>
              <a:rPr lang="en-US" sz="2400" b="1" dirty="0" smtClean="0"/>
              <a:t>4: F-1 Score using different methods</a:t>
            </a:r>
            <a:endParaRPr lang="en-US" sz="2400" b="1" dirty="0"/>
          </a:p>
        </p:txBody>
      </p:sp>
      <p:graphicFrame>
        <p:nvGraphicFramePr>
          <p:cNvPr id="9" name="Table Placeholder 5">
            <a:extLst>
              <a:ext uri="{FF2B5EF4-FFF2-40B4-BE49-F238E27FC236}">
                <a16:creationId xmlns:a16="http://schemas.microsoft.com/office/drawing/2014/main" id="{23DA8415-D0E4-6694-39AF-639500AA3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73046"/>
              </p:ext>
            </p:extLst>
          </p:nvPr>
        </p:nvGraphicFramePr>
        <p:xfrm>
          <a:off x="1523999" y="2127759"/>
          <a:ext cx="8896351" cy="354467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03495">
                  <a:extLst>
                    <a:ext uri="{9D8B030D-6E8A-4147-A177-3AD203B41FA5}">
                      <a16:colId xmlns:a16="http://schemas.microsoft.com/office/drawing/2014/main" val="3858191219"/>
                    </a:ext>
                  </a:extLst>
                </a:gridCol>
                <a:gridCol w="1837614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1675803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  <a:gridCol w="1837977">
                  <a:extLst>
                    <a:ext uri="{9D8B030D-6E8A-4147-A177-3AD203B41FA5}">
                      <a16:colId xmlns:a16="http://schemas.microsoft.com/office/drawing/2014/main" val="4032711048"/>
                    </a:ext>
                  </a:extLst>
                </a:gridCol>
                <a:gridCol w="1941462">
                  <a:extLst>
                    <a:ext uri="{9D8B030D-6E8A-4147-A177-3AD203B41FA5}">
                      <a16:colId xmlns:a16="http://schemas.microsoft.com/office/drawing/2014/main" val="321036654"/>
                    </a:ext>
                  </a:extLst>
                </a:gridCol>
              </a:tblGrid>
              <a:tr h="7072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Paper</a:t>
                      </a:r>
                      <a:r>
                        <a:rPr lang="en-US" sz="2400" baseline="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Paper 2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Paper 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9133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SVM</a:t>
                      </a:r>
                      <a:endParaRPr lang="en-US" sz="2000" dirty="0">
                        <a:solidFill>
                          <a:srgbClr val="F0EDD3"/>
                        </a:solidFill>
                      </a:endParaRPr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947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8604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0E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105150" y="3429000"/>
            <a:ext cx="4410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05150" y="3419476"/>
            <a:ext cx="5343525" cy="952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105150" y="4330484"/>
            <a:ext cx="5343525" cy="2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05149" y="5239049"/>
            <a:ext cx="5343525" cy="195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52825" y="3052375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Cricket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52825" y="3900099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Cricket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52825" y="4805660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Cricket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67485" y="3419476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67485" y="5231967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43685" y="4330484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Restaurant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61556" y="49903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24171" y="34362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24171" y="38817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4171" y="43398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4171" y="475190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24171" y="52390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92282" y="302826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92282" y="476250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98520" y="4360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92282" y="34511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2282" y="390739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95159" y="524625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26334" y="32026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050917" y="406640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0.47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24171" y="300845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42770" y="5876449"/>
            <a:ext cx="508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Bi-LSTM,  Paper 3 achieves F1-score of 79.38%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0766425" y="6055281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15000">
                <a:srgbClr val="62562C"/>
              </a:gs>
              <a:gs pos="43000">
                <a:srgbClr val="85753B"/>
              </a:gs>
              <a:gs pos="85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0800000">
            <a:off x="5344160" y="6486524"/>
            <a:ext cx="6858000" cy="37147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41000">
                <a:srgbClr val="C5B67D"/>
              </a:gs>
              <a:gs pos="76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95173" y="-154150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 Analysis and Comparison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173" y="1150603"/>
            <a:ext cx="10725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method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corresponding  term extraction, research relies on publicly available datasets, which may not be representative of the broader Bangla language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0738" y="2427284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addresses only the first part of ABSA (aspect term extraction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173" y="3257385"/>
            <a:ext cx="102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If data pre processing is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minimal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then leading to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higher performance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173" y="3994278"/>
            <a:ext cx="97867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BAN-ABSA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solves the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lack of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Bengali datasets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and creates a new high-quality standard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Findings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3827" y="3189357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use of Bi-directional Long Short-Term Memory (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Bi-LSTM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) models for the ABSA tasks achieving the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best result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827" y="1924422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By calculating the Intra-class Correlation Coefficient(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ICC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), the paper demonstrates a good level of agreement between the annotators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646" y="1101696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Also we found there-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Findings(Cont.)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27" y="4279366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BAN-ABSA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can be used for further research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820401" y="6343650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3650" y="3311206"/>
            <a:ext cx="102947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details the data collection, pre-processing, and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annotation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processes, ensuring the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dataset's reliability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471" y="1165694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 recommend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paper 3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for researchers interested in Aspect-Based Sentiment Analysis (ABSA) in Bengali for better f1-score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3650" y="2287257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addresses the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scarcity of Bengali ABSA datasets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by creating a new high-quality benchmark dataset called BAN-ABSA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3650" y="4335155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evaluates various machine learning models and establishes a baseline performance using Bi-LSTMs</a:t>
            </a:r>
          </a:p>
        </p:txBody>
      </p:sp>
      <p:sp>
        <p:nvSpPr>
          <p:cNvPr id="13" name="Rectangle 12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Recommendation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0800000">
            <a:off x="5334000" y="6486524"/>
            <a:ext cx="6858000" cy="37147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41000">
                <a:srgbClr val="C5B67D"/>
              </a:gs>
              <a:gs pos="76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42604" y="6002053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21600000">
            <a:off x="0" y="1"/>
            <a:ext cx="12192000" cy="620206"/>
          </a:xfrm>
          <a:prstGeom prst="rect">
            <a:avLst/>
          </a:prstGeom>
          <a:gradFill>
            <a:gsLst>
              <a:gs pos="3000">
                <a:srgbClr val="62562C"/>
              </a:gs>
              <a:gs pos="51000">
                <a:srgbClr val="ECE7C6"/>
              </a:gs>
              <a:gs pos="25000">
                <a:srgbClr val="E0D8A0"/>
              </a:gs>
              <a:gs pos="76000">
                <a:srgbClr val="E0D8A0"/>
              </a:gs>
              <a:gs pos="100000">
                <a:srgbClr val="62562C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7884" y="110633"/>
            <a:ext cx="2868791" cy="6841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721" y="3056631"/>
            <a:ext cx="102947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ABSA provides a deeper understanding by pinpointing the aspects being discussed and the associated sentiment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721" y="959783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We analyzed three research papers that solves the challenge of aspect-based sentiment analysis (ABSA) for Bangla text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721" y="1983092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Sentiment analysis is crucial for understanding customer reviews, social media trends, and market research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00775"/>
            <a:ext cx="6080760" cy="326621"/>
          </a:xfrm>
          <a:prstGeom prst="rect">
            <a:avLst/>
          </a:prstGeom>
          <a:solidFill>
            <a:srgbClr val="C5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74910" y="6200941"/>
            <a:ext cx="6117089" cy="326455"/>
          </a:xfrm>
          <a:prstGeom prst="rect">
            <a:avLst/>
          </a:prstGeom>
          <a:solidFill>
            <a:srgbClr val="E0D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81" y="3808067"/>
            <a:ext cx="5692977" cy="20104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039475" y="5629358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751" y="1181100"/>
            <a:ext cx="1150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Naim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Forhad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An. "Bangla aspect-based sentiment analysis based on corresponding term extraction." 2021 International Conference on Information and Communication Technology for Sustainable Development (ICICT4SD). IEEE, 2021.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7752" y="2359117"/>
            <a:ext cx="1128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Haque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Sabrina, et al. "Aspect based sentiment analysis in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bangla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dataset based on aspect term extraction." Cyber Security and Computer Science: Second EAI International Conference, ICONCS 2020, Dhaka, Bangladesh, February 15-16, 2020, Proceedings 2. Springer International Publishing, 2020.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751" y="3926295"/>
            <a:ext cx="1120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Ahmed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Masum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Mahfuz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et al. "BAN-ABSA: An Aspect-Based Sentiment Analysis dataset for Bengali and its baseline evaluation." Proceedings of International Joint Conference on Advances in Computational Intelligence: IJCACI 2020. Singapore: Springer Singapore, 2021.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945858" y="5638067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200775"/>
            <a:ext cx="6080760" cy="326621"/>
          </a:xfrm>
          <a:prstGeom prst="rect">
            <a:avLst/>
          </a:prstGeom>
          <a:solidFill>
            <a:srgbClr val="C5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4910" y="6200941"/>
            <a:ext cx="6117089" cy="326455"/>
          </a:xfrm>
          <a:prstGeom prst="rect">
            <a:avLst/>
          </a:prstGeom>
          <a:solidFill>
            <a:srgbClr val="E0D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752" y="1181100"/>
            <a:ext cx="1127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Cahyadi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Alson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Masayu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Leylia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Khodra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"Aspect-based sentiment analysis using convolutional neural network and bidirectional long short-term memory." 2018 5th international conference on advanced informatics: concept theory and applications (ICAICTA). IEEE, 2018.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7751" y="2340585"/>
            <a:ext cx="11271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Khine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Win Lei Kay, and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Nyein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Thwet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Thwet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Aung. "Applying deep learning approach to targeted aspect-based sentiment analysis for restaurant domain." 2019 International Conference on Advanced Information Technologies (ICAIT). IEEE, 2019.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751" y="3656358"/>
            <a:ext cx="1108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Bodini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Matteo. "Aspect extraction from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bangla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reviews through stacked auto-encoders." Data 4.3 (2019): 121.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751" y="4633661"/>
            <a:ext cx="1133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Jamil,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Shah Jalal, et al. "Customer review analysis by hybrid unsupervised learning applying weight on priority data." Proceedings of International Joint Conference on Advances in Computational Intelligence: IJCACI 2020. Springer Singapore, 2021.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80091" y="5672435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200775"/>
            <a:ext cx="6080760" cy="326621"/>
          </a:xfrm>
          <a:prstGeom prst="rect">
            <a:avLst/>
          </a:prstGeom>
          <a:solidFill>
            <a:srgbClr val="C5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74910" y="6200941"/>
            <a:ext cx="6117089" cy="326455"/>
          </a:xfrm>
          <a:prstGeom prst="rect">
            <a:avLst/>
          </a:prstGeom>
          <a:solidFill>
            <a:srgbClr val="E0D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752" y="1309824"/>
            <a:ext cx="1133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Kumar,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Ravindra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Husanbir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Singh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Pannu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Avleen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Kaur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Malhi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"Aspect-based sentiment analysis using deep networks and stochastic optimization." Neural Computing and Applications 32 (2020): 3221-3235.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8201" y="2588814"/>
            <a:ext cx="10995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Wang,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Yequan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et al. "Attention-based LSTM for aspect-level sentiment classification." Proceedings of the 2016 conference on empirical methods in natural language processing. 2016.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752" y="3905386"/>
            <a:ext cx="1102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 Xu,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Jiacheng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et al. "Cached long short-term memory neural networks for document-level sentiment classification."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arXiv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preprint arXiv:1610.04989 (2016).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907999" y="5629358"/>
            <a:ext cx="685800" cy="381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200775"/>
            <a:ext cx="6080760" cy="326621"/>
          </a:xfrm>
          <a:prstGeom prst="rect">
            <a:avLst/>
          </a:prstGeom>
          <a:solidFill>
            <a:srgbClr val="C5B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74910" y="6200941"/>
            <a:ext cx="6117089" cy="326455"/>
          </a:xfrm>
          <a:prstGeom prst="rect">
            <a:avLst/>
          </a:prstGeom>
          <a:solidFill>
            <a:srgbClr val="E0D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257551" y="2333625"/>
            <a:ext cx="5905500" cy="137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700" b="1" dirty="0" smtClean="0">
                <a:solidFill>
                  <a:srgbClr val="10A29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 you..</a:t>
            </a:r>
            <a:r>
              <a:rPr lang="en-US" sz="3600" b="1" dirty="0" smtClean="0">
                <a:solidFill>
                  <a:srgbClr val="10A29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 rot="10800000">
            <a:off x="5344160" y="6486524"/>
            <a:ext cx="6858000" cy="37147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41000">
                <a:srgbClr val="C5B67D"/>
              </a:gs>
              <a:gs pos="76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-3211285" y="3211285"/>
            <a:ext cx="6858000" cy="435429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69" y="247649"/>
            <a:ext cx="8433162" cy="74080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Outlines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50161" y="1272659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161" y="1926193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Literature Review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475" y="2507218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475" y="3088243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Analysis and Comparison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475" y="3669268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Findings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851" y="4219097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Recommendations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850" y="4761066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49" y="5286597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999787" y="6362700"/>
            <a:ext cx="333375" cy="36195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-3211285" y="3211285"/>
            <a:ext cx="6858000" cy="435429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3000">
                <a:srgbClr val="85753B"/>
              </a:gs>
              <a:gs pos="51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173" y="-162859"/>
            <a:ext cx="8433162" cy="105244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175" y="1152757"/>
            <a:ext cx="5427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problem solved in these research papers is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aspect-based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sentiment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(ABSA) of Bangla text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" y="2555218"/>
            <a:ext cx="555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ABSA works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better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than traditional sentiment analysis by identifying the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specific aspects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of a topic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75" y="3854270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For example, a review of a restaurant –.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999787" y="6362700"/>
            <a:ext cx="333375" cy="36195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63" y="5166044"/>
            <a:ext cx="1106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ABSA would be able to identify "food" and "service" as the aspects and "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good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" and "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slow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" as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sentiments.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4795" y="4472057"/>
            <a:ext cx="6701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“Although the food was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good,the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serving was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bad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37" y="875472"/>
            <a:ext cx="6034997" cy="325870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57" y="4199649"/>
            <a:ext cx="2560158" cy="21191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01" y="4209940"/>
            <a:ext cx="2685699" cy="20985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2" y="4199649"/>
            <a:ext cx="2952019" cy="21191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98487" y="1261654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Solving this problem is helpful as it can be used to understand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customer reviews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social media monitoring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, and market research.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999787" y="6362700"/>
            <a:ext cx="333375" cy="36195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9466" y="3106970"/>
            <a:ext cx="1001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social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media monitoring company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track the sentiment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of public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opinion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4499" y="2332358"/>
            <a:ext cx="10014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analyze customer reviews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of their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173" y="5582202"/>
            <a:ext cx="3643047" cy="5968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</a:t>
            </a:r>
            <a:r>
              <a:rPr lang="en-US" dirty="0" err="1"/>
              <a:t>Servicfe</a:t>
            </a:r>
            <a:r>
              <a:rPr lang="en-US" dirty="0"/>
              <a:t>  or </a:t>
            </a:r>
            <a:r>
              <a:rPr lang="en-US" dirty="0" smtClean="0"/>
              <a:t>an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1600000">
            <a:off x="0" y="1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3000">
                <a:srgbClr val="85753B"/>
              </a:gs>
              <a:gs pos="50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395173" y="-162859"/>
            <a:ext cx="8433162" cy="105244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399" y="5617782"/>
            <a:ext cx="350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</a:rPr>
              <a:t>“Great Service for an affordable </a:t>
            </a:r>
            <a:r>
              <a:rPr lang="en-US" sz="15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price.We</a:t>
            </a: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</a:rPr>
              <a:t> will come again”.</a:t>
            </a: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71809" y="5591042"/>
            <a:ext cx="3553482" cy="508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8789" y="5568369"/>
            <a:ext cx="304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</a:rPr>
              <a:t>“Just booked two nights at this hotel.”</a:t>
            </a:r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2992" y="5558652"/>
            <a:ext cx="3553482" cy="5769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29316" y="5568369"/>
            <a:ext cx="3290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</a:rPr>
              <a:t>Horrible </a:t>
            </a:r>
            <a:r>
              <a:rPr lang="en-US" sz="15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services.The</a:t>
            </a: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</a:rPr>
              <a:t> room</a:t>
            </a:r>
          </a:p>
          <a:p>
            <a:pPr algn="ctr"/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</a:rPr>
              <a:t>was dirty and unpleasant”.</a:t>
            </a:r>
          </a:p>
          <a:p>
            <a:pPr algn="ctr"/>
            <a:endParaRPr lang="en-US" sz="1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C12EA-3EE4-F495-9977-036F2C04E296}"/>
              </a:ext>
            </a:extLst>
          </p:cNvPr>
          <p:cNvSpPr txBox="1"/>
          <p:nvPr/>
        </p:nvSpPr>
        <p:spPr>
          <a:xfrm>
            <a:off x="212725" y="871902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Table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2: Review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id="{23DA8415-D0E4-6694-39AF-639500AA3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30761"/>
              </p:ext>
            </p:extLst>
          </p:nvPr>
        </p:nvGraphicFramePr>
        <p:xfrm>
          <a:off x="641350" y="1518279"/>
          <a:ext cx="10544175" cy="408473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84827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8659348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</a:tblGrid>
              <a:tr h="3421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1112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CNN</a:t>
                      </a:r>
                      <a:r>
                        <a:rPr lang="en-US" baseline="0" dirty="0" smtClean="0"/>
                        <a:t>[4]</a:t>
                      </a:r>
                      <a:endParaRPr lang="en-US" dirty="0"/>
                    </a:p>
                  </a:txBody>
                  <a:tcPr anchor="ctr">
                    <a:solidFill>
                      <a:srgbClr val="ECE7C6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determines whether the sentiment towards the identified aspect is positive, negative, or neutral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CE7C6">
                        <a:alpha val="7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10936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LSTM[5]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LSTMs can effectively capture long sequences, making them well-suited for analyzing text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5988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Auto-encoders[6]</a:t>
                      </a:r>
                      <a:endParaRPr lang="en-US" dirty="0"/>
                    </a:p>
                  </a:txBody>
                  <a:tcPr anchor="ctr">
                    <a:solidFill>
                      <a:srgbClr val="ECE7C6">
                        <a:alpha val="7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type of deep learning architecture, for aspect classification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CE7C6">
                        <a:alpha val="7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  <a:tr h="5988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unsupervised machine learning[7]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techniques for customer review clustering, </a:t>
                      </a:r>
                      <a:r>
                        <a:rPr lang="en-US" dirty="0" err="1" smtClean="0"/>
                        <a:t>including:K-Means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clustering,Density</a:t>
                      </a:r>
                      <a:r>
                        <a:rPr lang="en-US" dirty="0" smtClean="0"/>
                        <a:t>-Based Spatial Clustering of Applications with Noise (DBSCAN),Mean Shift clustering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357224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1207750" y="5962649"/>
            <a:ext cx="312737" cy="303417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95173" y="-162859"/>
            <a:ext cx="8433162" cy="105244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Literature Review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0800000">
            <a:off x="5334000" y="6486524"/>
            <a:ext cx="6858000" cy="37147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41000">
                <a:srgbClr val="C5B67D"/>
              </a:gs>
              <a:gs pos="76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C12EA-3EE4-F495-9977-036F2C04E296}"/>
              </a:ext>
            </a:extLst>
          </p:cNvPr>
          <p:cNvSpPr txBox="1"/>
          <p:nvPr/>
        </p:nvSpPr>
        <p:spPr>
          <a:xfrm>
            <a:off x="212725" y="1051484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Table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2: Review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id="{23DA8415-D0E4-6694-39AF-639500AA367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52475" y="1737705"/>
          <a:ext cx="10544175" cy="393304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8658225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</a:tblGrid>
              <a:tr h="443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11120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Ontology Creation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with CNN[8]</a:t>
                      </a:r>
                      <a:endParaRPr lang="en-US" dirty="0"/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Ontologies are like semantic dictionaries that capture relationships between words and </a:t>
                      </a:r>
                      <a:r>
                        <a:rPr lang="en-US" dirty="0" err="1" smtClean="0"/>
                        <a:t>concepts.Converts</a:t>
                      </a:r>
                      <a:r>
                        <a:rPr lang="en-US" dirty="0" smtClean="0"/>
                        <a:t> words to numerical</a:t>
                      </a:r>
                      <a:r>
                        <a:rPr lang="en-US" baseline="0" dirty="0" smtClean="0"/>
                        <a:t> value</a:t>
                      </a:r>
                      <a:endParaRPr lang="en-US" dirty="0"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10936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Attention-based Long Short-Term Memory Network[9]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allows the model to focus on relevant parts of the sentence depending on the specific aspect being analyzed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5988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Cached Long Short-Term Memory networks[10]</a:t>
                      </a:r>
                      <a:endParaRPr lang="en-US" dirty="0"/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addresses the shortcomings of RNNs for document-level sentiment analysis.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EC26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1129962" y="6048375"/>
            <a:ext cx="333375" cy="36195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 rot="10800000">
            <a:off x="5334000" y="6486524"/>
            <a:ext cx="6858000" cy="37147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41000">
                <a:srgbClr val="C5B67D"/>
              </a:gs>
              <a:gs pos="76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63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95173" y="-162859"/>
            <a:ext cx="8433162" cy="105244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Literature Review(Cont.)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513" y="1985344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Dataset Collection :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publicly available dataset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513" y="2765039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Pre-processing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: Punctuation marks, numerical words, etc. were removed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513" y="3544734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 Engineering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999787" y="6362700"/>
            <a:ext cx="333375" cy="36195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5326" y="4324429"/>
            <a:ext cx="100878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Used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TF-IDF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to tokenize the dataset into a matrix</a:t>
            </a: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Features that were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constant or highly correlated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were removed to improve model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95173" y="-162859"/>
            <a:ext cx="8433162" cy="105244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469" y="843485"/>
            <a:ext cx="10079038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Bangla Aspect-based Sentiment Analysis Based On  Corresponding Term Extraction(1)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920" y="1962244"/>
            <a:ext cx="1040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Priority Sentence Part Weight Assignment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(PSPWA) : New technique that focuses on </a:t>
            </a: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nouns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(considered the priority words) and the sentence parts containing them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513" y="3467100"/>
            <a:ext cx="1085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Normalization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: Data is normalized using a Min-Max classifier for better performance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513" y="4664179"/>
            <a:ext cx="1085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roposed method (including PSPWA) was evaluated using various machine learning algorithms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999787" y="6362700"/>
            <a:ext cx="333375" cy="36195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" name="Rectangle 9"/>
          <p:cNvSpPr/>
          <p:nvPr/>
        </p:nvSpPr>
        <p:spPr>
          <a:xfrm rot="21600000">
            <a:off x="0" y="0"/>
            <a:ext cx="7259782" cy="726724"/>
          </a:xfrm>
          <a:prstGeom prst="rect">
            <a:avLst/>
          </a:prstGeom>
          <a:gradFill>
            <a:gsLst>
              <a:gs pos="0">
                <a:srgbClr val="62562C"/>
              </a:gs>
              <a:gs pos="27000">
                <a:srgbClr val="85753B"/>
              </a:gs>
              <a:gs pos="52000">
                <a:srgbClr val="C5B67D"/>
              </a:gs>
              <a:gs pos="100000">
                <a:schemeClr val="bg1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8562703" y="3228703"/>
            <a:ext cx="6858000" cy="400594"/>
          </a:xfrm>
          <a:prstGeom prst="rect">
            <a:avLst/>
          </a:prstGeom>
          <a:gradFill>
            <a:gsLst>
              <a:gs pos="0">
                <a:srgbClr val="62562C"/>
              </a:gs>
              <a:gs pos="15000">
                <a:srgbClr val="85753B"/>
              </a:gs>
              <a:gs pos="34000">
                <a:srgbClr val="C5B67D"/>
              </a:gs>
              <a:gs pos="64000">
                <a:schemeClr val="bg1"/>
              </a:gs>
            </a:gsLst>
            <a:lin ang="0" scaled="0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5173" y="-162859"/>
            <a:ext cx="8433162" cy="10524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Methodology(Cont.)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469" y="843485"/>
            <a:ext cx="10079038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Bangla Aspect-based Sentiment Analysis Based On  Corresponding Term Extraction(1)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1785</Words>
  <Application>Microsoft Office PowerPoint</Application>
  <PresentationFormat>Widescreen</PresentationFormat>
  <Paragraphs>314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Bangla Aspect Based Sentiment Analysis </vt:lpstr>
      <vt:lpstr>Selected Papers </vt:lpstr>
      <vt:lpstr>Outlines </vt:lpstr>
      <vt:lpstr>Introduction </vt:lpstr>
      <vt:lpstr>Introduction(Cont.) </vt:lpstr>
      <vt:lpstr>Literature Review </vt:lpstr>
      <vt:lpstr>Literature Review(Cont.) </vt:lpstr>
      <vt:lpstr>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Methodology(Cont.) 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Signal Demodulation Layer handles the baseband radar I/Q signal, which contains target displacement information. An extended Differential Amplitude and Cross Multiplication (DACM) algorithm is employed to demodulate the baseband signal</dc:title>
  <dc:creator>Asus</dc:creator>
  <cp:lastModifiedBy>Asus</cp:lastModifiedBy>
  <cp:revision>144</cp:revision>
  <dcterms:created xsi:type="dcterms:W3CDTF">2024-05-12T18:28:48Z</dcterms:created>
  <dcterms:modified xsi:type="dcterms:W3CDTF">2024-06-03T02:41:32Z</dcterms:modified>
</cp:coreProperties>
</file>