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71" r:id="rId7"/>
    <p:sldId id="270" r:id="rId8"/>
    <p:sldId id="266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19" autoAdjust="0"/>
  </p:normalViewPr>
  <p:slideViewPr>
    <p:cSldViewPr snapToGrid="0">
      <p:cViewPr>
        <p:scale>
          <a:sx n="70" d="100"/>
          <a:sy n="70" d="100"/>
        </p:scale>
        <p:origin x="-173" y="1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hingspea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Smart home I</a:t>
            </a:r>
            <a:r>
              <a:rPr lang="en-US" sz="3200" dirty="0">
                <a:solidFill>
                  <a:schemeClr val="tx1"/>
                </a:solidFill>
              </a:rPr>
              <a:t>o</a:t>
            </a:r>
            <a:r>
              <a:rPr lang="en-US" sz="4400" dirty="0">
                <a:solidFill>
                  <a:schemeClr val="tx1"/>
                </a:solidFill>
              </a:rPr>
              <a:t>T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Temp monitor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Ian Hutchinson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C68C-A107-42D2-9E8B-71238E56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19" y="0"/>
            <a:ext cx="3161963" cy="716082"/>
          </a:xfrm>
        </p:spPr>
        <p:txBody>
          <a:bodyPr/>
          <a:lstStyle/>
          <a:p>
            <a:pPr algn="ctr"/>
            <a:r>
              <a:rPr lang="en-IE" b="1" dirty="0"/>
              <a:t>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0EB59-BA30-41CC-9566-EA07C6BE8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01789" y="529389"/>
            <a:ext cx="3705727" cy="5414211"/>
          </a:xfrm>
        </p:spPr>
        <p:txBody>
          <a:bodyPr/>
          <a:lstStyle/>
          <a:p>
            <a:r>
              <a:rPr lang="en-IE" u="sng" dirty="0"/>
              <a:t>Domain:</a:t>
            </a:r>
          </a:p>
          <a:p>
            <a:r>
              <a:rPr lang="en-IE"/>
              <a:t>Environmental </a:t>
            </a:r>
            <a:r>
              <a:rPr lang="en-IE" dirty="0"/>
              <a:t>Monitoring</a:t>
            </a:r>
          </a:p>
          <a:p>
            <a:endParaRPr lang="en-IE" u="sng" dirty="0"/>
          </a:p>
          <a:p>
            <a:r>
              <a:rPr lang="en-IE" u="sng" dirty="0"/>
              <a:t>Scope:</a:t>
            </a:r>
            <a:endParaRPr lang="en-IE" dirty="0"/>
          </a:p>
          <a:p>
            <a:r>
              <a:rPr lang="en-IE" dirty="0"/>
              <a:t>Program and deploy remote Wi-Fi temperature sensing devices.</a:t>
            </a:r>
          </a:p>
          <a:p>
            <a:r>
              <a:rPr lang="en-IE" dirty="0"/>
              <a:t>Retrieve and store data on an IoT platform.</a:t>
            </a:r>
          </a:p>
          <a:p>
            <a:r>
              <a:rPr lang="en-IE" dirty="0"/>
              <a:t>Access data remotely from a device with an internet connection.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FA2F5F09-3FF6-4319-A201-4A74FC885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50" y="1372222"/>
            <a:ext cx="7795299" cy="4571378"/>
          </a:xfrm>
        </p:spPr>
      </p:pic>
    </p:spTree>
    <p:extLst>
      <p:ext uri="{BB962C8B-B14F-4D97-AF65-F5344CB8AC3E}">
        <p14:creationId xmlns:p14="http://schemas.microsoft.com/office/powerpoint/2010/main" val="45393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AF43-643A-495F-ACD0-DD672064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62143"/>
          </a:xfrm>
        </p:spPr>
        <p:txBody>
          <a:bodyPr/>
          <a:lstStyle/>
          <a:p>
            <a:r>
              <a:rPr lang="en-IE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171E5-3001-4A54-A58D-298A411EB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3550"/>
            <a:ext cx="10058400" cy="42191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Arduino IDE 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Arduino IDE is special software that allows you to write sketches.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The Arduino language is based on a hardware programming language called processing, similar to C language.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Used to upload code to ESP8266 modules.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IE" dirty="0"/>
          </a:p>
          <a:p>
            <a:pPr>
              <a:lnSpc>
                <a:spcPct val="150000"/>
              </a:lnSpc>
            </a:pPr>
            <a:r>
              <a:rPr lang="en-IE" dirty="0"/>
              <a:t>MATLAB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Is integrated with ThingSpeak platform.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Novice friendly - Visualise data using pre-built plots and flexibility offered to customise the visualisation</a:t>
            </a:r>
          </a:p>
          <a:p>
            <a:pPr marL="1671400" lvl="6" indent="0">
              <a:lnSpc>
                <a:spcPct val="150000"/>
              </a:lnSpc>
              <a:buNone/>
            </a:pPr>
            <a:r>
              <a:rPr lang="en-IE" dirty="0"/>
              <a:t>- Built-in support for prototyping, testing and running models on our environmental data.</a:t>
            </a:r>
          </a:p>
          <a:p>
            <a:pPr lvl="1">
              <a:lnSpc>
                <a:spcPct val="150000"/>
              </a:lnSpc>
            </a:pPr>
            <a:endParaRPr lang="en-IE" dirty="0"/>
          </a:p>
          <a:p>
            <a:pPr>
              <a:lnSpc>
                <a:spcPct val="150000"/>
              </a:lnSpc>
            </a:pP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9585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D821-51C8-49EA-A3D0-76BB17BE5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4" y="593486"/>
            <a:ext cx="7824537" cy="585609"/>
          </a:xfrm>
        </p:spPr>
        <p:txBody>
          <a:bodyPr>
            <a:normAutofit fontScale="90000"/>
          </a:bodyPr>
          <a:lstStyle/>
          <a:p>
            <a:r>
              <a:rPr lang="en-IE" dirty="0"/>
              <a:t>Devices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7165BF-25B1-44A1-A2C2-F50BA5F17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10" y="1179095"/>
            <a:ext cx="8109284" cy="4873297"/>
          </a:xfrm>
        </p:spPr>
        <p:txBody>
          <a:bodyPr>
            <a:normAutofit lnSpcReduction="10000"/>
          </a:bodyPr>
          <a:lstStyle/>
          <a:p>
            <a:endParaRPr lang="en-IE" dirty="0"/>
          </a:p>
          <a:p>
            <a:r>
              <a:rPr lang="en-IE" dirty="0"/>
              <a:t>DS18B20 Temp Sensor</a:t>
            </a:r>
          </a:p>
          <a:p>
            <a:pPr lvl="1"/>
            <a:r>
              <a:rPr lang="en-IE" dirty="0"/>
              <a:t>Very common and widely available temperature sensor.</a:t>
            </a:r>
          </a:p>
          <a:p>
            <a:pPr lvl="1"/>
            <a:r>
              <a:rPr lang="en-IE" dirty="0"/>
              <a:t>Relatively high accuracy (±0.5°C) over a large temperature range.</a:t>
            </a:r>
          </a:p>
          <a:p>
            <a:pPr lvl="1"/>
            <a:r>
              <a:rPr lang="en-IE" dirty="0"/>
              <a:t>Operating voltage is 3.0 – 5.5v.</a:t>
            </a:r>
          </a:p>
          <a:p>
            <a:pPr lvl="1"/>
            <a:r>
              <a:rPr lang="en-IE" dirty="0"/>
              <a:t>Communicates using the Dallas Semiconductor 1-wire Protocol.</a:t>
            </a:r>
          </a:p>
          <a:p>
            <a:pPr lvl="1"/>
            <a:r>
              <a:rPr lang="en-IE" dirty="0"/>
              <a:t>Has a unique 64-bit serial code, allows  multiple sensors to function on the same 1-wire bus.</a:t>
            </a:r>
          </a:p>
          <a:p>
            <a:endParaRPr lang="en-IE" dirty="0"/>
          </a:p>
          <a:p>
            <a:r>
              <a:rPr lang="en-IE" dirty="0"/>
              <a:t>ESP8266 (Web Client)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Low cost microcontroller</a:t>
            </a:r>
          </a:p>
          <a:p>
            <a:pPr lvl="1"/>
            <a:r>
              <a:rPr lang="en-IE" dirty="0"/>
              <a:t>Main interest is its Wi-Fi connection, which allows it to publish data (temp. in this case) to ThingSpeak online dashboard.</a:t>
            </a:r>
          </a:p>
          <a:p>
            <a:pPr lvl="2"/>
            <a:r>
              <a:rPr lang="en-GB" dirty="0"/>
              <a:t>The ESP8266WiFi library is a complete adaptation (a port) of the Wi-Fi library for Arduino made by </a:t>
            </a:r>
            <a:r>
              <a:rPr lang="en-GB" dirty="0" err="1"/>
              <a:t>Espressif</a:t>
            </a:r>
            <a:r>
              <a:rPr lang="en-GB" dirty="0"/>
              <a:t>.</a:t>
            </a:r>
            <a:endParaRPr lang="en-IE" dirty="0"/>
          </a:p>
          <a:p>
            <a:pPr lvl="1"/>
            <a:r>
              <a:rPr lang="en-IE" dirty="0"/>
              <a:t>Programmed using Arduino IDE</a:t>
            </a:r>
          </a:p>
          <a:p>
            <a:pPr lvl="1"/>
            <a:r>
              <a:rPr lang="en-IE" dirty="0"/>
              <a:t>Connects directly to the internet and doesn’t require a gateway.</a:t>
            </a:r>
          </a:p>
          <a:p>
            <a:pPr lvl="1"/>
            <a:r>
              <a:rPr lang="en-IE" dirty="0"/>
              <a:t>A web client interacts with a web server via an application programming interface (API).</a:t>
            </a:r>
          </a:p>
          <a:p>
            <a:pPr lvl="2"/>
            <a:r>
              <a:rPr lang="en-IE" dirty="0"/>
              <a:t>Sending sensor data using TCP/ IP (802.11) to ThingSpeak</a:t>
            </a:r>
          </a:p>
          <a:p>
            <a:pPr lvl="1"/>
            <a:endParaRPr lang="en-IE" dirty="0"/>
          </a:p>
        </p:txBody>
      </p:sp>
      <p:pic>
        <p:nvPicPr>
          <p:cNvPr id="9" name="Picture 8" descr="A close up of a computer&#10;&#10;Description automatically generated">
            <a:extLst>
              <a:ext uri="{FF2B5EF4-FFF2-40B4-BE49-F238E27FC236}">
                <a16:creationId xmlns:a16="http://schemas.microsoft.com/office/drawing/2014/main" id="{D448B4CD-59AB-428E-A0DA-7F9AB8FE90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56194" y="3636960"/>
            <a:ext cx="3170789" cy="2787612"/>
          </a:xfrm>
          <a:prstGeom prst="rect">
            <a:avLst/>
          </a:prstGeom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1E20BD66-F885-4A71-AB4B-D7025427D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211" y="433428"/>
            <a:ext cx="2699084" cy="269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BE9D3F-F81C-4923-90FF-91EFEAAD678C}"/>
              </a:ext>
            </a:extLst>
          </p:cNvPr>
          <p:cNvSpPr txBox="1"/>
          <p:nvPr/>
        </p:nvSpPr>
        <p:spPr>
          <a:xfrm>
            <a:off x="8567249" y="3132511"/>
            <a:ext cx="3368842" cy="460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Source: 5pcs DALLAS DS18B20 18B20 TO-92 1 Wire Digital Temperature Sensor | eBay</a:t>
            </a:r>
          </a:p>
        </p:txBody>
      </p:sp>
    </p:spTree>
    <p:extLst>
      <p:ext uri="{BB962C8B-B14F-4D97-AF65-F5344CB8AC3E}">
        <p14:creationId xmlns:p14="http://schemas.microsoft.com/office/powerpoint/2010/main" val="370360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46DB-BFF3-46BB-9783-05D32CB9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72595"/>
          </a:xfrm>
        </p:spPr>
        <p:txBody>
          <a:bodyPr>
            <a:normAutofit fontScale="90000"/>
          </a:bodyPr>
          <a:lstStyle/>
          <a:p>
            <a:r>
              <a:rPr lang="en-IE" dirty="0"/>
              <a:t>Transmission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F0644-4E5F-4C29-AC17-DDCE1C6FE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663" y="1347536"/>
            <a:ext cx="10832432" cy="30078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dirty="0"/>
              <a:t>Transmission media is a communication channel that carries the information from the sender to the receiver.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/>
              <a:t>Unguided media offers flexibility in terms of sensor location. No physical wiring.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sz="1600" dirty="0"/>
              <a:t>Wireless transmission and reception of data is carried out using an antenna.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sz="1600" dirty="0"/>
              <a:t>The ESP8266 transmits radio waves in all directions of free space.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sz="1600" dirty="0"/>
              <a:t>The ESP8266 operates within a frequency range of 2400-248MHz</a:t>
            </a:r>
          </a:p>
          <a:p>
            <a:endParaRPr lang="en-IE" dirty="0"/>
          </a:p>
        </p:txBody>
      </p:sp>
      <p:pic>
        <p:nvPicPr>
          <p:cNvPr id="8" name="Graphic 7" descr="Cell Tower">
            <a:extLst>
              <a:ext uri="{FF2B5EF4-FFF2-40B4-BE49-F238E27FC236}">
                <a16:creationId xmlns:a16="http://schemas.microsoft.com/office/drawing/2014/main" id="{B8A8A0E4-1015-494A-98C0-0248B94A1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2317" y="4194101"/>
            <a:ext cx="2021305" cy="2021305"/>
          </a:xfrm>
          <a:prstGeom prst="rect">
            <a:avLst/>
          </a:prstGeom>
        </p:spPr>
      </p:pic>
      <p:pic>
        <p:nvPicPr>
          <p:cNvPr id="9" name="Graphic 8" descr="Cell Tower">
            <a:extLst>
              <a:ext uri="{FF2B5EF4-FFF2-40B4-BE49-F238E27FC236}">
                <a16:creationId xmlns:a16="http://schemas.microsoft.com/office/drawing/2014/main" id="{A2C5AFEE-F45C-4297-B774-C617970EF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8379" y="4194101"/>
            <a:ext cx="2021305" cy="202130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3A59A6-625B-4802-A083-9724451FCB7D}"/>
              </a:ext>
            </a:extLst>
          </p:cNvPr>
          <p:cNvCxnSpPr>
            <a:cxnSpLocks/>
          </p:cNvCxnSpPr>
          <p:nvPr/>
        </p:nvCxnSpPr>
        <p:spPr>
          <a:xfrm>
            <a:off x="3450336" y="4680284"/>
            <a:ext cx="4911611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A9F61A-8EE6-4BF2-839C-80871EC953B9}"/>
              </a:ext>
            </a:extLst>
          </p:cNvPr>
          <p:cNvCxnSpPr>
            <a:cxnSpLocks/>
          </p:cNvCxnSpPr>
          <p:nvPr/>
        </p:nvCxnSpPr>
        <p:spPr>
          <a:xfrm>
            <a:off x="8453549" y="4672744"/>
            <a:ext cx="207264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01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0701-C09A-4D4C-A754-6C608672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Application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BC920-44EB-45D8-BB90-A4E9BE62F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14" y="1766235"/>
            <a:ext cx="10058400" cy="455996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IE" dirty="0"/>
              <a:t>Communication between client and server using HTTP Protocol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ESP module submits an HHTP request to the ThingSpeak channel using the GET method.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The server listening for a request will respond to an HTTP request with one or more response messages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An API key allows you to access the web server privately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The API key information is included in the Arduino IDE program and stored in the ESP8266 memory.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Display the temp sensor data through gauges and charts. 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IE" dirty="0"/>
          </a:p>
          <a:p>
            <a:pPr marL="274320" lvl="1" indent="0">
              <a:lnSpc>
                <a:spcPct val="150000"/>
              </a:lnSpc>
              <a:buNone/>
            </a:pPr>
            <a:endParaRPr lang="en-IE" dirty="0"/>
          </a:p>
          <a:p>
            <a:pPr marL="274320" lvl="1" indent="0">
              <a:lnSpc>
                <a:spcPct val="150000"/>
              </a:lnSpc>
              <a:buNone/>
            </a:pPr>
            <a:endParaRPr lang="en-IE" dirty="0"/>
          </a:p>
          <a:p>
            <a:pPr marL="274320" lvl="1" indent="0">
              <a:lnSpc>
                <a:spcPct val="150000"/>
              </a:lnSpc>
              <a:buNone/>
            </a:pPr>
            <a:endParaRPr lang="en-IE" dirty="0"/>
          </a:p>
          <a:p>
            <a:pPr marL="274320" lvl="1" indent="0">
              <a:lnSpc>
                <a:spcPct val="150000"/>
              </a:lnSpc>
              <a:buNone/>
            </a:pPr>
            <a:endParaRPr lang="en-IE" dirty="0"/>
          </a:p>
          <a:p>
            <a:pPr marL="274320" lvl="1" indent="0" algn="ctr">
              <a:lnSpc>
                <a:spcPct val="150000"/>
              </a:lnSpc>
              <a:buNone/>
            </a:pPr>
            <a:r>
              <a:rPr lang="en-IE" dirty="0"/>
              <a:t>Source: </a:t>
            </a:r>
            <a:r>
              <a:rPr lang="en-GB" dirty="0">
                <a:solidFill>
                  <a:srgbClr val="34452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IoT</a:t>
            </a:r>
            <a:r>
              <a:rPr lang="en-GB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Analytics - ThingSpeak Internet of Things</a:t>
            </a:r>
            <a:endParaRPr lang="en-IE" dirty="0"/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75BF3-37F0-4F61-BF92-03BE3D32A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4346001"/>
            <a:ext cx="10734675" cy="1362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5748A5-94D2-4C72-AB5A-D09126EC4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358" y="531802"/>
            <a:ext cx="27432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7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6048-4F87-4B31-9A79-BB2CAA65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80F8-5305-466C-9A12-B8820B5D3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Code developed that displays temperature to Arduino terminal</a:t>
            </a:r>
          </a:p>
          <a:p>
            <a:pPr marL="0" indent="0">
              <a:lnSpc>
                <a:spcPct val="150000"/>
              </a:lnSpc>
              <a:buNone/>
            </a:pPr>
            <a:endParaRPr lang="en-IE" dirty="0"/>
          </a:p>
          <a:p>
            <a:pPr>
              <a:lnSpc>
                <a:spcPct val="150000"/>
              </a:lnSpc>
            </a:pPr>
            <a:r>
              <a:rPr lang="en-IE" dirty="0"/>
              <a:t>Next Steps:</a:t>
            </a:r>
          </a:p>
          <a:p>
            <a:pPr>
              <a:lnSpc>
                <a:spcPct val="150000"/>
              </a:lnSpc>
            </a:pPr>
            <a:r>
              <a:rPr lang="en-IE" dirty="0"/>
              <a:t>Continue on progress made and get data transmission to </a:t>
            </a:r>
            <a:r>
              <a:rPr lang="en-IE" dirty="0" err="1"/>
              <a:t>Thingspeak</a:t>
            </a:r>
            <a:r>
              <a:rPr lang="en-IE" dirty="0"/>
              <a:t> cloud.</a:t>
            </a:r>
          </a:p>
          <a:p>
            <a:pPr>
              <a:lnSpc>
                <a:spcPct val="150000"/>
              </a:lnSpc>
            </a:pPr>
            <a:r>
              <a:rPr lang="en-IE" dirty="0"/>
              <a:t>Get started with </a:t>
            </a:r>
            <a:r>
              <a:rPr lang="en-IE" dirty="0" err="1"/>
              <a:t>Matlab</a:t>
            </a:r>
            <a:r>
              <a:rPr lang="en-IE" dirty="0"/>
              <a:t>.</a:t>
            </a:r>
          </a:p>
          <a:p>
            <a:pPr>
              <a:lnSpc>
                <a:spcPct val="150000"/>
              </a:lnSpc>
            </a:pPr>
            <a:r>
              <a:rPr lang="en-IE" dirty="0"/>
              <a:t>Look into integrating weather API into project.</a:t>
            </a:r>
          </a:p>
        </p:txBody>
      </p:sp>
    </p:spTree>
    <p:extLst>
      <p:ext uri="{BB962C8B-B14F-4D97-AF65-F5344CB8AC3E}">
        <p14:creationId xmlns:p14="http://schemas.microsoft.com/office/powerpoint/2010/main" val="1511676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{761E81A9-7B1B-4707-A854-6A3A966BBAD2}tf78438558_win32</Template>
  <TotalTime>771</TotalTime>
  <Words>488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SavonVTI</vt:lpstr>
      <vt:lpstr>Smart home IoT Temp monitor</vt:lpstr>
      <vt:lpstr>Overview</vt:lpstr>
      <vt:lpstr>Software</vt:lpstr>
      <vt:lpstr>Devices</vt:lpstr>
      <vt:lpstr>Transmission Media</vt:lpstr>
      <vt:lpstr>Application Layer</vt:lpstr>
      <vt:lpstr>Project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IoT Temp monitor</dc:title>
  <dc:creator>Ian Hutchinson (20048122)</dc:creator>
  <cp:lastModifiedBy>Ian Hutchinson (20048122)</cp:lastModifiedBy>
  <cp:revision>31</cp:revision>
  <dcterms:created xsi:type="dcterms:W3CDTF">2020-11-28T13:20:16Z</dcterms:created>
  <dcterms:modified xsi:type="dcterms:W3CDTF">2021-01-03T17:26:55Z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