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80" r:id="rId2"/>
    <p:sldId id="268" r:id="rId3"/>
    <p:sldId id="266" r:id="rId4"/>
    <p:sldId id="283" r:id="rId5"/>
    <p:sldId id="269" r:id="rId6"/>
    <p:sldId id="276" r:id="rId7"/>
    <p:sldId id="277" r:id="rId8"/>
    <p:sldId id="282" r:id="rId9"/>
    <p:sldId id="281" r:id="rId10"/>
    <p:sldId id="275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69DC4097-399C-4D75-823F-140093B2791C}"/>
              </a:ext>
            </a:extLst>
          </p:cNvPr>
          <p:cNvSpPr txBox="1">
            <a:spLocks/>
          </p:cNvSpPr>
          <p:nvPr/>
        </p:nvSpPr>
        <p:spPr>
          <a:xfrm>
            <a:off x="1069849" y="1298448"/>
            <a:ext cx="6917245" cy="325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  <a:buClr>
                <a:schemeClr val="accent1"/>
              </a:buClr>
            </a:pPr>
            <a:r>
              <a:rPr lang="en-US" sz="6000" b="1" dirty="0" err="1"/>
              <a:t>Простейшая</a:t>
            </a:r>
            <a:r>
              <a:rPr lang="en-US" sz="6000" b="1" dirty="0"/>
              <a:t> </a:t>
            </a:r>
            <a:r>
              <a:rPr lang="en-US" sz="6000" b="1" dirty="0" err="1"/>
              <a:t>анимация</a:t>
            </a:r>
            <a:r>
              <a:rPr lang="en-US" sz="6000" b="1" dirty="0"/>
              <a:t>.</a:t>
            </a:r>
          </a:p>
          <a:p>
            <a:pPr algn="r">
              <a:spcAft>
                <a:spcPts val="600"/>
              </a:spcAft>
              <a:buClr>
                <a:schemeClr val="accent1"/>
              </a:buClr>
            </a:pPr>
            <a:r>
              <a:rPr lang="en-US" sz="6000" b="1" dirty="0" err="1"/>
              <a:t>Класс</a:t>
            </a:r>
            <a:r>
              <a:rPr lang="en-US" sz="6000" b="1" dirty="0"/>
              <a:t> Canvas</a:t>
            </a:r>
          </a:p>
        </p:txBody>
      </p:sp>
    </p:spTree>
    <p:extLst>
      <p:ext uri="{BB962C8B-B14F-4D97-AF65-F5344CB8AC3E}">
        <p14:creationId xmlns:p14="http://schemas.microsoft.com/office/powerpoint/2010/main" val="384907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04536" y="4550905"/>
            <a:ext cx="10210862" cy="1521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Компонент </a:t>
            </a:r>
            <a:r>
              <a:rPr lang="en-US" sz="3200" b="1" dirty="0"/>
              <a:t> View</a:t>
            </a:r>
            <a:endParaRPr lang="ru-RU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Принцип анимации</a:t>
            </a:r>
            <a:endParaRPr lang="en-US" sz="3200" b="1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B14D1CB-BBBC-4B99-B4A5-6712E9D47669}"/>
              </a:ext>
            </a:extLst>
          </p:cNvPr>
          <p:cNvSpPr/>
          <p:nvPr/>
        </p:nvSpPr>
        <p:spPr>
          <a:xfrm>
            <a:off x="6973946" y="2412748"/>
            <a:ext cx="2769705" cy="11932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invalidate()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7424E5F-4C09-4282-947F-A69E763FEF8B}"/>
              </a:ext>
            </a:extLst>
          </p:cNvPr>
          <p:cNvSpPr/>
          <p:nvPr/>
        </p:nvSpPr>
        <p:spPr>
          <a:xfrm>
            <a:off x="819514" y="2412748"/>
            <a:ext cx="4590452" cy="12257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onDraw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76B2F4B-1FE9-4710-96B9-DAAB5D75AC87}"/>
              </a:ext>
            </a:extLst>
          </p:cNvPr>
          <p:cNvSpPr/>
          <p:nvPr/>
        </p:nvSpPr>
        <p:spPr>
          <a:xfrm>
            <a:off x="4238342" y="409684"/>
            <a:ext cx="3230681" cy="11827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Изменяется вид компонента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F1BDCB0-9B61-4479-AD50-71783D7E6402}"/>
              </a:ext>
            </a:extLst>
          </p:cNvPr>
          <p:cNvCxnSpPr/>
          <p:nvPr/>
        </p:nvCxnSpPr>
        <p:spPr>
          <a:xfrm>
            <a:off x="5655733" y="3120631"/>
            <a:ext cx="1174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4B696D3-F980-4C62-998D-092D0DAE0836}"/>
              </a:ext>
            </a:extLst>
          </p:cNvPr>
          <p:cNvCxnSpPr>
            <a:cxnSpLocks/>
          </p:cNvCxnSpPr>
          <p:nvPr/>
        </p:nvCxnSpPr>
        <p:spPr>
          <a:xfrm flipH="1" flipV="1">
            <a:off x="6973947" y="1761067"/>
            <a:ext cx="296097" cy="504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7530E8D-B116-4CDB-BE28-4D33895F73F1}"/>
              </a:ext>
            </a:extLst>
          </p:cNvPr>
          <p:cNvCxnSpPr>
            <a:cxnSpLocks/>
          </p:cNvCxnSpPr>
          <p:nvPr/>
        </p:nvCxnSpPr>
        <p:spPr>
          <a:xfrm flipH="1">
            <a:off x="4628444" y="1745527"/>
            <a:ext cx="214489" cy="543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43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4D545DB-8A58-4FDC-8FF8-F99D917C3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F02532-0429-47BE-B7D5-89B31C0C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401C9A-B20D-42B0-B7C0-0E4D1CE58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4195733-D2DC-4C95-A596-942B0689A47D}"/>
              </a:ext>
            </a:extLst>
          </p:cNvPr>
          <p:cNvSpPr/>
          <p:nvPr/>
        </p:nvSpPr>
        <p:spPr>
          <a:xfrm>
            <a:off x="274718" y="768096"/>
            <a:ext cx="7513268" cy="532932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6CB502-C9E4-4813-BB3F-3C31A6F2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670" y="1059975"/>
            <a:ext cx="2657262" cy="4724023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72D6B16-F30A-4692-97ED-F89382998692}"/>
              </a:ext>
            </a:extLst>
          </p:cNvPr>
          <p:cNvSpPr/>
          <p:nvPr/>
        </p:nvSpPr>
        <p:spPr>
          <a:xfrm>
            <a:off x="805797" y="1791707"/>
            <a:ext cx="6451109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C000"/>
                </a:solidFill>
              </a:rPr>
              <a:t>@Override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7030A0"/>
                </a:solidFill>
              </a:rPr>
              <a:t>protected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void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onDraw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(Canvas canvas) {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canvas.drawCircle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(x, 300, 20, paint);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готовим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x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для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следующего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кадра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	x += 0.5f;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invalidate();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676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Руководство Android UI Layouts">
            <a:extLst>
              <a:ext uri="{FF2B5EF4-FFF2-40B4-BE49-F238E27FC236}">
                <a16:creationId xmlns:a16="http://schemas.microsoft.com/office/drawing/2014/main" id="{41B6A995-4C4A-4A3D-82F7-07F48156F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0"/>
          <a:stretch/>
        </p:blipFill>
        <p:spPr bwMode="auto">
          <a:xfrm>
            <a:off x="2242744" y="1290169"/>
            <a:ext cx="8113832" cy="48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D08B607-8650-4E35-930A-FD62D538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0520" y="581143"/>
            <a:ext cx="7848384" cy="51482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3200" b="1" dirty="0">
                <a:solidFill>
                  <a:schemeClr val="accent5">
                    <a:lumMod val="75000"/>
                  </a:schemeClr>
                </a:solidFill>
              </a:rPr>
              <a:t>Иерархия класса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94216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04536" y="4550905"/>
            <a:ext cx="10210862" cy="1521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Компонент </a:t>
            </a:r>
            <a:r>
              <a:rPr lang="en-US" sz="3200" b="1" dirty="0"/>
              <a:t> View</a:t>
            </a:r>
            <a:endParaRPr lang="ru-RU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Принцип отрисовки</a:t>
            </a:r>
            <a:endParaRPr lang="en-US" sz="32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0F9A65-2CB6-4188-AD8C-E59FE23BA827}"/>
              </a:ext>
            </a:extLst>
          </p:cNvPr>
          <p:cNvSpPr/>
          <p:nvPr/>
        </p:nvSpPr>
        <p:spPr>
          <a:xfrm>
            <a:off x="473765" y="526474"/>
            <a:ext cx="2458277" cy="11827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Компонент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5157889-47EA-4920-9DB3-75FDE7D7125F}"/>
              </a:ext>
            </a:extLst>
          </p:cNvPr>
          <p:cNvSpPr/>
          <p:nvPr/>
        </p:nvSpPr>
        <p:spPr>
          <a:xfrm>
            <a:off x="4238342" y="526474"/>
            <a:ext cx="3230681" cy="11827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Изменяется вид компонента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197A98B-6D99-4A3E-BDD7-D1E253ACDF7E}"/>
              </a:ext>
            </a:extLst>
          </p:cNvPr>
          <p:cNvCxnSpPr/>
          <p:nvPr/>
        </p:nvCxnSpPr>
        <p:spPr>
          <a:xfrm>
            <a:off x="3170583" y="1117851"/>
            <a:ext cx="934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0A6A5E5-72E2-48AC-9B04-6763B41ECD35}"/>
              </a:ext>
            </a:extLst>
          </p:cNvPr>
          <p:cNvCxnSpPr>
            <a:cxnSpLocks/>
          </p:cNvCxnSpPr>
          <p:nvPr/>
        </p:nvCxnSpPr>
        <p:spPr>
          <a:xfrm>
            <a:off x="6069464" y="1847911"/>
            <a:ext cx="0" cy="735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7424E5F-4C09-4282-947F-A69E763FEF8B}"/>
              </a:ext>
            </a:extLst>
          </p:cNvPr>
          <p:cNvSpPr/>
          <p:nvPr/>
        </p:nvSpPr>
        <p:spPr>
          <a:xfrm>
            <a:off x="4012471" y="2827082"/>
            <a:ext cx="4590452" cy="12257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onDraw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7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DBA314-6199-4509-8B05-57FD5568AF10}"/>
              </a:ext>
            </a:extLst>
          </p:cNvPr>
          <p:cNvSpPr/>
          <p:nvPr/>
        </p:nvSpPr>
        <p:spPr>
          <a:xfrm>
            <a:off x="1264150" y="1496501"/>
            <a:ext cx="6461231" cy="3864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import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android.content.Context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import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android.view.View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</a:t>
            </a:r>
            <a:r>
              <a:rPr lang="en-US" sz="2400" dirty="0" err="1">
                <a:solidFill>
                  <a:srgbClr val="C00000"/>
                </a:solidFill>
              </a:rPr>
              <a:t>MyDraw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extends View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public </a:t>
            </a:r>
            <a:r>
              <a:rPr lang="en-US" sz="2400" dirty="0" err="1">
                <a:solidFill>
                  <a:srgbClr val="C00000"/>
                </a:solidFill>
              </a:rPr>
              <a:t>MyDraw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(Context context)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super(context);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8982805" y="1865740"/>
            <a:ext cx="2947482" cy="312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600" b="1" spc="-60"/>
              <a:t>Собственный компонент или класс MyDraw</a:t>
            </a:r>
          </a:p>
        </p:txBody>
      </p:sp>
    </p:spTree>
    <p:extLst>
      <p:ext uri="{BB962C8B-B14F-4D97-AF65-F5344CB8AC3E}">
        <p14:creationId xmlns:p14="http://schemas.microsoft.com/office/powerpoint/2010/main" val="117563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200" b="1" dirty="0"/>
              <a:t>Android </a:t>
            </a:r>
            <a:r>
              <a:rPr lang="en-US" sz="3200" b="1" dirty="0" err="1"/>
              <a:t>практикум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423805" y="142896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@Override</a:t>
            </a:r>
          </a:p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protected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void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 err="1">
                <a:solidFill>
                  <a:srgbClr val="4078F2"/>
                </a:solidFill>
                <a:latin typeface="SFMono-Regular"/>
              </a:rPr>
              <a:t>onDraw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(Canvas canvas) {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   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// </a:t>
            </a:r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здесь располагаются команды рисования</a:t>
            </a:r>
            <a:endParaRPr lang="en-US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}</a:t>
            </a:r>
            <a:endParaRPr lang="ru-RU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D1D270-FF04-4363-BEE2-EA5E4BA06ECA}"/>
              </a:ext>
            </a:extLst>
          </p:cNvPr>
          <p:cNvSpPr/>
          <p:nvPr/>
        </p:nvSpPr>
        <p:spPr>
          <a:xfrm>
            <a:off x="4800865" y="4690051"/>
            <a:ext cx="7116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Аннотация 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@</a:t>
            </a:r>
            <a:r>
              <a:rPr lang="ru-RU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Override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dirty="0"/>
              <a:t>перед объявлением метода означает, что мы хотим изменить стандартный базовый метод, который написан разработчиками</a:t>
            </a:r>
          </a:p>
        </p:txBody>
      </p:sp>
      <p:pic>
        <p:nvPicPr>
          <p:cNvPr id="7170" name="Picture 2" descr="Google Chrome Canvas – простое приложение для рисования в браузере - ITC.ua">
            <a:extLst>
              <a:ext uri="{FF2B5EF4-FFF2-40B4-BE49-F238E27FC236}">
                <a16:creationId xmlns:a16="http://schemas.microsoft.com/office/drawing/2014/main" id="{5C26BDF5-46E8-4C00-A5D4-C86E9B40D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03" y="1064943"/>
            <a:ext cx="5004960" cy="304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006FFF7-8E28-44FC-9947-F833411D717D}"/>
              </a:ext>
            </a:extLst>
          </p:cNvPr>
          <p:cNvSpPr/>
          <p:nvPr/>
        </p:nvSpPr>
        <p:spPr>
          <a:xfrm>
            <a:off x="6519805" y="529885"/>
            <a:ext cx="1199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SFMono-Regular"/>
              </a:rPr>
              <a:t>Canvas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4195733-D2DC-4C95-A596-942B0689A47D}"/>
              </a:ext>
            </a:extLst>
          </p:cNvPr>
          <p:cNvSpPr/>
          <p:nvPr/>
        </p:nvSpPr>
        <p:spPr>
          <a:xfrm>
            <a:off x="274718" y="1144458"/>
            <a:ext cx="5529338" cy="257797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2F4BA74-0B05-47E4-A0E6-20878B68F29F}"/>
              </a:ext>
            </a:extLst>
          </p:cNvPr>
          <p:cNvSpPr/>
          <p:nvPr/>
        </p:nvSpPr>
        <p:spPr>
          <a:xfrm>
            <a:off x="6166214" y="546896"/>
            <a:ext cx="5529338" cy="370313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600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9244518" y="1128408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600" b="1" spc="-60" dirty="0" err="1">
                <a:solidFill>
                  <a:schemeClr val="accent1">
                    <a:lumMod val="50000"/>
                  </a:schemeClr>
                </a:solidFill>
              </a:rPr>
              <a:t>Возможности</a:t>
            </a:r>
            <a:r>
              <a:rPr lang="en-US" sz="3600" b="1" spc="-6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600" b="1" spc="-60" dirty="0" err="1">
                <a:solidFill>
                  <a:schemeClr val="accent1">
                    <a:lumMod val="50000"/>
                  </a:schemeClr>
                </a:solidFill>
              </a:rPr>
              <a:t>класса</a:t>
            </a:r>
            <a:r>
              <a:rPr lang="en-US" sz="3600" b="1" spc="-60" dirty="0">
                <a:solidFill>
                  <a:schemeClr val="accent1">
                    <a:lumMod val="50000"/>
                  </a:schemeClr>
                </a:solidFill>
              </a:rPr>
              <a:t> Canvas</a:t>
            </a:r>
            <a:br>
              <a:rPr lang="en-US" sz="3600" b="1" spc="-60" dirty="0"/>
            </a:br>
            <a:br>
              <a:rPr lang="en-US" sz="3600" b="1" spc="-60" dirty="0"/>
            </a:br>
            <a:endParaRPr lang="en-US" sz="3600" b="1" spc="-6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0" y="615164"/>
            <a:ext cx="9410330" cy="592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err="1">
                <a:solidFill>
                  <a:srgbClr val="C00000"/>
                </a:solidFill>
              </a:rPr>
              <a:t>drawBitmap</a:t>
            </a:r>
            <a:r>
              <a:rPr lang="en-US" sz="2000" dirty="0">
                <a:solidFill>
                  <a:srgbClr val="C00000"/>
                </a:solidFill>
              </a:rPr>
              <a:t>() </a:t>
            </a:r>
            <a:r>
              <a:rPr lang="en-US" sz="2000" dirty="0"/>
              <a:t>-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рисует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растровое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изображение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на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холсте</a:t>
            </a:r>
            <a:r>
              <a:rPr lang="en-US" sz="2000" b="0" i="0" dirty="0">
                <a:effectLst/>
              </a:rPr>
              <a:t>. </a:t>
            </a: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err="1">
                <a:solidFill>
                  <a:srgbClr val="C00000"/>
                </a:solidFill>
              </a:rPr>
              <a:t>drawCircle</a:t>
            </a:r>
            <a:r>
              <a:rPr lang="en-US" sz="2000" dirty="0">
                <a:solidFill>
                  <a:srgbClr val="C00000"/>
                </a:solidFill>
              </a:rPr>
              <a:t>() </a:t>
            </a:r>
            <a:r>
              <a:rPr lang="en-US" sz="2000" dirty="0"/>
              <a:t>- </a:t>
            </a:r>
            <a:r>
              <a:rPr lang="en-US" sz="2000" dirty="0" err="1"/>
              <a:t>р</a:t>
            </a:r>
            <a:r>
              <a:rPr lang="en-US" sz="2000" b="0" i="0" dirty="0" err="1">
                <a:effectLst/>
              </a:rPr>
              <a:t>исует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окружность</a:t>
            </a:r>
            <a:r>
              <a:rPr lang="en-US" sz="2000" b="0" i="0" dirty="0">
                <a:effectLst/>
              </a:rPr>
              <a:t> с </a:t>
            </a:r>
            <a:r>
              <a:rPr lang="en-US" sz="2000" b="0" i="0" dirty="0" err="1">
                <a:effectLst/>
              </a:rPr>
              <a:t>определенным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радиусом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вокруг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заданной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точки</a:t>
            </a:r>
            <a:r>
              <a:rPr lang="en-US" sz="2000" b="0" i="0" dirty="0">
                <a:effectLst/>
              </a:rPr>
              <a:t>.</a:t>
            </a: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err="1">
                <a:solidFill>
                  <a:srgbClr val="C00000"/>
                </a:solidFill>
              </a:rPr>
              <a:t>drawLine</a:t>
            </a:r>
            <a:r>
              <a:rPr lang="en-US" sz="2000" dirty="0">
                <a:solidFill>
                  <a:srgbClr val="C00000"/>
                </a:solidFill>
              </a:rPr>
              <a:t>(s)() </a:t>
            </a:r>
            <a:r>
              <a:rPr lang="en-US" sz="2000" dirty="0"/>
              <a:t>- </a:t>
            </a:r>
            <a:r>
              <a:rPr lang="en-US" sz="2000" dirty="0" err="1"/>
              <a:t>р</a:t>
            </a:r>
            <a:r>
              <a:rPr lang="en-US" sz="2000" b="0" i="0" dirty="0" err="1">
                <a:effectLst/>
              </a:rPr>
              <a:t>исует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линию</a:t>
            </a:r>
            <a:r>
              <a:rPr lang="en-US" sz="2000" b="0" i="0" dirty="0">
                <a:effectLst/>
              </a:rPr>
              <a:t> (</a:t>
            </a:r>
            <a:r>
              <a:rPr lang="en-US" sz="2000" b="0" i="0" dirty="0" err="1">
                <a:effectLst/>
              </a:rPr>
              <a:t>или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последовательность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линий</a:t>
            </a:r>
            <a:r>
              <a:rPr lang="en-US" sz="2000" b="0" i="0" dirty="0">
                <a:effectLst/>
              </a:rPr>
              <a:t>) </a:t>
            </a:r>
            <a:r>
              <a:rPr lang="en-US" sz="2000" b="0" i="0" dirty="0" err="1">
                <a:effectLst/>
              </a:rPr>
              <a:t>между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двумя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точками</a:t>
            </a:r>
            <a:r>
              <a:rPr lang="en-US" sz="2000" b="0" i="0" dirty="0">
                <a:effectLst/>
              </a:rPr>
              <a:t>.</a:t>
            </a: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err="1">
                <a:solidFill>
                  <a:srgbClr val="C00000"/>
                </a:solidFill>
              </a:rPr>
              <a:t>drawPath</a:t>
            </a:r>
            <a:r>
              <a:rPr lang="en-US" sz="2000" dirty="0">
                <a:solidFill>
                  <a:srgbClr val="C00000"/>
                </a:solidFill>
              </a:rPr>
              <a:t>() </a:t>
            </a:r>
            <a:r>
              <a:rPr lang="en-US" sz="2000" dirty="0"/>
              <a:t>- </a:t>
            </a:r>
            <a:r>
              <a:rPr lang="en-US" sz="2000" dirty="0" err="1"/>
              <a:t>р</a:t>
            </a:r>
            <a:r>
              <a:rPr lang="en-US" sz="2000" b="0" i="0" dirty="0" err="1">
                <a:effectLst/>
              </a:rPr>
              <a:t>исует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контур</a:t>
            </a:r>
            <a:r>
              <a:rPr lang="ru-RU" sz="2000" b="0" i="0" dirty="0">
                <a:effectLst/>
              </a:rPr>
              <a:t>, заданный в виде </a:t>
            </a:r>
            <a:r>
              <a:rPr lang="en-US" sz="2000" b="0" i="0" dirty="0" err="1">
                <a:effectLst/>
              </a:rPr>
              <a:t>набора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графических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примитивов</a:t>
            </a:r>
            <a:r>
              <a:rPr lang="en-US" sz="2000" b="0" i="0" dirty="0">
                <a:effectLst/>
              </a:rPr>
              <a:t>.</a:t>
            </a: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err="1">
                <a:solidFill>
                  <a:srgbClr val="C00000"/>
                </a:solidFill>
              </a:rPr>
              <a:t>drawPoint</a:t>
            </a:r>
            <a:r>
              <a:rPr lang="en-US" sz="2000" dirty="0">
                <a:solidFill>
                  <a:srgbClr val="C00000"/>
                </a:solidFill>
              </a:rPr>
              <a:t>() </a:t>
            </a:r>
            <a:r>
              <a:rPr lang="en-US" sz="2000" dirty="0"/>
              <a:t>- </a:t>
            </a:r>
            <a:r>
              <a:rPr lang="en-US" sz="2000" dirty="0" err="1"/>
              <a:t>р</a:t>
            </a:r>
            <a:r>
              <a:rPr lang="en-US" sz="2000" b="0" i="0" dirty="0" err="1">
                <a:effectLst/>
              </a:rPr>
              <a:t>исует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точку</a:t>
            </a:r>
            <a:r>
              <a:rPr lang="en-US" sz="2000" b="0" i="0" dirty="0">
                <a:effectLst/>
              </a:rPr>
              <a:t> в </a:t>
            </a:r>
            <a:r>
              <a:rPr lang="en-US" sz="2000" b="0" i="0" dirty="0" err="1">
                <a:effectLst/>
              </a:rPr>
              <a:t>заданном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месте</a:t>
            </a:r>
            <a:r>
              <a:rPr lang="en-US" sz="2000" b="0" i="0" dirty="0">
                <a:effectLst/>
              </a:rPr>
              <a:t>.</a:t>
            </a: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err="1">
                <a:solidFill>
                  <a:srgbClr val="C00000"/>
                </a:solidFill>
              </a:rPr>
              <a:t>drawRect</a:t>
            </a:r>
            <a:r>
              <a:rPr lang="en-US" sz="2000" dirty="0">
                <a:solidFill>
                  <a:srgbClr val="C00000"/>
                </a:solidFill>
              </a:rPr>
              <a:t>() </a:t>
            </a:r>
            <a:r>
              <a:rPr lang="en-US" sz="2000" dirty="0"/>
              <a:t>- </a:t>
            </a:r>
            <a:r>
              <a:rPr lang="en-US" sz="2000" dirty="0" err="1"/>
              <a:t>р</a:t>
            </a:r>
            <a:r>
              <a:rPr lang="en-US" sz="2000" b="0" i="0" dirty="0" err="1">
                <a:effectLst/>
              </a:rPr>
              <a:t>исует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прямоугольник</a:t>
            </a:r>
            <a:r>
              <a:rPr lang="en-US" sz="2000" b="0" i="0" dirty="0">
                <a:effectLst/>
              </a:rPr>
              <a:t>.</a:t>
            </a: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err="1">
                <a:solidFill>
                  <a:srgbClr val="C00000"/>
                </a:solidFill>
              </a:rPr>
              <a:t>drawText</a:t>
            </a:r>
            <a:r>
              <a:rPr lang="en-US" sz="2000" dirty="0">
                <a:solidFill>
                  <a:srgbClr val="C00000"/>
                </a:solidFill>
              </a:rPr>
              <a:t>() </a:t>
            </a:r>
            <a:r>
              <a:rPr lang="en-US" sz="2000" dirty="0"/>
              <a:t>- </a:t>
            </a:r>
            <a:r>
              <a:rPr lang="en-US" sz="2000" dirty="0" err="1"/>
              <a:t>р</a:t>
            </a:r>
            <a:r>
              <a:rPr lang="en-US" sz="2000" b="0" i="0" dirty="0" err="1">
                <a:effectLst/>
              </a:rPr>
              <a:t>исует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текстовую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строку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на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холсте</a:t>
            </a:r>
            <a:endParaRPr lang="ru-RU" sz="2000" b="0" i="0" dirty="0">
              <a:effectLst/>
            </a:endParaRP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rgbClr val="C00000"/>
                </a:solidFill>
              </a:rPr>
              <a:t>rotate() и restore()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/>
              <a:t>– задает</a:t>
            </a:r>
            <a:r>
              <a:rPr lang="en-US" sz="2000" dirty="0"/>
              <a:t> </a:t>
            </a:r>
            <a:r>
              <a:rPr lang="ru-RU" sz="2000" dirty="0"/>
              <a:t>в</a:t>
            </a:r>
            <a:r>
              <a:rPr lang="en-US" sz="2000" b="0" i="0" dirty="0" err="1">
                <a:effectLst/>
              </a:rPr>
              <a:t>ращение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холста</a:t>
            </a:r>
            <a:endParaRPr lang="en-US" sz="2000" b="0" i="0" dirty="0">
              <a:effectLst/>
            </a:endParaRP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rgbClr val="C00000"/>
                </a:solidFill>
              </a:rPr>
              <a:t>scale() и translate()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/>
              <a:t>- задает</a:t>
            </a:r>
            <a:r>
              <a:rPr lang="en-US" sz="2000" dirty="0"/>
              <a:t> </a:t>
            </a:r>
            <a:r>
              <a:rPr lang="ru-RU" sz="2000" dirty="0"/>
              <a:t>масштаб </a:t>
            </a:r>
            <a:r>
              <a:rPr lang="en-US" sz="2000" b="0" i="0" dirty="0">
                <a:effectLst/>
              </a:rPr>
              <a:t>и </a:t>
            </a:r>
            <a:r>
              <a:rPr lang="en-US" sz="2000" b="0" i="0" dirty="0" err="1">
                <a:effectLst/>
              </a:rPr>
              <a:t>перемещение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координатной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системы</a:t>
            </a:r>
            <a:endParaRPr lang="en-US" sz="2000" b="0" i="0" dirty="0">
              <a:effectLst/>
            </a:endParaRP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22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4D545DB-8A58-4FDC-8FF8-F99D917C3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F02532-0429-47BE-B7D5-89B31C0C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8389648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600" b="1" spc="-60"/>
              <a:t>Возможности класса Paint</a:t>
            </a:r>
            <a:br>
              <a:rPr lang="en-US" sz="3600" b="1" spc="-60"/>
            </a:br>
            <a:br>
              <a:rPr lang="en-US" sz="3600" b="1" spc="-60"/>
            </a:br>
            <a:endParaRPr lang="en-US" sz="3600" b="1" spc="-6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643466" y="864108"/>
            <a:ext cx="6987135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setColor</a:t>
            </a:r>
            <a:r>
              <a:rPr lang="en-US" sz="2400" b="0" i="0" dirty="0">
                <a:effectLst/>
              </a:rPr>
              <a:t> – </a:t>
            </a:r>
            <a:r>
              <a:rPr lang="en-US" sz="2400" b="0" i="0" dirty="0" err="1">
                <a:effectLst/>
              </a:rPr>
              <a:t>задать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цвет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для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рисования</a:t>
            </a:r>
            <a:endParaRPr lang="en-US" sz="2400" b="0" i="0" dirty="0">
              <a:effectLst/>
            </a:endParaRPr>
          </a:p>
          <a:p>
            <a:pPr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setTextSize</a:t>
            </a:r>
            <a:r>
              <a:rPr lang="en-US" sz="2400" b="0" i="0" dirty="0">
                <a:effectLst/>
              </a:rPr>
              <a:t> – </a:t>
            </a:r>
            <a:r>
              <a:rPr lang="en-US" sz="2400" b="0" i="0" dirty="0" err="1">
                <a:effectLst/>
              </a:rPr>
              <a:t>задать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размер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текста</a:t>
            </a:r>
            <a:endParaRPr lang="en-US" sz="2400" b="0" i="0" dirty="0">
              <a:effectLst/>
            </a:endParaRPr>
          </a:p>
          <a:p>
            <a:pPr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setStrokeWidth</a:t>
            </a:r>
            <a:r>
              <a:rPr lang="en-US" sz="2400" dirty="0">
                <a:effectLst/>
              </a:rPr>
              <a:t> </a:t>
            </a:r>
            <a:r>
              <a:rPr lang="en-US" sz="2400" b="0" i="0" dirty="0">
                <a:effectLst/>
              </a:rPr>
              <a:t> – </a:t>
            </a:r>
            <a:r>
              <a:rPr lang="en-US" sz="2400" b="0" i="0" dirty="0" err="1">
                <a:effectLst/>
              </a:rPr>
              <a:t>задать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толщину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контура</a:t>
            </a:r>
            <a:endParaRPr lang="en-US" sz="2400" b="0" i="0" dirty="0">
              <a:effectLst/>
            </a:endParaRPr>
          </a:p>
          <a:p>
            <a:pPr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setStyle</a:t>
            </a:r>
            <a:r>
              <a:rPr lang="en-US" sz="2400" dirty="0">
                <a:effectLst/>
              </a:rPr>
              <a:t> </a:t>
            </a:r>
            <a:r>
              <a:rPr lang="en-US" sz="2400" b="0" i="0" dirty="0">
                <a:effectLst/>
              </a:rPr>
              <a:t> – </a:t>
            </a:r>
            <a:r>
              <a:rPr lang="en-US" sz="2400" b="0" i="0" dirty="0" err="1">
                <a:effectLst/>
              </a:rPr>
              <a:t>задать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стиль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заливки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фигуры</a:t>
            </a:r>
            <a:endParaRPr lang="en-US" sz="2400" b="0" i="0" dirty="0">
              <a:effectLst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b="0" i="0" dirty="0">
              <a:effectLst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401C9A-B20D-42B0-B7C0-0E4D1CE58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4195733-D2DC-4C95-A596-942B0689A47D}"/>
              </a:ext>
            </a:extLst>
          </p:cNvPr>
          <p:cNvSpPr/>
          <p:nvPr/>
        </p:nvSpPr>
        <p:spPr>
          <a:xfrm>
            <a:off x="274718" y="768096"/>
            <a:ext cx="7513268" cy="532932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8704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8209715" y="4795709"/>
            <a:ext cx="3242383" cy="23780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  <a:buClr>
                <a:schemeClr val="accent1"/>
              </a:buClr>
            </a:pPr>
            <a:r>
              <a:rPr lang="en-US" sz="3600" b="1" spc="-60" dirty="0" err="1">
                <a:solidFill>
                  <a:schemeClr val="accent1"/>
                </a:solidFill>
              </a:rPr>
              <a:t>Рисование</a:t>
            </a:r>
            <a:r>
              <a:rPr lang="en-US" sz="3600" b="1" spc="-60" dirty="0">
                <a:solidFill>
                  <a:schemeClr val="accent1"/>
                </a:solidFill>
              </a:rPr>
              <a:t> </a:t>
            </a:r>
            <a:r>
              <a:rPr lang="en-US" sz="3600" b="1" spc="-60" dirty="0" err="1">
                <a:solidFill>
                  <a:schemeClr val="accent1"/>
                </a:solidFill>
              </a:rPr>
              <a:t>изображения</a:t>
            </a:r>
            <a:br>
              <a:rPr lang="en-US" sz="3600" b="1" spc="-60" dirty="0">
                <a:solidFill>
                  <a:schemeClr val="accent1"/>
                </a:solidFill>
              </a:rPr>
            </a:br>
            <a:br>
              <a:rPr lang="en-US" sz="3600" b="1" spc="-60" dirty="0">
                <a:solidFill>
                  <a:schemeClr val="accent1"/>
                </a:solidFill>
              </a:rPr>
            </a:br>
            <a:endParaRPr lang="en-US" sz="3600" b="1" spc="-60" dirty="0">
              <a:solidFill>
                <a:schemeClr val="accent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16124D-69E7-4D58-B956-2AADA2D017A5}"/>
              </a:ext>
            </a:extLst>
          </p:cNvPr>
          <p:cNvSpPr/>
          <p:nvPr/>
        </p:nvSpPr>
        <p:spPr>
          <a:xfrm>
            <a:off x="1489997" y="1364911"/>
            <a:ext cx="10193991" cy="2998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Bitmap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BitmapFactory.decodeResource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getResources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R.drawable.cactus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 = new Paint(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Paint.ANTI_ALIAS_FLAG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canvas.drawBitmap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(bitmap, 0, 0, paint);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643466" y="864108"/>
            <a:ext cx="6987135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b="0" i="0" dirty="0">
              <a:effectLst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7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A863124-0EB2-45B7-B5E6-9F5E5C22C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eginner's Guide to Android Animation/Graphics - CodeProject">
            <a:extLst>
              <a:ext uri="{FF2B5EF4-FFF2-40B4-BE49-F238E27FC236}">
                <a16:creationId xmlns:a16="http://schemas.microsoft.com/office/drawing/2014/main" id="{B3D82428-5D3B-49BE-B89C-3D9422FF1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977" y="1574527"/>
            <a:ext cx="6591834" cy="468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D21F3D-D181-42CC-9BDC-972B9FB16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16710" y="1643605"/>
            <a:ext cx="0" cy="361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ndroid SDK: создание приложения для рисования - сенсорное взаимодействие">
            <a:extLst>
              <a:ext uri="{FF2B5EF4-FFF2-40B4-BE49-F238E27FC236}">
                <a16:creationId xmlns:a16="http://schemas.microsoft.com/office/drawing/2014/main" id="{57239723-C136-4F9E-8CA2-BEB890EE5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6094" y="1256778"/>
            <a:ext cx="2811347" cy="49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FBD2F30-61F9-4E98-AB48-A22FBAF3B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97CFC1C2-CB68-4B36-8961-BFE513078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5312" y="341297"/>
            <a:ext cx="7848384" cy="51482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3200" b="1" dirty="0">
                <a:solidFill>
                  <a:schemeClr val="accent5">
                    <a:lumMod val="75000"/>
                  </a:schemeClr>
                </a:solidFill>
              </a:rPr>
              <a:t>Возможности класса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Canvas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A332944-982C-42F9-A4EB-B9991A2B6ADC}"/>
              </a:ext>
            </a:extLst>
          </p:cNvPr>
          <p:cNvSpPr/>
          <p:nvPr/>
        </p:nvSpPr>
        <p:spPr>
          <a:xfrm>
            <a:off x="446641" y="1358087"/>
            <a:ext cx="7104894" cy="499795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66649978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286</Words>
  <Application>Microsoft Office PowerPoint</Application>
  <PresentationFormat>Широкоэкранный</PresentationFormat>
  <Paragraphs>64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Corbel</vt:lpstr>
      <vt:lpstr>SFMono-Regular</vt:lpstr>
      <vt:lpstr>Wingdings 2</vt:lpstr>
      <vt:lpstr>Рамка</vt:lpstr>
      <vt:lpstr>Презентация PowerPoint</vt:lpstr>
      <vt:lpstr>Иерархия класса View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Возможности класса Canvas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mobile3</dc:creator>
  <cp:lastModifiedBy>mobile3</cp:lastModifiedBy>
  <cp:revision>1</cp:revision>
  <dcterms:created xsi:type="dcterms:W3CDTF">2020-10-08T04:44:30Z</dcterms:created>
  <dcterms:modified xsi:type="dcterms:W3CDTF">2020-10-08T04:49:57Z</dcterms:modified>
</cp:coreProperties>
</file>