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58" r:id="rId3"/>
    <p:sldId id="260" r:id="rId4"/>
    <p:sldId id="261" r:id="rId5"/>
    <p:sldId id="262" r:id="rId6"/>
    <p:sldId id="265" r:id="rId7"/>
    <p:sldId id="264" r:id="rId8"/>
    <p:sldId id="263" r:id="rId9"/>
    <p:sldId id="280" r:id="rId10"/>
    <p:sldId id="268" r:id="rId11"/>
    <p:sldId id="266" r:id="rId12"/>
    <p:sldId id="283" r:id="rId13"/>
    <p:sldId id="269" r:id="rId14"/>
    <p:sldId id="276" r:id="rId15"/>
    <p:sldId id="277" r:id="rId16"/>
    <p:sldId id="282" r:id="rId17"/>
    <p:sldId id="275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142">
            <a:extLst>
              <a:ext uri="{FF2B5EF4-FFF2-40B4-BE49-F238E27FC236}">
                <a16:creationId xmlns:a16="http://schemas.microsoft.com/office/drawing/2014/main" id="{0F2F231C-9E36-40B0-A4AD-D3AD1E81F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144">
            <a:extLst>
              <a:ext uri="{FF2B5EF4-FFF2-40B4-BE49-F238E27FC236}">
                <a16:creationId xmlns:a16="http://schemas.microsoft.com/office/drawing/2014/main" id="{AC80E3FC-06A2-4801-8281-7E4E063B7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128" y="1298448"/>
            <a:ext cx="3843409" cy="3255264"/>
          </a:xfrm>
        </p:spPr>
        <p:txBody>
          <a:bodyPr>
            <a:normAutofit/>
          </a:bodyPr>
          <a:lstStyle/>
          <a:p>
            <a:r>
              <a:rPr lang="ru-RU"/>
              <a:t>Циклы в</a:t>
            </a:r>
            <a:r>
              <a:rPr lang="en-US"/>
              <a:t> Java</a:t>
            </a:r>
            <a:endParaRPr lang="ru-RU"/>
          </a:p>
        </p:txBody>
      </p:sp>
      <p:sp>
        <p:nvSpPr>
          <p:cNvPr id="2062" name="Rectangle 146">
            <a:extLst>
              <a:ext uri="{FF2B5EF4-FFF2-40B4-BE49-F238E27FC236}">
                <a16:creationId xmlns:a16="http://schemas.microsoft.com/office/drawing/2014/main" id="{6993D2C4-33A7-4A1E-B168-F4C7A6922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8840" y="758952"/>
            <a:ext cx="2079069" cy="2344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https://cdn.maximonline.ru/49/f2/17/49f217baa6b8015db658079066e9b48a/620x413_1_20b653f8d72fe652e31df130fc699c1a@665x443_0xac120005_80250761529118182.jpg">
            <a:extLst>
              <a:ext uri="{FF2B5EF4-FFF2-40B4-BE49-F238E27FC236}">
                <a16:creationId xmlns:a16="http://schemas.microsoft.com/office/drawing/2014/main" id="{3A1FCA8C-97CE-4874-BD98-38BCA0D2B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4" r="12659" b="5"/>
          <a:stretch/>
        </p:blipFill>
        <p:spPr bwMode="auto">
          <a:xfrm>
            <a:off x="5118770" y="4080911"/>
            <a:ext cx="2176085" cy="200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4554E15C-DA50-4F0F-A416-E3B088C75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8" name="Picture 10" descr="https://cdn.maximonline.ru/23/cf/75/23cf75ea203c302598388725e3ef86c2/620x372_1_62ad04d1fd44c61ba412eef946840c6b@665x399_0xac120005_4162876631529118183.jpg">
            <a:extLst>
              <a:ext uri="{FF2B5EF4-FFF2-40B4-BE49-F238E27FC236}">
                <a16:creationId xmlns:a16="http://schemas.microsoft.com/office/drawing/2014/main" id="{EB493ED7-1F4E-408E-A1ED-6CAB150D08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1" r="13030" b="3"/>
          <a:stretch/>
        </p:blipFill>
        <p:spPr bwMode="auto">
          <a:xfrm>
            <a:off x="7460907" y="3264090"/>
            <a:ext cx="4027002" cy="359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Новинки кино">
            <a:extLst>
              <a:ext uri="{FF2B5EF4-FFF2-40B4-BE49-F238E27FC236}">
                <a16:creationId xmlns:a16="http://schemas.microsoft.com/office/drawing/2014/main" id="{17F2DBC6-BF17-4736-A0A2-75B82557AC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74"/>
          <a:stretch/>
        </p:blipFill>
        <p:spPr bwMode="auto">
          <a:xfrm>
            <a:off x="5137453" y="10"/>
            <a:ext cx="4113440" cy="3920034"/>
          </a:xfrm>
          <a:custGeom>
            <a:avLst/>
            <a:gdLst/>
            <a:ahLst/>
            <a:cxnLst/>
            <a:rect l="l" t="t" r="r" b="b"/>
            <a:pathLst>
              <a:path w="4113440" h="3920044">
                <a:moveTo>
                  <a:pt x="0" y="0"/>
                </a:moveTo>
                <a:lnTo>
                  <a:pt x="4113440" y="0"/>
                </a:lnTo>
                <a:lnTo>
                  <a:pt x="4113440" y="3103224"/>
                </a:lnTo>
                <a:lnTo>
                  <a:pt x="2157388" y="3103224"/>
                </a:lnTo>
                <a:lnTo>
                  <a:pt x="2157388" y="3920044"/>
                </a:lnTo>
                <a:lnTo>
                  <a:pt x="0" y="392004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71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5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Руководство Android UI Layouts">
            <a:extLst>
              <a:ext uri="{FF2B5EF4-FFF2-40B4-BE49-F238E27FC236}">
                <a16:creationId xmlns:a16="http://schemas.microsoft.com/office/drawing/2014/main" id="{41B6A995-4C4A-4A3D-82F7-07F48156FE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0"/>
          <a:stretch/>
        </p:blipFill>
        <p:spPr bwMode="auto">
          <a:xfrm>
            <a:off x="2242744" y="1290169"/>
            <a:ext cx="8113832" cy="487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D08B607-8650-4E35-930A-FD62D538B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0520" y="581143"/>
            <a:ext cx="7848384" cy="51482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3200" b="1" dirty="0">
                <a:solidFill>
                  <a:schemeClr val="accent5">
                    <a:lumMod val="75000"/>
                  </a:schemeClr>
                </a:solidFill>
              </a:rPr>
              <a:t>Иерархия класса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942160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04536" y="4550905"/>
            <a:ext cx="10210862" cy="152190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3200" b="1" dirty="0"/>
              <a:t>Компонент </a:t>
            </a:r>
            <a:r>
              <a:rPr lang="en-US" sz="3200" b="1" dirty="0"/>
              <a:t> View</a:t>
            </a:r>
            <a:endParaRPr lang="ru-RU" sz="3200" b="1" dirty="0"/>
          </a:p>
          <a:p>
            <a:pPr>
              <a:spcAft>
                <a:spcPts val="600"/>
              </a:spcAft>
              <a:buClr>
                <a:schemeClr val="accent1"/>
              </a:buClr>
            </a:pPr>
            <a:endParaRPr lang="en-US" sz="3200" b="1" dirty="0"/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3200" b="1" dirty="0"/>
              <a:t>Принцип отрисовки</a:t>
            </a:r>
            <a:endParaRPr lang="en-US" sz="32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80F9A65-2CB6-4188-AD8C-E59FE23BA827}"/>
              </a:ext>
            </a:extLst>
          </p:cNvPr>
          <p:cNvSpPr/>
          <p:nvPr/>
        </p:nvSpPr>
        <p:spPr>
          <a:xfrm>
            <a:off x="473765" y="526474"/>
            <a:ext cx="2458277" cy="11827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Компонент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5157889-47EA-4920-9DB3-75FDE7D7125F}"/>
              </a:ext>
            </a:extLst>
          </p:cNvPr>
          <p:cNvSpPr/>
          <p:nvPr/>
        </p:nvSpPr>
        <p:spPr>
          <a:xfrm>
            <a:off x="4238342" y="526474"/>
            <a:ext cx="3230681" cy="11827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Изменяется вид компонента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6197A98B-6D99-4A3E-BDD7-D1E253ACDF7E}"/>
              </a:ext>
            </a:extLst>
          </p:cNvPr>
          <p:cNvCxnSpPr/>
          <p:nvPr/>
        </p:nvCxnSpPr>
        <p:spPr>
          <a:xfrm>
            <a:off x="3170583" y="1117851"/>
            <a:ext cx="9342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50A6A5E5-72E2-48AC-9B04-6763B41ECD35}"/>
              </a:ext>
            </a:extLst>
          </p:cNvPr>
          <p:cNvCxnSpPr>
            <a:cxnSpLocks/>
          </p:cNvCxnSpPr>
          <p:nvPr/>
        </p:nvCxnSpPr>
        <p:spPr>
          <a:xfrm>
            <a:off x="6069464" y="1847911"/>
            <a:ext cx="0" cy="735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17424E5F-4C09-4282-947F-A69E763FEF8B}"/>
              </a:ext>
            </a:extLst>
          </p:cNvPr>
          <p:cNvSpPr/>
          <p:nvPr/>
        </p:nvSpPr>
        <p:spPr>
          <a:xfrm>
            <a:off x="4012471" y="2827082"/>
            <a:ext cx="4590452" cy="12257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 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onDraw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(Canvas canvas)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77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0DBA314-6199-4509-8B05-57FD5568AF10}"/>
              </a:ext>
            </a:extLst>
          </p:cNvPr>
          <p:cNvSpPr/>
          <p:nvPr/>
        </p:nvSpPr>
        <p:spPr>
          <a:xfrm>
            <a:off x="1264150" y="1496501"/>
            <a:ext cx="6461231" cy="3864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import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android.content.Context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import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android.view.View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class </a:t>
            </a:r>
            <a:r>
              <a:rPr lang="en-US" sz="2400" dirty="0" err="1">
                <a:solidFill>
                  <a:srgbClr val="C00000"/>
                </a:solidFill>
              </a:rPr>
              <a:t>MyDraw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extends View {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public </a:t>
            </a:r>
            <a:r>
              <a:rPr lang="en-US" sz="2400" dirty="0" err="1">
                <a:solidFill>
                  <a:srgbClr val="C00000"/>
                </a:solidFill>
              </a:rPr>
              <a:t>MyDraw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(Context context) {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super(context);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}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9454109" y="1794718"/>
            <a:ext cx="2947482" cy="3126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3600" b="1" spc="-60" dirty="0" err="1"/>
              <a:t>Собственный</a:t>
            </a:r>
            <a:r>
              <a:rPr lang="en-US" sz="3600" b="1" spc="-60" dirty="0"/>
              <a:t> </a:t>
            </a:r>
            <a:r>
              <a:rPr lang="en-US" sz="3600" b="1" spc="-60" dirty="0" err="1"/>
              <a:t>компонент</a:t>
            </a:r>
            <a:r>
              <a:rPr lang="en-US" sz="3600" b="1" spc="-60" dirty="0"/>
              <a:t> </a:t>
            </a:r>
            <a:r>
              <a:rPr lang="en-US" sz="3600" b="1" spc="-60" dirty="0" err="1"/>
              <a:t>или</a:t>
            </a:r>
            <a:r>
              <a:rPr lang="en-US" sz="3600" b="1" spc="-60" dirty="0"/>
              <a:t> </a:t>
            </a:r>
            <a:r>
              <a:rPr lang="en-US" sz="3600" b="1" spc="-60" dirty="0" err="1"/>
              <a:t>класс</a:t>
            </a:r>
            <a:r>
              <a:rPr lang="en-US" sz="3600" b="1" spc="-60" dirty="0"/>
              <a:t> </a:t>
            </a:r>
            <a:r>
              <a:rPr lang="en-US" sz="3600" b="1" spc="-60" dirty="0" err="1"/>
              <a:t>MyDraw</a:t>
            </a:r>
            <a:endParaRPr lang="en-US" sz="3600" b="1" spc="-60" dirty="0"/>
          </a:p>
        </p:txBody>
      </p:sp>
    </p:spTree>
    <p:extLst>
      <p:ext uri="{BB962C8B-B14F-4D97-AF65-F5344CB8AC3E}">
        <p14:creationId xmlns:p14="http://schemas.microsoft.com/office/powerpoint/2010/main" val="1175634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3200" b="1" dirty="0"/>
              <a:t>Android </a:t>
            </a:r>
            <a:r>
              <a:rPr lang="en-US" sz="3200" b="1" dirty="0" err="1"/>
              <a:t>практикум</a:t>
            </a:r>
            <a:br>
              <a:rPr lang="en-US" sz="3200" b="1" dirty="0"/>
            </a:br>
            <a:br>
              <a:rPr lang="en-US" sz="3200" b="1" dirty="0"/>
            </a:br>
            <a:endParaRPr lang="en-US" sz="32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398E50-B389-4600-9630-2827F87B8FC9}"/>
              </a:ext>
            </a:extLst>
          </p:cNvPr>
          <p:cNvSpPr/>
          <p:nvPr/>
        </p:nvSpPr>
        <p:spPr>
          <a:xfrm>
            <a:off x="423805" y="1428965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@Override</a:t>
            </a:r>
          </a:p>
          <a:p>
            <a:r>
              <a:rPr lang="en-US" sz="2400" dirty="0">
                <a:solidFill>
                  <a:srgbClr val="A626A4"/>
                </a:solidFill>
                <a:latin typeface="SFMono-Regular"/>
              </a:rPr>
              <a:t>protected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A626A4"/>
                </a:solidFill>
                <a:latin typeface="SFMono-Regular"/>
              </a:rPr>
              <a:t>void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 err="1">
                <a:solidFill>
                  <a:srgbClr val="4078F2"/>
                </a:solidFill>
                <a:latin typeface="SFMono-Regular"/>
              </a:rPr>
              <a:t>onDraw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(Canvas canvas) {</a:t>
            </a:r>
          </a:p>
          <a:p>
            <a:r>
              <a:rPr lang="en-US" sz="2400" dirty="0">
                <a:solidFill>
                  <a:srgbClr val="383A42"/>
                </a:solidFill>
                <a:latin typeface="SFMono-Regular"/>
              </a:rPr>
              <a:t>   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// </a:t>
            </a:r>
            <a:r>
              <a:rPr lang="ru-RU" sz="2400" i="1" dirty="0">
                <a:solidFill>
                  <a:srgbClr val="A0A1A7"/>
                </a:solidFill>
                <a:latin typeface="SFMono-Regular"/>
              </a:rPr>
              <a:t>здесь располагаются команды рисования</a:t>
            </a:r>
            <a:endParaRPr lang="en-US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en-US" sz="2400" dirty="0">
                <a:solidFill>
                  <a:srgbClr val="383A42"/>
                </a:solidFill>
                <a:latin typeface="SFMono-Regular"/>
              </a:rPr>
              <a:t>}</a:t>
            </a:r>
            <a:endParaRPr lang="ru-RU" sz="2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FD1D270-FF04-4363-BEE2-EA5E4BA06ECA}"/>
              </a:ext>
            </a:extLst>
          </p:cNvPr>
          <p:cNvSpPr/>
          <p:nvPr/>
        </p:nvSpPr>
        <p:spPr>
          <a:xfrm>
            <a:off x="4800865" y="4690051"/>
            <a:ext cx="71164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Аннотация </a:t>
            </a:r>
            <a:r>
              <a: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@</a:t>
            </a:r>
            <a:r>
              <a:rPr lang="ru-RU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Override</a:t>
            </a:r>
            <a:r>
              <a: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400" dirty="0"/>
              <a:t>перед объявлением метода означает, что мы хотим изменить стандартный базовый метод, который написан разработчиками</a:t>
            </a:r>
          </a:p>
        </p:txBody>
      </p:sp>
      <p:pic>
        <p:nvPicPr>
          <p:cNvPr id="7170" name="Picture 2" descr="Google Chrome Canvas – простое приложение для рисования в браузере - ITC.ua">
            <a:extLst>
              <a:ext uri="{FF2B5EF4-FFF2-40B4-BE49-F238E27FC236}">
                <a16:creationId xmlns:a16="http://schemas.microsoft.com/office/drawing/2014/main" id="{5C26BDF5-46E8-4C00-A5D4-C86E9B40D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403" y="1064943"/>
            <a:ext cx="5004960" cy="304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006FFF7-8E28-44FC-9947-F833411D717D}"/>
              </a:ext>
            </a:extLst>
          </p:cNvPr>
          <p:cNvSpPr/>
          <p:nvPr/>
        </p:nvSpPr>
        <p:spPr>
          <a:xfrm>
            <a:off x="6519805" y="529885"/>
            <a:ext cx="1199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SFMono-Regular"/>
              </a:rPr>
              <a:t>Canvas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4195733-D2DC-4C95-A596-942B0689A47D}"/>
              </a:ext>
            </a:extLst>
          </p:cNvPr>
          <p:cNvSpPr/>
          <p:nvPr/>
        </p:nvSpPr>
        <p:spPr>
          <a:xfrm>
            <a:off x="274718" y="1144458"/>
            <a:ext cx="5529338" cy="257797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2F4BA74-0B05-47E4-A0E6-20878B68F29F}"/>
              </a:ext>
            </a:extLst>
          </p:cNvPr>
          <p:cNvSpPr/>
          <p:nvPr/>
        </p:nvSpPr>
        <p:spPr>
          <a:xfrm>
            <a:off x="6166214" y="546896"/>
            <a:ext cx="5529338" cy="370313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6008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9244518" y="1128408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3600" b="1" spc="-60" dirty="0" err="1">
                <a:solidFill>
                  <a:schemeClr val="accent1">
                    <a:lumMod val="50000"/>
                  </a:schemeClr>
                </a:solidFill>
              </a:rPr>
              <a:t>Возможности</a:t>
            </a:r>
            <a:r>
              <a:rPr lang="en-US" sz="3600" b="1" spc="-6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600" b="1" spc="-60" dirty="0" err="1">
                <a:solidFill>
                  <a:schemeClr val="accent1">
                    <a:lumMod val="50000"/>
                  </a:schemeClr>
                </a:solidFill>
              </a:rPr>
              <a:t>класса</a:t>
            </a:r>
            <a:r>
              <a:rPr lang="en-US" sz="3600" b="1" spc="-60" dirty="0">
                <a:solidFill>
                  <a:schemeClr val="accent1">
                    <a:lumMod val="50000"/>
                  </a:schemeClr>
                </a:solidFill>
              </a:rPr>
              <a:t> Canvas</a:t>
            </a:r>
            <a:br>
              <a:rPr lang="en-US" sz="3600" b="1" spc="-60" dirty="0"/>
            </a:br>
            <a:br>
              <a:rPr lang="en-US" sz="3600" b="1" spc="-60" dirty="0"/>
            </a:br>
            <a:endParaRPr lang="en-US" sz="3600" b="1" spc="-6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398E50-B389-4600-9630-2827F87B8FC9}"/>
              </a:ext>
            </a:extLst>
          </p:cNvPr>
          <p:cNvSpPr/>
          <p:nvPr/>
        </p:nvSpPr>
        <p:spPr>
          <a:xfrm>
            <a:off x="0" y="615164"/>
            <a:ext cx="9410330" cy="592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err="1">
                <a:solidFill>
                  <a:srgbClr val="C00000"/>
                </a:solidFill>
              </a:rPr>
              <a:t>drawBitmap</a:t>
            </a:r>
            <a:r>
              <a:rPr lang="en-US" sz="2000" dirty="0">
                <a:solidFill>
                  <a:srgbClr val="C00000"/>
                </a:solidFill>
              </a:rPr>
              <a:t>() </a:t>
            </a:r>
            <a:r>
              <a:rPr lang="en-US" sz="2000" dirty="0"/>
              <a:t>-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рисует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растровое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изображение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на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холсте</a:t>
            </a:r>
            <a:r>
              <a:rPr lang="en-US" sz="2000" b="0" i="0" dirty="0">
                <a:effectLst/>
              </a:rPr>
              <a:t>. </a:t>
            </a:r>
          </a:p>
          <a:p>
            <a:pPr indent="-182880"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err="1">
                <a:solidFill>
                  <a:srgbClr val="C00000"/>
                </a:solidFill>
              </a:rPr>
              <a:t>drawCircle</a:t>
            </a:r>
            <a:r>
              <a:rPr lang="en-US" sz="2000" dirty="0">
                <a:solidFill>
                  <a:srgbClr val="C00000"/>
                </a:solidFill>
              </a:rPr>
              <a:t>() </a:t>
            </a:r>
            <a:r>
              <a:rPr lang="en-US" sz="2000" dirty="0"/>
              <a:t>- </a:t>
            </a:r>
            <a:r>
              <a:rPr lang="en-US" sz="2000" dirty="0" err="1"/>
              <a:t>р</a:t>
            </a:r>
            <a:r>
              <a:rPr lang="en-US" sz="2000" b="0" i="0" dirty="0" err="1">
                <a:effectLst/>
              </a:rPr>
              <a:t>исует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окружность</a:t>
            </a:r>
            <a:r>
              <a:rPr lang="en-US" sz="2000" b="0" i="0" dirty="0">
                <a:effectLst/>
              </a:rPr>
              <a:t> с </a:t>
            </a:r>
            <a:r>
              <a:rPr lang="en-US" sz="2000" b="0" i="0" dirty="0" err="1">
                <a:effectLst/>
              </a:rPr>
              <a:t>определенным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радиусом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вокруг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заданной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точки</a:t>
            </a:r>
            <a:r>
              <a:rPr lang="en-US" sz="2000" b="0" i="0" dirty="0">
                <a:effectLst/>
              </a:rPr>
              <a:t>.</a:t>
            </a:r>
          </a:p>
          <a:p>
            <a:pPr indent="-182880"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err="1">
                <a:solidFill>
                  <a:srgbClr val="C00000"/>
                </a:solidFill>
              </a:rPr>
              <a:t>drawLine</a:t>
            </a:r>
            <a:r>
              <a:rPr lang="en-US" sz="2000" dirty="0">
                <a:solidFill>
                  <a:srgbClr val="C00000"/>
                </a:solidFill>
              </a:rPr>
              <a:t>(s)() </a:t>
            </a:r>
            <a:r>
              <a:rPr lang="en-US" sz="2000" dirty="0"/>
              <a:t>- </a:t>
            </a:r>
            <a:r>
              <a:rPr lang="en-US" sz="2000" dirty="0" err="1"/>
              <a:t>р</a:t>
            </a:r>
            <a:r>
              <a:rPr lang="en-US" sz="2000" b="0" i="0" dirty="0" err="1">
                <a:effectLst/>
              </a:rPr>
              <a:t>исует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линию</a:t>
            </a:r>
            <a:r>
              <a:rPr lang="en-US" sz="2000" b="0" i="0" dirty="0">
                <a:effectLst/>
              </a:rPr>
              <a:t> (</a:t>
            </a:r>
            <a:r>
              <a:rPr lang="en-US" sz="2000" b="0" i="0" dirty="0" err="1">
                <a:effectLst/>
              </a:rPr>
              <a:t>или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последовательность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линий</a:t>
            </a:r>
            <a:r>
              <a:rPr lang="en-US" sz="2000" b="0" i="0" dirty="0">
                <a:effectLst/>
              </a:rPr>
              <a:t>) </a:t>
            </a:r>
            <a:r>
              <a:rPr lang="en-US" sz="2000" b="0" i="0" dirty="0" err="1">
                <a:effectLst/>
              </a:rPr>
              <a:t>между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двумя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точками</a:t>
            </a:r>
            <a:r>
              <a:rPr lang="en-US" sz="2000" b="0" i="0" dirty="0">
                <a:effectLst/>
              </a:rPr>
              <a:t>.</a:t>
            </a:r>
          </a:p>
          <a:p>
            <a:pPr indent="-182880"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err="1">
                <a:solidFill>
                  <a:srgbClr val="C00000"/>
                </a:solidFill>
              </a:rPr>
              <a:t>drawPath</a:t>
            </a:r>
            <a:r>
              <a:rPr lang="en-US" sz="2000" dirty="0">
                <a:solidFill>
                  <a:srgbClr val="C00000"/>
                </a:solidFill>
              </a:rPr>
              <a:t>() </a:t>
            </a:r>
            <a:r>
              <a:rPr lang="en-US" sz="2000" dirty="0"/>
              <a:t>- </a:t>
            </a:r>
            <a:r>
              <a:rPr lang="en-US" sz="2000" dirty="0" err="1"/>
              <a:t>р</a:t>
            </a:r>
            <a:r>
              <a:rPr lang="en-US" sz="2000" b="0" i="0" dirty="0" err="1">
                <a:effectLst/>
              </a:rPr>
              <a:t>исует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контур</a:t>
            </a:r>
            <a:r>
              <a:rPr lang="ru-RU" sz="2000" b="0" i="0" dirty="0">
                <a:effectLst/>
              </a:rPr>
              <a:t>, заданный в виде </a:t>
            </a:r>
            <a:r>
              <a:rPr lang="en-US" sz="2000" b="0" i="0" dirty="0" err="1">
                <a:effectLst/>
              </a:rPr>
              <a:t>набора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графических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примитивов</a:t>
            </a:r>
            <a:r>
              <a:rPr lang="en-US" sz="2000" b="0" i="0" dirty="0">
                <a:effectLst/>
              </a:rPr>
              <a:t>.</a:t>
            </a:r>
          </a:p>
          <a:p>
            <a:pPr indent="-182880"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err="1">
                <a:solidFill>
                  <a:srgbClr val="C00000"/>
                </a:solidFill>
              </a:rPr>
              <a:t>drawPoint</a:t>
            </a:r>
            <a:r>
              <a:rPr lang="en-US" sz="2000" dirty="0">
                <a:solidFill>
                  <a:srgbClr val="C00000"/>
                </a:solidFill>
              </a:rPr>
              <a:t>() </a:t>
            </a:r>
            <a:r>
              <a:rPr lang="en-US" sz="2000" dirty="0"/>
              <a:t>- </a:t>
            </a:r>
            <a:r>
              <a:rPr lang="en-US" sz="2000" dirty="0" err="1"/>
              <a:t>р</a:t>
            </a:r>
            <a:r>
              <a:rPr lang="en-US" sz="2000" b="0" i="0" dirty="0" err="1">
                <a:effectLst/>
              </a:rPr>
              <a:t>исует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точку</a:t>
            </a:r>
            <a:r>
              <a:rPr lang="en-US" sz="2000" b="0" i="0" dirty="0">
                <a:effectLst/>
              </a:rPr>
              <a:t> в </a:t>
            </a:r>
            <a:r>
              <a:rPr lang="en-US" sz="2000" b="0" i="0" dirty="0" err="1">
                <a:effectLst/>
              </a:rPr>
              <a:t>заданном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месте</a:t>
            </a:r>
            <a:r>
              <a:rPr lang="en-US" sz="2000" b="0" i="0" dirty="0">
                <a:effectLst/>
              </a:rPr>
              <a:t>.</a:t>
            </a:r>
          </a:p>
          <a:p>
            <a:pPr indent="-182880"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err="1">
                <a:solidFill>
                  <a:srgbClr val="C00000"/>
                </a:solidFill>
              </a:rPr>
              <a:t>drawRect</a:t>
            </a:r>
            <a:r>
              <a:rPr lang="en-US" sz="2000" dirty="0">
                <a:solidFill>
                  <a:srgbClr val="C00000"/>
                </a:solidFill>
              </a:rPr>
              <a:t>() </a:t>
            </a:r>
            <a:r>
              <a:rPr lang="en-US" sz="2000" dirty="0"/>
              <a:t>- </a:t>
            </a:r>
            <a:r>
              <a:rPr lang="en-US" sz="2000" dirty="0" err="1"/>
              <a:t>р</a:t>
            </a:r>
            <a:r>
              <a:rPr lang="en-US" sz="2000" b="0" i="0" dirty="0" err="1">
                <a:effectLst/>
              </a:rPr>
              <a:t>исует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прямоугольник</a:t>
            </a:r>
            <a:r>
              <a:rPr lang="en-US" sz="2000" b="0" i="0" dirty="0">
                <a:effectLst/>
              </a:rPr>
              <a:t>.</a:t>
            </a:r>
          </a:p>
          <a:p>
            <a:pPr indent="-182880"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err="1">
                <a:solidFill>
                  <a:srgbClr val="C00000"/>
                </a:solidFill>
              </a:rPr>
              <a:t>drawText</a:t>
            </a:r>
            <a:r>
              <a:rPr lang="en-US" sz="2000" dirty="0">
                <a:solidFill>
                  <a:srgbClr val="C00000"/>
                </a:solidFill>
              </a:rPr>
              <a:t>() </a:t>
            </a:r>
            <a:r>
              <a:rPr lang="en-US" sz="2000" dirty="0"/>
              <a:t>- </a:t>
            </a:r>
            <a:r>
              <a:rPr lang="en-US" sz="2000" dirty="0" err="1"/>
              <a:t>р</a:t>
            </a:r>
            <a:r>
              <a:rPr lang="en-US" sz="2000" b="0" i="0" dirty="0" err="1">
                <a:effectLst/>
              </a:rPr>
              <a:t>исует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текстовую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строку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на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холсте</a:t>
            </a:r>
            <a:endParaRPr lang="ru-RU" sz="2000" b="0" i="0" dirty="0">
              <a:effectLst/>
            </a:endParaRPr>
          </a:p>
          <a:p>
            <a:pPr indent="-182880"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rgbClr val="C00000"/>
                </a:solidFill>
              </a:rPr>
              <a:t>rotate() и restore()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/>
              <a:t>– задает</a:t>
            </a:r>
            <a:r>
              <a:rPr lang="en-US" sz="2000" dirty="0"/>
              <a:t> </a:t>
            </a:r>
            <a:r>
              <a:rPr lang="ru-RU" sz="2000" dirty="0"/>
              <a:t>в</a:t>
            </a:r>
            <a:r>
              <a:rPr lang="en-US" sz="2000" b="0" i="0" dirty="0" err="1">
                <a:effectLst/>
              </a:rPr>
              <a:t>ращение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холста</a:t>
            </a:r>
            <a:endParaRPr lang="en-US" sz="2000" b="0" i="0" dirty="0">
              <a:effectLst/>
            </a:endParaRPr>
          </a:p>
          <a:p>
            <a:pPr indent="-182880"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rgbClr val="C00000"/>
                </a:solidFill>
              </a:rPr>
              <a:t>scale() и translate()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/>
              <a:t>- задает</a:t>
            </a:r>
            <a:r>
              <a:rPr lang="en-US" sz="2000" dirty="0"/>
              <a:t> </a:t>
            </a:r>
            <a:r>
              <a:rPr lang="ru-RU" sz="2000" dirty="0"/>
              <a:t>масштаб </a:t>
            </a:r>
            <a:r>
              <a:rPr lang="en-US" sz="2000" b="0" i="0" dirty="0">
                <a:effectLst/>
              </a:rPr>
              <a:t>и </a:t>
            </a:r>
            <a:r>
              <a:rPr lang="en-US" sz="2000" b="0" i="0" dirty="0" err="1">
                <a:effectLst/>
              </a:rPr>
              <a:t>перемещение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координатной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системы</a:t>
            </a:r>
            <a:endParaRPr lang="en-US" sz="2000" b="0" i="0" dirty="0">
              <a:effectLst/>
            </a:endParaRPr>
          </a:p>
          <a:p>
            <a:pPr indent="-182880"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223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4D545DB-8A58-4FDC-8FF8-F99D917C3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F02532-0429-47BE-B7D5-89B31C0C8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729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8389648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3600" b="1" spc="-60"/>
              <a:t>Возможности класса Paint</a:t>
            </a:r>
            <a:br>
              <a:rPr lang="en-US" sz="3600" b="1" spc="-60"/>
            </a:br>
            <a:br>
              <a:rPr lang="en-US" sz="3600" b="1" spc="-60"/>
            </a:br>
            <a:endParaRPr lang="en-US" sz="3600" b="1" spc="-6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398E50-B389-4600-9630-2827F87B8FC9}"/>
              </a:ext>
            </a:extLst>
          </p:cNvPr>
          <p:cNvSpPr/>
          <p:nvPr/>
        </p:nvSpPr>
        <p:spPr>
          <a:xfrm>
            <a:off x="643466" y="864108"/>
            <a:ext cx="6987135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setColor</a:t>
            </a:r>
            <a:r>
              <a:rPr lang="en-US" sz="2400" b="0" i="0" dirty="0">
                <a:effectLst/>
              </a:rPr>
              <a:t> – </a:t>
            </a:r>
            <a:r>
              <a:rPr lang="en-US" sz="2400" b="0" i="0" dirty="0" err="1">
                <a:effectLst/>
              </a:rPr>
              <a:t>задать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цвет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для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рисования</a:t>
            </a:r>
            <a:endParaRPr lang="en-US" sz="2400" b="0" i="0" dirty="0">
              <a:effectLst/>
            </a:endParaRPr>
          </a:p>
          <a:p>
            <a:pPr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setTextSize</a:t>
            </a:r>
            <a:r>
              <a:rPr lang="en-US" sz="2400" b="0" i="0" dirty="0">
                <a:effectLst/>
              </a:rPr>
              <a:t> – </a:t>
            </a:r>
            <a:r>
              <a:rPr lang="en-US" sz="2400" b="0" i="0" dirty="0" err="1">
                <a:effectLst/>
              </a:rPr>
              <a:t>задать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размер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текста</a:t>
            </a:r>
            <a:endParaRPr lang="en-US" sz="2400" b="0" i="0" dirty="0">
              <a:effectLst/>
            </a:endParaRPr>
          </a:p>
          <a:p>
            <a:pPr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setStrokeWidth</a:t>
            </a:r>
            <a:r>
              <a:rPr lang="en-US" sz="2400" dirty="0">
                <a:effectLst/>
              </a:rPr>
              <a:t> </a:t>
            </a:r>
            <a:r>
              <a:rPr lang="en-US" sz="2400" b="0" i="0" dirty="0">
                <a:effectLst/>
              </a:rPr>
              <a:t> – </a:t>
            </a:r>
            <a:r>
              <a:rPr lang="en-US" sz="2400" b="0" i="0" dirty="0" err="1">
                <a:effectLst/>
              </a:rPr>
              <a:t>задать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толщину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контура</a:t>
            </a:r>
            <a:endParaRPr lang="en-US" sz="2400" b="0" i="0" dirty="0">
              <a:effectLst/>
            </a:endParaRPr>
          </a:p>
          <a:p>
            <a:pPr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setStyle</a:t>
            </a:r>
            <a:r>
              <a:rPr lang="en-US" sz="2400" dirty="0">
                <a:effectLst/>
              </a:rPr>
              <a:t> </a:t>
            </a:r>
            <a:r>
              <a:rPr lang="en-US" sz="2400" b="0" i="0" dirty="0">
                <a:effectLst/>
              </a:rPr>
              <a:t> – </a:t>
            </a:r>
            <a:r>
              <a:rPr lang="en-US" sz="2400" b="0" i="0" dirty="0" err="1">
                <a:effectLst/>
              </a:rPr>
              <a:t>задать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стиль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заливки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фигуры</a:t>
            </a:r>
            <a:endParaRPr lang="en-US" sz="2400" b="0" i="0" dirty="0">
              <a:effectLst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400" b="0" i="0" dirty="0">
              <a:effectLst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401C9A-B20D-42B0-B7C0-0E4D1CE58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406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4195733-D2DC-4C95-A596-942B0689A47D}"/>
              </a:ext>
            </a:extLst>
          </p:cNvPr>
          <p:cNvSpPr/>
          <p:nvPr/>
        </p:nvSpPr>
        <p:spPr>
          <a:xfrm>
            <a:off x="274718" y="768096"/>
            <a:ext cx="7513268" cy="532932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487048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8360585" y="5342194"/>
            <a:ext cx="3141182" cy="14954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  <a:buClr>
                <a:schemeClr val="accent1"/>
              </a:buClr>
            </a:pPr>
            <a:r>
              <a:rPr lang="en-US" sz="3600" b="1" spc="-60" dirty="0" err="1">
                <a:solidFill>
                  <a:schemeClr val="accent1"/>
                </a:solidFill>
              </a:rPr>
              <a:t>Рисование</a:t>
            </a:r>
            <a:r>
              <a:rPr lang="en-US" sz="3600" b="1" spc="-60" dirty="0">
                <a:solidFill>
                  <a:schemeClr val="accent1"/>
                </a:solidFill>
              </a:rPr>
              <a:t> </a:t>
            </a:r>
            <a:r>
              <a:rPr lang="en-US" sz="3600" b="1" spc="-60" dirty="0" err="1">
                <a:solidFill>
                  <a:schemeClr val="accent1"/>
                </a:solidFill>
              </a:rPr>
              <a:t>изображения</a:t>
            </a:r>
            <a:br>
              <a:rPr lang="en-US" sz="3600" b="1" spc="-60" dirty="0">
                <a:solidFill>
                  <a:schemeClr val="accent1"/>
                </a:solidFill>
              </a:rPr>
            </a:br>
            <a:br>
              <a:rPr lang="en-US" sz="3600" b="1" spc="-60" dirty="0">
                <a:solidFill>
                  <a:schemeClr val="accent1"/>
                </a:solidFill>
              </a:rPr>
            </a:br>
            <a:endParaRPr lang="en-US" sz="3600" b="1" spc="-60" dirty="0">
              <a:solidFill>
                <a:schemeClr val="accent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016124D-69E7-4D58-B956-2AADA2D017A5}"/>
              </a:ext>
            </a:extLst>
          </p:cNvPr>
          <p:cNvSpPr/>
          <p:nvPr/>
        </p:nvSpPr>
        <p:spPr>
          <a:xfrm>
            <a:off x="1447802" y="1405464"/>
            <a:ext cx="10228274" cy="46905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Bitmap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bitmap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BitmapFactory.decodeResource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getResources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R.drawable.cactus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Paint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paint = new Paint(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Paint.ANTI_ALIAS_FLAG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canvas.drawBitmap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(bitmap, 0, 0, paint);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398E50-B389-4600-9630-2827F87B8FC9}"/>
              </a:ext>
            </a:extLst>
          </p:cNvPr>
          <p:cNvSpPr/>
          <p:nvPr/>
        </p:nvSpPr>
        <p:spPr>
          <a:xfrm>
            <a:off x="643466" y="864108"/>
            <a:ext cx="6987135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400" b="0" i="0" dirty="0">
              <a:effectLst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471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04536" y="4550905"/>
            <a:ext cx="10210862" cy="152190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3200" b="1" dirty="0"/>
              <a:t>Компонент </a:t>
            </a:r>
            <a:r>
              <a:rPr lang="en-US" sz="3200" b="1" dirty="0"/>
              <a:t> View</a:t>
            </a:r>
            <a:endParaRPr lang="ru-RU" sz="3200" b="1" dirty="0"/>
          </a:p>
          <a:p>
            <a:pPr>
              <a:spcAft>
                <a:spcPts val="600"/>
              </a:spcAft>
              <a:buClr>
                <a:schemeClr val="accent1"/>
              </a:buClr>
            </a:pPr>
            <a:endParaRPr lang="en-US" sz="3200" b="1" dirty="0"/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3200" b="1" dirty="0"/>
              <a:t>Принцип анимации</a:t>
            </a:r>
            <a:endParaRPr lang="en-US" sz="3200" b="1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B14D1CB-BBBC-4B99-B4A5-6712E9D47669}"/>
              </a:ext>
            </a:extLst>
          </p:cNvPr>
          <p:cNvSpPr/>
          <p:nvPr/>
        </p:nvSpPr>
        <p:spPr>
          <a:xfrm>
            <a:off x="6973946" y="2412748"/>
            <a:ext cx="2769705" cy="11932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 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invalidate()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17424E5F-4C09-4282-947F-A69E763FEF8B}"/>
              </a:ext>
            </a:extLst>
          </p:cNvPr>
          <p:cNvSpPr/>
          <p:nvPr/>
        </p:nvSpPr>
        <p:spPr>
          <a:xfrm>
            <a:off x="819514" y="2412748"/>
            <a:ext cx="4590452" cy="12257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 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onDraw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(Canvas canvas)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76B2F4B-1FE9-4710-96B9-DAAB5D75AC87}"/>
              </a:ext>
            </a:extLst>
          </p:cNvPr>
          <p:cNvSpPr/>
          <p:nvPr/>
        </p:nvSpPr>
        <p:spPr>
          <a:xfrm>
            <a:off x="4238342" y="409684"/>
            <a:ext cx="3230681" cy="11827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Изменяется вид компонента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8F1BDCB0-9B61-4479-AD50-71783D7E6402}"/>
              </a:ext>
            </a:extLst>
          </p:cNvPr>
          <p:cNvCxnSpPr/>
          <p:nvPr/>
        </p:nvCxnSpPr>
        <p:spPr>
          <a:xfrm>
            <a:off x="5655733" y="3120631"/>
            <a:ext cx="1174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14B696D3-F980-4C62-998D-092D0DAE0836}"/>
              </a:ext>
            </a:extLst>
          </p:cNvPr>
          <p:cNvCxnSpPr>
            <a:cxnSpLocks/>
          </p:cNvCxnSpPr>
          <p:nvPr/>
        </p:nvCxnSpPr>
        <p:spPr>
          <a:xfrm flipH="1" flipV="1">
            <a:off x="6973947" y="1761067"/>
            <a:ext cx="296097" cy="504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17530E8D-B116-4CDB-BE28-4D33895F73F1}"/>
              </a:ext>
            </a:extLst>
          </p:cNvPr>
          <p:cNvCxnSpPr>
            <a:cxnSpLocks/>
          </p:cNvCxnSpPr>
          <p:nvPr/>
        </p:nvCxnSpPr>
        <p:spPr>
          <a:xfrm flipH="1">
            <a:off x="4628444" y="1745527"/>
            <a:ext cx="214489" cy="543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843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4D545DB-8A58-4FDC-8FF8-F99D917C3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F02532-0429-47BE-B7D5-89B31C0C8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729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401C9A-B20D-42B0-B7C0-0E4D1CE58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406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4195733-D2DC-4C95-A596-942B0689A47D}"/>
              </a:ext>
            </a:extLst>
          </p:cNvPr>
          <p:cNvSpPr/>
          <p:nvPr/>
        </p:nvSpPr>
        <p:spPr>
          <a:xfrm>
            <a:off x="274718" y="768096"/>
            <a:ext cx="7513268" cy="532932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86CB502-C9E4-4813-BB3F-3C31A6F25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670" y="1059975"/>
            <a:ext cx="2657262" cy="4724023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72D6B16-F30A-4692-97ED-F89382998692}"/>
              </a:ext>
            </a:extLst>
          </p:cNvPr>
          <p:cNvSpPr/>
          <p:nvPr/>
        </p:nvSpPr>
        <p:spPr>
          <a:xfrm>
            <a:off x="805797" y="1791707"/>
            <a:ext cx="6451109" cy="32745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FFC000"/>
                </a:solidFill>
              </a:rPr>
              <a:t>@Override</a:t>
            </a:r>
          </a:p>
          <a:p>
            <a:pPr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7030A0"/>
                </a:solidFill>
              </a:rPr>
              <a:t>protected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void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onDraw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(Canvas canvas) {</a:t>
            </a:r>
          </a:p>
          <a:p>
            <a:pPr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canvas.drawCircle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(x, 300, 20, paint);</a:t>
            </a:r>
          </a:p>
          <a:p>
            <a:pPr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//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готовим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x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для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следующего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кадра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pPr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	x += 0.5f;</a:t>
            </a:r>
          </a:p>
          <a:p>
            <a:pPr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invalidate();</a:t>
            </a:r>
          </a:p>
          <a:p>
            <a:pPr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676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Циклы</a:t>
            </a:r>
            <a:r>
              <a:rPr lang="en-US" dirty="0"/>
              <a:t> в Java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7D1A26C-DCFB-460B-BE7B-FC2CA435D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72812"/>
            <a:ext cx="2849303" cy="178435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591D29-339C-46AD-A536-D34395E46612}"/>
              </a:ext>
            </a:extLst>
          </p:cNvPr>
          <p:cNvSpPr txBox="1"/>
          <p:nvPr/>
        </p:nvSpPr>
        <p:spPr>
          <a:xfrm>
            <a:off x="5305328" y="4287562"/>
            <a:ext cx="29420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200" b="1" dirty="0">
                <a:solidFill>
                  <a:schemeClr val="accent1">
                    <a:lumMod val="75000"/>
                  </a:schemeClr>
                </a:solidFill>
              </a:rPr>
              <a:t>Цикл с постусловием</a:t>
            </a:r>
          </a:p>
          <a:p>
            <a:pPr algn="ctr">
              <a:spcAft>
                <a:spcPts val="600"/>
              </a:spcAft>
            </a:pPr>
            <a:endParaRPr lang="ru-RU" sz="2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2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do..while</a:t>
            </a:r>
            <a:endParaRPr lang="ru-RU" sz="2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F32B39-5D36-4C57-A731-9295D51FECC1}"/>
              </a:ext>
            </a:extLst>
          </p:cNvPr>
          <p:cNvSpPr txBox="1"/>
          <p:nvPr/>
        </p:nvSpPr>
        <p:spPr>
          <a:xfrm>
            <a:off x="8697429" y="931710"/>
            <a:ext cx="2683744" cy="122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ru-RU" sz="2200" b="1" dirty="0">
                <a:solidFill>
                  <a:schemeClr val="accent1">
                    <a:lumMod val="75000"/>
                  </a:schemeClr>
                </a:solidFill>
              </a:rPr>
              <a:t>Цикл со счетчиком</a:t>
            </a:r>
          </a:p>
          <a:p>
            <a:pPr algn="ctr">
              <a:spcAft>
                <a:spcPts val="600"/>
              </a:spcAft>
            </a:pPr>
            <a:endParaRPr lang="ru-RU" sz="2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</a:t>
            </a:r>
            <a:endParaRPr lang="ru-RU" sz="2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994B1BB-E04E-4900-B7F4-88B6D991CC5D}"/>
              </a:ext>
            </a:extLst>
          </p:cNvPr>
          <p:cNvSpPr/>
          <p:nvPr/>
        </p:nvSpPr>
        <p:spPr>
          <a:xfrm>
            <a:off x="9400257" y="3676073"/>
            <a:ext cx="132600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each..</a:t>
            </a:r>
            <a:endParaRPr lang="ru-RU" sz="2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453CE-37D4-45F3-80E1-2172B9C57CF3}"/>
              </a:ext>
            </a:extLst>
          </p:cNvPr>
          <p:cNvSpPr txBox="1"/>
          <p:nvPr/>
        </p:nvSpPr>
        <p:spPr>
          <a:xfrm>
            <a:off x="5305328" y="952990"/>
            <a:ext cx="2942028" cy="24760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ru-RU" sz="2200" b="1" dirty="0">
                <a:solidFill>
                  <a:schemeClr val="accent1">
                    <a:lumMod val="75000"/>
                  </a:schemeClr>
                </a:solidFill>
              </a:rPr>
              <a:t>Ц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икл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с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предусловием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endParaRPr lang="ru-RU" sz="2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while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2854DCC-D038-4427-B592-F92A08FCBD63}"/>
              </a:ext>
            </a:extLst>
          </p:cNvPr>
          <p:cNvSpPr/>
          <p:nvPr/>
        </p:nvSpPr>
        <p:spPr>
          <a:xfrm>
            <a:off x="8697429" y="2874076"/>
            <a:ext cx="27858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200" b="1" dirty="0">
                <a:solidFill>
                  <a:schemeClr val="accent1">
                    <a:lumMod val="75000"/>
                  </a:schemeClr>
                </a:solidFill>
              </a:rPr>
              <a:t>Цикл “для каждого” 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76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FDBAEF0-FED5-4FFD-9B3F-A43556ED9243}"/>
              </a:ext>
            </a:extLst>
          </p:cNvPr>
          <p:cNvGrpSpPr/>
          <p:nvPr/>
        </p:nvGrpSpPr>
        <p:grpSpPr>
          <a:xfrm>
            <a:off x="2619855" y="247433"/>
            <a:ext cx="7466491" cy="1724669"/>
            <a:chOff x="4382609" y="675342"/>
            <a:chExt cx="7466491" cy="1724669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A5A09AAA-A8C3-434B-A52C-E46BCE1C572B}"/>
                </a:ext>
              </a:extLst>
            </p:cNvPr>
            <p:cNvSpPr/>
            <p:nvPr/>
          </p:nvSpPr>
          <p:spPr>
            <a:xfrm>
              <a:off x="4500000" y="714375"/>
              <a:ext cx="7349100" cy="16466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ru-RU" sz="2400" b="1" i="1" dirty="0">
                  <a:solidFill>
                    <a:schemeClr val="accent1">
                      <a:lumMod val="50000"/>
                    </a:schemeClr>
                  </a:solidFill>
                </a:rPr>
                <a:t>ПСЕВДОКОД</a:t>
              </a:r>
              <a:r>
                <a:rPr lang="ru-RU" sz="2400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</a:p>
            <a:p>
              <a:pPr>
                <a:spcAft>
                  <a:spcPts val="600"/>
                </a:spcAft>
              </a:pPr>
              <a:r>
                <a:rPr lang="ru-RU" sz="2400" dirty="0" err="1">
                  <a:solidFill>
                    <a:srgbClr val="A626A4"/>
                  </a:solidFill>
                </a:rPr>
                <a:t>while</a:t>
              </a:r>
              <a:r>
                <a:rPr lang="ru-RU" sz="2400" dirty="0">
                  <a:solidFill>
                    <a:srgbClr val="383A42"/>
                  </a:solidFill>
                </a:rPr>
                <a:t> (&lt;</a:t>
              </a:r>
              <a:r>
                <a:rPr lang="ru-RU" sz="2400" dirty="0">
                  <a:solidFill>
                    <a:srgbClr val="E45649"/>
                  </a:solidFill>
                </a:rPr>
                <a:t>условие</a:t>
              </a:r>
              <a:r>
                <a:rPr lang="ru-RU" sz="2400" dirty="0">
                  <a:solidFill>
                    <a:srgbClr val="383A42"/>
                  </a:solidFill>
                </a:rPr>
                <a:t>&gt;){</a:t>
              </a:r>
              <a:br>
                <a:rPr lang="ru-RU" sz="2400" dirty="0"/>
              </a:br>
              <a:r>
                <a:rPr lang="ru-RU" sz="2400" dirty="0">
                  <a:solidFill>
                    <a:srgbClr val="383A42"/>
                  </a:solidFill>
                </a:rPr>
                <a:t>&lt;</a:t>
              </a:r>
              <a:r>
                <a:rPr lang="ru-RU" sz="2400" dirty="0">
                  <a:solidFill>
                    <a:srgbClr val="E45649"/>
                  </a:solidFill>
                </a:rPr>
                <a:t>Действия</a:t>
              </a:r>
              <a:r>
                <a:rPr lang="ru-RU" sz="2400" dirty="0">
                  <a:solidFill>
                    <a:srgbClr val="383A42"/>
                  </a:solidFill>
                </a:rPr>
                <a:t>&gt; (выполняются пока условие истинно)</a:t>
              </a:r>
              <a:br>
                <a:rPr lang="ru-RU" sz="2400" dirty="0"/>
              </a:br>
              <a:r>
                <a:rPr lang="ru-RU" sz="2400" dirty="0">
                  <a:solidFill>
                    <a:srgbClr val="383A42"/>
                  </a:solidFill>
                </a:rPr>
                <a:t>}</a:t>
              </a:r>
              <a:endParaRPr lang="ru-RU" sz="2400" dirty="0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40A533EB-3191-4460-BA7C-DCFB00750B0E}"/>
                </a:ext>
              </a:extLst>
            </p:cNvPr>
            <p:cNvSpPr/>
            <p:nvPr/>
          </p:nvSpPr>
          <p:spPr>
            <a:xfrm>
              <a:off x="4382609" y="675342"/>
              <a:ext cx="7146525" cy="1724669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1A5640CF-477F-4115-A83A-88999606D9DD}"/>
              </a:ext>
            </a:extLst>
          </p:cNvPr>
          <p:cNvGrpSpPr/>
          <p:nvPr/>
        </p:nvGrpSpPr>
        <p:grpSpPr>
          <a:xfrm>
            <a:off x="2224984" y="2200513"/>
            <a:ext cx="4128117" cy="2017106"/>
            <a:chOff x="4046433" y="2566665"/>
            <a:chExt cx="4128117" cy="2017106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BF7E0AC6-0DEF-49F2-B642-0B682B1C41EF}"/>
                </a:ext>
              </a:extLst>
            </p:cNvPr>
            <p:cNvSpPr/>
            <p:nvPr/>
          </p:nvSpPr>
          <p:spPr>
            <a:xfrm>
              <a:off x="4046433" y="2644779"/>
              <a:ext cx="4128117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A626A4"/>
                  </a:solidFill>
                </a:rPr>
                <a:t>int</a:t>
              </a:r>
              <a:r>
                <a:rPr lang="en-US" sz="2400" dirty="0">
                  <a:solidFill>
                    <a:srgbClr val="383A42"/>
                  </a:solidFill>
                </a:rPr>
                <a:t> 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 = </a:t>
              </a:r>
              <a:r>
                <a:rPr lang="en-US" sz="2400" dirty="0">
                  <a:solidFill>
                    <a:srgbClr val="986801"/>
                  </a:solidFill>
                </a:rPr>
                <a:t>0</a:t>
              </a:r>
              <a:r>
                <a:rPr lang="en-US" sz="2400" dirty="0">
                  <a:solidFill>
                    <a:srgbClr val="383A42"/>
                  </a:solidFill>
                </a:rPr>
                <a:t>;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A626A4"/>
                  </a:solidFill>
                </a:rPr>
                <a:t>while</a:t>
              </a:r>
              <a:r>
                <a:rPr lang="en-US" sz="2400" dirty="0">
                  <a:solidFill>
                    <a:srgbClr val="383A42"/>
                  </a:solidFill>
                </a:rPr>
                <a:t> (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 &lt; </a:t>
              </a:r>
              <a:r>
                <a:rPr lang="en-US" sz="2400" dirty="0">
                  <a:solidFill>
                    <a:srgbClr val="986801"/>
                  </a:solidFill>
                </a:rPr>
                <a:t>5</a:t>
              </a:r>
              <a:r>
                <a:rPr lang="en-US" sz="2400" dirty="0">
                  <a:solidFill>
                    <a:srgbClr val="383A42"/>
                  </a:solidFill>
                </a:rPr>
                <a:t>){ 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ru-RU" sz="2400" dirty="0">
                  <a:solidFill>
                    <a:srgbClr val="383A42"/>
                  </a:solidFill>
                </a:rPr>
                <a:t>	</a:t>
              </a:r>
              <a:r>
                <a:rPr lang="en-US" sz="2400" dirty="0">
                  <a:solidFill>
                    <a:srgbClr val="383A42"/>
                  </a:solidFill>
                </a:rPr>
                <a:t> System. </a:t>
              </a:r>
              <a:r>
                <a:rPr lang="en-US" sz="2400" dirty="0" err="1">
                  <a:solidFill>
                    <a:srgbClr val="383A42"/>
                  </a:solidFill>
                </a:rPr>
                <a:t>оut.</a:t>
              </a:r>
              <a:r>
                <a:rPr lang="en-US" sz="2400" dirty="0" err="1">
                  <a:solidFill>
                    <a:srgbClr val="A626A4"/>
                  </a:solidFill>
                </a:rPr>
                <a:t>print</a:t>
              </a:r>
              <a:r>
                <a:rPr lang="en-US" sz="2400" dirty="0">
                  <a:solidFill>
                    <a:srgbClr val="383A42"/>
                  </a:solidFill>
                </a:rPr>
                <a:t>(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 + </a:t>
              </a:r>
              <a:r>
                <a:rPr lang="en-US" sz="2400" dirty="0">
                  <a:solidFill>
                    <a:srgbClr val="50A14F"/>
                  </a:solidFill>
                </a:rPr>
                <a:t>" "</a:t>
              </a:r>
              <a:r>
                <a:rPr lang="en-US" sz="2400" dirty="0">
                  <a:solidFill>
                    <a:srgbClr val="383A42"/>
                  </a:solidFill>
                </a:rPr>
                <a:t>); 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ru-RU" sz="2400" dirty="0">
                  <a:solidFill>
                    <a:srgbClr val="A626A4"/>
                  </a:solidFill>
                </a:rPr>
                <a:t>	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++; 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383A42"/>
                  </a:solidFill>
                </a:rPr>
                <a:t>}</a:t>
              </a:r>
              <a:endParaRPr lang="ru-RU" sz="2400" dirty="0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EED57BAD-0486-42D8-A220-21CFABD73713}"/>
                </a:ext>
              </a:extLst>
            </p:cNvPr>
            <p:cNvSpPr/>
            <p:nvPr/>
          </p:nvSpPr>
          <p:spPr>
            <a:xfrm>
              <a:off x="4046434" y="2566665"/>
              <a:ext cx="3937080" cy="201710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7D3B4332-B2AF-46EB-A5CC-56F6F360FC5F}"/>
              </a:ext>
            </a:extLst>
          </p:cNvPr>
          <p:cNvGrpSpPr/>
          <p:nvPr/>
        </p:nvGrpSpPr>
        <p:grpSpPr>
          <a:xfrm>
            <a:off x="6385301" y="2200513"/>
            <a:ext cx="4293066" cy="2017106"/>
            <a:chOff x="7616230" y="4431311"/>
            <a:chExt cx="4293066" cy="2017106"/>
          </a:xfrm>
        </p:grpSpPr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5513AF82-F28A-4A88-8903-BA31CD4D2375}"/>
                </a:ext>
              </a:extLst>
            </p:cNvPr>
            <p:cNvSpPr/>
            <p:nvPr/>
          </p:nvSpPr>
          <p:spPr>
            <a:xfrm>
              <a:off x="7782776" y="4477949"/>
              <a:ext cx="412652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A626A4"/>
                  </a:solidFill>
                </a:rPr>
                <a:t>int</a:t>
              </a:r>
              <a:r>
                <a:rPr lang="en-US" sz="2400" dirty="0">
                  <a:solidFill>
                    <a:srgbClr val="383A42"/>
                  </a:solidFill>
                </a:rPr>
                <a:t> 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 = </a:t>
              </a:r>
              <a:r>
                <a:rPr lang="en-US" sz="2400" dirty="0">
                  <a:solidFill>
                    <a:srgbClr val="986801"/>
                  </a:solidFill>
                </a:rPr>
                <a:t>0</a:t>
              </a:r>
              <a:r>
                <a:rPr lang="en-US" sz="2400" dirty="0">
                  <a:solidFill>
                    <a:srgbClr val="383A42"/>
                  </a:solidFill>
                </a:rPr>
                <a:t>;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A626A4"/>
                  </a:solidFill>
                </a:rPr>
                <a:t>while</a:t>
              </a:r>
              <a:r>
                <a:rPr lang="en-US" sz="2400" dirty="0">
                  <a:solidFill>
                    <a:srgbClr val="383A42"/>
                  </a:solidFill>
                </a:rPr>
                <a:t> (</a:t>
              </a:r>
              <a:r>
                <a:rPr lang="en-US" sz="2400" dirty="0">
                  <a:solidFill>
                    <a:srgbClr val="A626A4"/>
                  </a:solidFill>
                </a:rPr>
                <a:t>true</a:t>
              </a:r>
              <a:r>
                <a:rPr lang="en-US" sz="2400" dirty="0">
                  <a:solidFill>
                    <a:srgbClr val="383A42"/>
                  </a:solidFill>
                </a:rPr>
                <a:t>){ 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ru-RU" sz="2400" dirty="0">
                  <a:solidFill>
                    <a:srgbClr val="383A42"/>
                  </a:solidFill>
                </a:rPr>
                <a:t>	</a:t>
              </a:r>
              <a:r>
                <a:rPr lang="en-US" sz="2400" dirty="0" err="1">
                  <a:solidFill>
                    <a:srgbClr val="383A42"/>
                  </a:solidFill>
                </a:rPr>
                <a:t>System.оut.</a:t>
              </a:r>
              <a:r>
                <a:rPr lang="en-US" sz="2400" dirty="0" err="1">
                  <a:solidFill>
                    <a:srgbClr val="A626A4"/>
                  </a:solidFill>
                </a:rPr>
                <a:t>print</a:t>
              </a:r>
              <a:r>
                <a:rPr lang="en-US" sz="2400" dirty="0">
                  <a:solidFill>
                    <a:srgbClr val="383A42"/>
                  </a:solidFill>
                </a:rPr>
                <a:t>(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 + </a:t>
              </a:r>
              <a:r>
                <a:rPr lang="en-US" sz="2400" dirty="0">
                  <a:solidFill>
                    <a:srgbClr val="50A14F"/>
                  </a:solidFill>
                </a:rPr>
                <a:t>" "</a:t>
              </a:r>
              <a:r>
                <a:rPr lang="en-US" sz="2400" dirty="0">
                  <a:solidFill>
                    <a:srgbClr val="383A42"/>
                  </a:solidFill>
                </a:rPr>
                <a:t>); 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ru-RU" sz="2400" dirty="0">
                  <a:solidFill>
                    <a:srgbClr val="A626A4"/>
                  </a:solidFill>
                </a:rPr>
                <a:t>	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++; 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383A42"/>
                  </a:solidFill>
                </a:rPr>
                <a:t>}</a:t>
              </a:r>
              <a:endParaRPr lang="ru-RU" sz="2400" dirty="0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8497EB71-9565-45AF-B188-84B3B7E598BD}"/>
                </a:ext>
              </a:extLst>
            </p:cNvPr>
            <p:cNvSpPr/>
            <p:nvPr/>
          </p:nvSpPr>
          <p:spPr>
            <a:xfrm>
              <a:off x="7616230" y="4431311"/>
              <a:ext cx="3937080" cy="201710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4575714"/>
            <a:ext cx="4485553" cy="2034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Ц</a:t>
            </a:r>
            <a:r>
              <a:rPr lang="en-US" sz="4400" b="1" dirty="0" err="1">
                <a:solidFill>
                  <a:schemeClr val="bg1"/>
                </a:solidFill>
              </a:rPr>
              <a:t>икл</a:t>
            </a:r>
            <a:r>
              <a:rPr lang="en-US" sz="4400" b="1" dirty="0">
                <a:solidFill>
                  <a:schemeClr val="bg1"/>
                </a:solidFill>
              </a:rPr>
              <a:t> с </a:t>
            </a:r>
            <a:r>
              <a:rPr lang="en-US" sz="4400" b="1" dirty="0" err="1">
                <a:solidFill>
                  <a:schemeClr val="bg1"/>
                </a:solidFill>
              </a:rPr>
              <a:t>предусловием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while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E809088-A7E1-41DF-B518-3E5DBF92A649}"/>
              </a:ext>
            </a:extLst>
          </p:cNvPr>
          <p:cNvSpPr/>
          <p:nvPr/>
        </p:nvSpPr>
        <p:spPr>
          <a:xfrm>
            <a:off x="6436080" y="5072863"/>
            <a:ext cx="51878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повторяет действие(-я) до тех пор, пока условие истинно</a:t>
            </a:r>
          </a:p>
        </p:txBody>
      </p:sp>
    </p:spTree>
    <p:extLst>
      <p:ext uri="{BB962C8B-B14F-4D97-AF65-F5344CB8AC3E}">
        <p14:creationId xmlns:p14="http://schemas.microsoft.com/office/powerpoint/2010/main" val="87598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FDBAEF0-FED5-4FFD-9B3F-A43556ED9243}"/>
              </a:ext>
            </a:extLst>
          </p:cNvPr>
          <p:cNvGrpSpPr/>
          <p:nvPr/>
        </p:nvGrpSpPr>
        <p:grpSpPr>
          <a:xfrm>
            <a:off x="444826" y="331011"/>
            <a:ext cx="7466491" cy="1724669"/>
            <a:chOff x="4382609" y="675342"/>
            <a:chExt cx="7466491" cy="1724669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A5A09AAA-A8C3-434B-A52C-E46BCE1C572B}"/>
                </a:ext>
              </a:extLst>
            </p:cNvPr>
            <p:cNvSpPr/>
            <p:nvPr/>
          </p:nvSpPr>
          <p:spPr>
            <a:xfrm>
              <a:off x="4500000" y="714375"/>
              <a:ext cx="7349100" cy="16466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ru-RU" sz="2400" b="1" i="1" dirty="0">
                  <a:solidFill>
                    <a:schemeClr val="accent1">
                      <a:lumMod val="50000"/>
                    </a:schemeClr>
                  </a:solidFill>
                </a:rPr>
                <a:t>ПСЕВДОКОД</a:t>
              </a:r>
              <a:r>
                <a:rPr lang="ru-RU" sz="2400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</a:p>
            <a:p>
              <a:pPr>
                <a:spcAft>
                  <a:spcPts val="600"/>
                </a:spcAft>
              </a:pPr>
              <a:r>
                <a:rPr lang="en-US" sz="2400" dirty="0">
                  <a:solidFill>
                    <a:srgbClr val="A626A4"/>
                  </a:solidFill>
                </a:rPr>
                <a:t>do</a:t>
              </a:r>
              <a:r>
                <a:rPr lang="ru-RU" sz="2400" dirty="0">
                  <a:solidFill>
                    <a:srgbClr val="383A42"/>
                  </a:solidFill>
                </a:rPr>
                <a:t>{</a:t>
              </a:r>
              <a:br>
                <a:rPr lang="ru-RU" sz="2400" dirty="0"/>
              </a:br>
              <a:r>
                <a:rPr lang="ru-RU" sz="2400" dirty="0">
                  <a:solidFill>
                    <a:srgbClr val="383A42"/>
                  </a:solidFill>
                </a:rPr>
                <a:t>&lt;</a:t>
              </a:r>
              <a:r>
                <a:rPr lang="ru-RU" sz="2400" dirty="0">
                  <a:solidFill>
                    <a:srgbClr val="E45649"/>
                  </a:solidFill>
                </a:rPr>
                <a:t>Действия</a:t>
              </a:r>
              <a:r>
                <a:rPr lang="ru-RU" sz="2400" dirty="0">
                  <a:solidFill>
                    <a:srgbClr val="383A42"/>
                  </a:solidFill>
                </a:rPr>
                <a:t>&gt; (выполняются пока условие истинно)</a:t>
              </a:r>
              <a:br>
                <a:rPr lang="ru-RU" sz="2400" dirty="0"/>
              </a:br>
              <a:r>
                <a:rPr lang="ru-RU" sz="2400" dirty="0">
                  <a:solidFill>
                    <a:srgbClr val="383A42"/>
                  </a:solidFill>
                </a:rPr>
                <a:t>}</a:t>
              </a:r>
              <a:r>
                <a:rPr lang="ru-RU" sz="2400" dirty="0">
                  <a:solidFill>
                    <a:srgbClr val="A626A4"/>
                  </a:solidFill>
                </a:rPr>
                <a:t> </a:t>
              </a:r>
              <a:r>
                <a:rPr lang="ru-RU" sz="2400" dirty="0" err="1">
                  <a:solidFill>
                    <a:srgbClr val="A626A4"/>
                  </a:solidFill>
                </a:rPr>
                <a:t>while</a:t>
              </a:r>
              <a:r>
                <a:rPr lang="ru-RU" sz="2400" dirty="0">
                  <a:solidFill>
                    <a:srgbClr val="383A42"/>
                  </a:solidFill>
                </a:rPr>
                <a:t> (&lt;</a:t>
              </a:r>
              <a:r>
                <a:rPr lang="ru-RU" sz="2400" dirty="0">
                  <a:solidFill>
                    <a:srgbClr val="E45649"/>
                  </a:solidFill>
                </a:rPr>
                <a:t>условие</a:t>
              </a:r>
              <a:r>
                <a:rPr lang="ru-RU" sz="2400" dirty="0">
                  <a:solidFill>
                    <a:srgbClr val="383A42"/>
                  </a:solidFill>
                </a:rPr>
                <a:t>&gt;)</a:t>
              </a:r>
              <a:r>
                <a:rPr lang="en-US" sz="2400" b="1" dirty="0">
                  <a:solidFill>
                    <a:srgbClr val="FF0000"/>
                  </a:solidFill>
                </a:rPr>
                <a:t>;</a:t>
              </a:r>
              <a:endParaRPr lang="ru-RU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40A533EB-3191-4460-BA7C-DCFB00750B0E}"/>
                </a:ext>
              </a:extLst>
            </p:cNvPr>
            <p:cNvSpPr/>
            <p:nvPr/>
          </p:nvSpPr>
          <p:spPr>
            <a:xfrm>
              <a:off x="4382609" y="675342"/>
              <a:ext cx="7146525" cy="1724669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4575714"/>
            <a:ext cx="4485553" cy="2034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Ц</a:t>
            </a:r>
            <a:r>
              <a:rPr lang="en-US" sz="4400" b="1" dirty="0" err="1">
                <a:solidFill>
                  <a:schemeClr val="bg1"/>
                </a:solidFill>
              </a:rPr>
              <a:t>икл</a:t>
            </a:r>
            <a:r>
              <a:rPr lang="en-US" sz="4400" b="1" dirty="0">
                <a:solidFill>
                  <a:schemeClr val="bg1"/>
                </a:solidFill>
              </a:rPr>
              <a:t> с п</a:t>
            </a:r>
            <a:r>
              <a:rPr lang="ru-RU" sz="4400" b="1" dirty="0">
                <a:solidFill>
                  <a:schemeClr val="bg1"/>
                </a:solidFill>
              </a:rPr>
              <a:t>ост</a:t>
            </a:r>
            <a:r>
              <a:rPr lang="en-US" sz="4400" b="1" dirty="0" err="1">
                <a:solidFill>
                  <a:schemeClr val="bg1"/>
                </a:solidFill>
              </a:rPr>
              <a:t>условием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do … while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E809088-A7E1-41DF-B518-3E5DBF92A649}"/>
              </a:ext>
            </a:extLst>
          </p:cNvPr>
          <p:cNvSpPr/>
          <p:nvPr/>
        </p:nvSpPr>
        <p:spPr>
          <a:xfrm>
            <a:off x="6162065" y="4990597"/>
            <a:ext cx="61721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сначала выполняется тело цикла, а потом проверяется условие его продолжения и перехода на следующий шаг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DD651E8-5CCB-42DA-A0AA-6F243B347779}"/>
              </a:ext>
            </a:extLst>
          </p:cNvPr>
          <p:cNvGrpSpPr/>
          <p:nvPr/>
        </p:nvGrpSpPr>
        <p:grpSpPr>
          <a:xfrm>
            <a:off x="7911317" y="2127704"/>
            <a:ext cx="3937080" cy="2017106"/>
            <a:chOff x="2308980" y="2139497"/>
            <a:chExt cx="3937080" cy="2017106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EED57BAD-0486-42D8-A220-21CFABD73713}"/>
                </a:ext>
              </a:extLst>
            </p:cNvPr>
            <p:cNvSpPr/>
            <p:nvPr/>
          </p:nvSpPr>
          <p:spPr>
            <a:xfrm>
              <a:off x="2308980" y="2139497"/>
              <a:ext cx="3937080" cy="201710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16CD5101-5A80-4605-B5F2-8D5839E1E478}"/>
                </a:ext>
              </a:extLst>
            </p:cNvPr>
            <p:cNvSpPr/>
            <p:nvPr/>
          </p:nvSpPr>
          <p:spPr>
            <a:xfrm>
              <a:off x="2619855" y="2168072"/>
              <a:ext cx="3315331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A626A4"/>
                  </a:solidFill>
                </a:rPr>
                <a:t>int x = </a:t>
              </a:r>
              <a:r>
                <a:rPr lang="en-US" sz="2400" dirty="0">
                  <a:solidFill>
                    <a:srgbClr val="986801"/>
                  </a:solidFill>
                </a:rPr>
                <a:t>0</a:t>
              </a:r>
              <a:r>
                <a:rPr lang="en-US" sz="2400" dirty="0">
                  <a:solidFill>
                    <a:srgbClr val="A626A4"/>
                  </a:solidFill>
                </a:rPr>
                <a:t>;</a:t>
              </a:r>
            </a:p>
            <a:p>
              <a:r>
                <a:rPr lang="en-US" sz="2400" dirty="0">
                  <a:solidFill>
                    <a:srgbClr val="A626A4"/>
                  </a:solidFill>
                </a:rPr>
                <a:t>do </a:t>
              </a:r>
              <a:r>
                <a:rPr lang="en-US" sz="2400" dirty="0">
                  <a:solidFill>
                    <a:srgbClr val="383A42"/>
                  </a:solidFill>
                </a:rPr>
                <a:t>{</a:t>
              </a:r>
            </a:p>
            <a:p>
              <a:r>
                <a:rPr lang="en-US" sz="2400" dirty="0" err="1">
                  <a:solidFill>
                    <a:srgbClr val="383A42"/>
                  </a:solidFill>
                </a:rPr>
                <a:t>System.оut.print</a:t>
              </a:r>
              <a:r>
                <a:rPr lang="en-US" sz="2400" dirty="0">
                  <a:solidFill>
                    <a:srgbClr val="A626A4"/>
                  </a:solidFill>
                </a:rPr>
                <a:t>(x + </a:t>
              </a:r>
              <a:r>
                <a:rPr lang="en-US" sz="2400" dirty="0">
                  <a:solidFill>
                    <a:srgbClr val="50A14F"/>
                  </a:solidFill>
                </a:rPr>
                <a:t>" "</a:t>
              </a:r>
              <a:r>
                <a:rPr lang="en-US" sz="2400" dirty="0">
                  <a:solidFill>
                    <a:srgbClr val="A626A4"/>
                  </a:solidFill>
                </a:rPr>
                <a:t>);</a:t>
              </a:r>
            </a:p>
            <a:p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++</a:t>
              </a:r>
              <a:r>
                <a:rPr lang="en-US" sz="2400" dirty="0">
                  <a:solidFill>
                    <a:srgbClr val="A626A4"/>
                  </a:solidFill>
                </a:rPr>
                <a:t>;</a:t>
              </a:r>
            </a:p>
            <a:p>
              <a:r>
                <a:rPr lang="en-US" sz="2400" dirty="0">
                  <a:solidFill>
                    <a:srgbClr val="383A42"/>
                  </a:solidFill>
                </a:rPr>
                <a:t>} </a:t>
              </a:r>
              <a:r>
                <a:rPr lang="en-US" sz="2400" dirty="0">
                  <a:solidFill>
                    <a:srgbClr val="A626A4"/>
                  </a:solidFill>
                </a:rPr>
                <a:t>while (</a:t>
              </a:r>
              <a:r>
                <a:rPr lang="en-US" sz="2400" dirty="0">
                  <a:solidFill>
                    <a:srgbClr val="383A42"/>
                  </a:solidFill>
                </a:rPr>
                <a:t>x &lt; 5</a:t>
              </a:r>
              <a:r>
                <a:rPr lang="en-US" sz="2400" dirty="0">
                  <a:solidFill>
                    <a:srgbClr val="A626A4"/>
                  </a:solidFill>
                </a:rPr>
                <a:t>);</a:t>
              </a:r>
              <a:endParaRPr lang="ru-RU" sz="2400" dirty="0">
                <a:solidFill>
                  <a:srgbClr val="A626A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69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4575714"/>
            <a:ext cx="4485553" cy="2034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Ц</a:t>
            </a:r>
            <a:r>
              <a:rPr lang="en-US" sz="4400" b="1" dirty="0" err="1">
                <a:solidFill>
                  <a:schemeClr val="bg1"/>
                </a:solidFill>
              </a:rPr>
              <a:t>икл</a:t>
            </a:r>
            <a:r>
              <a:rPr lang="en-US" sz="4400" b="1" dirty="0">
                <a:solidFill>
                  <a:schemeClr val="bg1"/>
                </a:solidFill>
              </a:rPr>
              <a:t> с</a:t>
            </a:r>
            <a:r>
              <a:rPr lang="ru-RU" sz="4400" b="1" dirty="0">
                <a:solidFill>
                  <a:schemeClr val="bg1"/>
                </a:solidFill>
              </a:rPr>
              <a:t>о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ru-RU" sz="4400" b="1" dirty="0">
                <a:solidFill>
                  <a:schemeClr val="bg1"/>
                </a:solidFill>
              </a:rPr>
              <a:t>счетчиком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E809088-A7E1-41DF-B518-3E5DBF92A649}"/>
              </a:ext>
            </a:extLst>
          </p:cNvPr>
          <p:cNvSpPr/>
          <p:nvPr/>
        </p:nvSpPr>
        <p:spPr>
          <a:xfrm>
            <a:off x="5931245" y="5043863"/>
            <a:ext cx="61721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выполняет указанную последовательность действий столько раз, сколько нужно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ED57BAD-0486-42D8-A220-21CFABD73713}"/>
              </a:ext>
            </a:extLst>
          </p:cNvPr>
          <p:cNvSpPr/>
          <p:nvPr/>
        </p:nvSpPr>
        <p:spPr>
          <a:xfrm>
            <a:off x="480707" y="517371"/>
            <a:ext cx="3869351" cy="158663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9B8C3F2-F857-4A7A-934A-EB734536B667}"/>
              </a:ext>
            </a:extLst>
          </p:cNvPr>
          <p:cNvSpPr/>
          <p:nvPr/>
        </p:nvSpPr>
        <p:spPr>
          <a:xfrm>
            <a:off x="670727" y="733984"/>
            <a:ext cx="33794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2400" dirty="0">
                <a:solidFill>
                  <a:srgbClr val="A626A4"/>
                </a:solidFill>
              </a:rPr>
              <a:t>for</a:t>
            </a:r>
            <a:r>
              <a:rPr lang="nn-NO" sz="2400" dirty="0">
                <a:solidFill>
                  <a:srgbClr val="383A42"/>
                </a:solidFill>
              </a:rPr>
              <a:t> (</a:t>
            </a:r>
            <a:r>
              <a:rPr lang="nn-NO" sz="2400" dirty="0">
                <a:solidFill>
                  <a:srgbClr val="A626A4"/>
                </a:solidFill>
              </a:rPr>
              <a:t>int</a:t>
            </a:r>
            <a:r>
              <a:rPr lang="nn-NO" sz="2400" dirty="0">
                <a:solidFill>
                  <a:srgbClr val="383A42"/>
                </a:solidFill>
              </a:rPr>
              <a:t> i = </a:t>
            </a:r>
            <a:r>
              <a:rPr lang="nn-NO" sz="2400" dirty="0">
                <a:solidFill>
                  <a:srgbClr val="986801"/>
                </a:solidFill>
              </a:rPr>
              <a:t>0</a:t>
            </a:r>
            <a:r>
              <a:rPr lang="nn-NO" sz="2400" dirty="0">
                <a:solidFill>
                  <a:srgbClr val="383A42"/>
                </a:solidFill>
              </a:rPr>
              <a:t>; i &lt; </a:t>
            </a:r>
            <a:r>
              <a:rPr lang="nn-NO" sz="2400" dirty="0">
                <a:solidFill>
                  <a:srgbClr val="986801"/>
                </a:solidFill>
              </a:rPr>
              <a:t>10</a:t>
            </a:r>
            <a:r>
              <a:rPr lang="nn-NO" sz="2400" dirty="0">
                <a:solidFill>
                  <a:srgbClr val="383A42"/>
                </a:solidFill>
              </a:rPr>
              <a:t>; i++){</a:t>
            </a:r>
            <a:endParaRPr lang="ru-RU" sz="2400" dirty="0">
              <a:solidFill>
                <a:srgbClr val="383A42"/>
              </a:solidFill>
            </a:endParaRPr>
          </a:p>
          <a:p>
            <a:r>
              <a:rPr lang="en-US" sz="2400" dirty="0">
                <a:solidFill>
                  <a:srgbClr val="383A42"/>
                </a:solidFill>
              </a:rPr>
              <a:t>	System.</a:t>
            </a:r>
            <a:r>
              <a:rPr lang="nn-NO" sz="2400" dirty="0">
                <a:solidFill>
                  <a:srgbClr val="383A42"/>
                </a:solidFill>
              </a:rPr>
              <a:t>out.println(i);</a:t>
            </a:r>
          </a:p>
          <a:p>
            <a:r>
              <a:rPr lang="nn-NO" sz="2400" dirty="0">
                <a:solidFill>
                  <a:srgbClr val="383A42"/>
                </a:solidFill>
              </a:rPr>
              <a:t> }</a:t>
            </a:r>
            <a:endParaRPr lang="ru-RU" sz="2400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E79BCE1-4CA9-4CF5-9949-D8E087EDA3FC}"/>
              </a:ext>
            </a:extLst>
          </p:cNvPr>
          <p:cNvGrpSpPr/>
          <p:nvPr/>
        </p:nvGrpSpPr>
        <p:grpSpPr>
          <a:xfrm>
            <a:off x="6370661" y="1815796"/>
            <a:ext cx="6302045" cy="1569661"/>
            <a:chOff x="10232947" y="-449847"/>
            <a:chExt cx="6302045" cy="1569661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FFA61A49-C62C-43ED-BB3E-D0916A8B98C2}"/>
                </a:ext>
              </a:extLst>
            </p:cNvPr>
            <p:cNvSpPr/>
            <p:nvPr/>
          </p:nvSpPr>
          <p:spPr>
            <a:xfrm>
              <a:off x="10438992" y="-449847"/>
              <a:ext cx="6096000" cy="156966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400" dirty="0">
                  <a:solidFill>
                    <a:srgbClr val="A626A4"/>
                  </a:solidFill>
                </a:rPr>
                <a:t>for</a:t>
              </a:r>
              <a:r>
                <a:rPr lang="en-US" sz="2400" dirty="0">
                  <a:solidFill>
                    <a:srgbClr val="383A42"/>
                  </a:solidFill>
                </a:rPr>
                <a:t> (</a:t>
              </a:r>
              <a:r>
                <a:rPr lang="en-US" sz="2400" dirty="0">
                  <a:solidFill>
                    <a:srgbClr val="A626A4"/>
                  </a:solidFill>
                </a:rPr>
                <a:t>int</a:t>
              </a:r>
              <a:r>
                <a:rPr lang="en-US" sz="2400" dirty="0">
                  <a:solidFill>
                    <a:srgbClr val="383A42"/>
                  </a:solidFill>
                </a:rPr>
                <a:t> 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 = </a:t>
              </a:r>
              <a:r>
                <a:rPr lang="en-US" sz="2400" dirty="0">
                  <a:solidFill>
                    <a:srgbClr val="986801"/>
                  </a:solidFill>
                </a:rPr>
                <a:t>10</a:t>
              </a:r>
              <a:r>
                <a:rPr lang="en-US" sz="2400" dirty="0">
                  <a:solidFill>
                    <a:srgbClr val="383A42"/>
                  </a:solidFill>
                </a:rPr>
                <a:t>; 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 &gt; </a:t>
              </a:r>
              <a:r>
                <a:rPr lang="en-US" sz="2400" dirty="0">
                  <a:solidFill>
                    <a:srgbClr val="986801"/>
                  </a:solidFill>
                </a:rPr>
                <a:t>0</a:t>
              </a:r>
              <a:r>
                <a:rPr lang="en-US" sz="2400" dirty="0">
                  <a:solidFill>
                    <a:srgbClr val="383A42"/>
                  </a:solidFill>
                </a:rPr>
                <a:t>; 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--){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383A42"/>
                  </a:solidFill>
                </a:rPr>
                <a:t> </a:t>
              </a:r>
              <a:r>
                <a:rPr lang="ru-RU" sz="2400" dirty="0">
                  <a:solidFill>
                    <a:srgbClr val="383A42"/>
                  </a:solidFill>
                </a:rPr>
                <a:t>	</a:t>
              </a:r>
              <a:r>
                <a:rPr lang="en-US" sz="2400" dirty="0" err="1">
                  <a:solidFill>
                    <a:srgbClr val="383A42"/>
                  </a:solidFill>
                </a:rPr>
                <a:t>System.out.println</a:t>
              </a:r>
              <a:r>
                <a:rPr lang="en-US" sz="2400" dirty="0">
                  <a:solidFill>
                    <a:srgbClr val="383A42"/>
                  </a:solidFill>
                </a:rPr>
                <a:t>(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);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383A42"/>
                  </a:solidFill>
                </a:rPr>
                <a:t> }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383A42"/>
                  </a:solidFill>
                </a:rPr>
                <a:t> </a:t>
              </a:r>
              <a:r>
                <a:rPr lang="en-US" sz="2400" dirty="0" err="1">
                  <a:solidFill>
                    <a:srgbClr val="A626A4"/>
                  </a:solidFill>
                </a:rPr>
                <a:t>out</a:t>
              </a:r>
              <a:r>
                <a:rPr lang="en-US" sz="2400" dirty="0" err="1">
                  <a:solidFill>
                    <a:srgbClr val="383A42"/>
                  </a:solidFill>
                </a:rPr>
                <a:t>.println</a:t>
              </a:r>
              <a:r>
                <a:rPr lang="en-US" sz="2400" dirty="0">
                  <a:solidFill>
                    <a:srgbClr val="383A42"/>
                  </a:solidFill>
                </a:rPr>
                <a:t>(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); </a:t>
              </a:r>
              <a:r>
                <a:rPr lang="en-US" sz="2400" i="1" dirty="0">
                  <a:solidFill>
                    <a:srgbClr val="A0A1A7"/>
                  </a:solidFill>
                </a:rPr>
                <a:t>// </a:t>
              </a:r>
              <a:r>
                <a:rPr lang="ru-RU" sz="2400" i="1" dirty="0">
                  <a:solidFill>
                    <a:srgbClr val="A0A1A7"/>
                  </a:solidFill>
                </a:rPr>
                <a:t>ОШИБКА! </a:t>
              </a:r>
              <a:endParaRPr lang="ru-RU" sz="2400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7600766-71AF-45C8-86C6-100CB5F692FB}"/>
                </a:ext>
              </a:extLst>
            </p:cNvPr>
            <p:cNvSpPr/>
            <p:nvPr/>
          </p:nvSpPr>
          <p:spPr>
            <a:xfrm>
              <a:off x="10232947" y="-449846"/>
              <a:ext cx="3942777" cy="1569660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69E7786-4315-4164-B100-F9B17F2B8719}"/>
              </a:ext>
            </a:extLst>
          </p:cNvPr>
          <p:cNvSpPr/>
          <p:nvPr/>
        </p:nvSpPr>
        <p:spPr>
          <a:xfrm>
            <a:off x="480707" y="2508381"/>
            <a:ext cx="3869351" cy="158663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62943F9-2EC7-47A2-8263-6884741DAEC8}"/>
              </a:ext>
            </a:extLst>
          </p:cNvPr>
          <p:cNvSpPr/>
          <p:nvPr/>
        </p:nvSpPr>
        <p:spPr>
          <a:xfrm>
            <a:off x="670726" y="2649125"/>
            <a:ext cx="33794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2400" dirty="0">
                <a:solidFill>
                  <a:srgbClr val="A626A4"/>
                </a:solidFill>
              </a:rPr>
              <a:t>for</a:t>
            </a:r>
            <a:r>
              <a:rPr lang="nn-NO" sz="2400" dirty="0">
                <a:solidFill>
                  <a:srgbClr val="383A42"/>
                </a:solidFill>
              </a:rPr>
              <a:t> (</a:t>
            </a:r>
            <a:r>
              <a:rPr lang="nn-NO" sz="2400" dirty="0">
                <a:solidFill>
                  <a:srgbClr val="A626A4"/>
                </a:solidFill>
              </a:rPr>
              <a:t>int</a:t>
            </a:r>
            <a:r>
              <a:rPr lang="nn-NO" sz="2400" dirty="0">
                <a:solidFill>
                  <a:srgbClr val="383A42"/>
                </a:solidFill>
              </a:rPr>
              <a:t> i = </a:t>
            </a:r>
            <a:r>
              <a:rPr lang="nn-NO" sz="2400" dirty="0">
                <a:solidFill>
                  <a:srgbClr val="986801"/>
                </a:solidFill>
              </a:rPr>
              <a:t>10</a:t>
            </a:r>
            <a:r>
              <a:rPr lang="nn-NO" sz="2400" dirty="0">
                <a:solidFill>
                  <a:srgbClr val="383A42"/>
                </a:solidFill>
              </a:rPr>
              <a:t>; i &gt; </a:t>
            </a:r>
            <a:r>
              <a:rPr lang="nn-NO" sz="2400" dirty="0">
                <a:solidFill>
                  <a:srgbClr val="986801"/>
                </a:solidFill>
              </a:rPr>
              <a:t>0</a:t>
            </a:r>
            <a:r>
              <a:rPr lang="nn-NO" sz="2400" dirty="0">
                <a:solidFill>
                  <a:srgbClr val="383A42"/>
                </a:solidFill>
              </a:rPr>
              <a:t>; i--){</a:t>
            </a:r>
            <a:endParaRPr lang="ru-RU" sz="2400" dirty="0">
              <a:solidFill>
                <a:srgbClr val="383A42"/>
              </a:solidFill>
            </a:endParaRPr>
          </a:p>
          <a:p>
            <a:r>
              <a:rPr lang="en-US" sz="2400" dirty="0">
                <a:solidFill>
                  <a:srgbClr val="383A42"/>
                </a:solidFill>
              </a:rPr>
              <a:t>	System.</a:t>
            </a:r>
            <a:r>
              <a:rPr lang="nn-NO" sz="2400" dirty="0">
                <a:solidFill>
                  <a:srgbClr val="383A42"/>
                </a:solidFill>
              </a:rPr>
              <a:t>out.println(i);</a:t>
            </a:r>
          </a:p>
          <a:p>
            <a:r>
              <a:rPr lang="nn-NO" sz="2400" dirty="0">
                <a:solidFill>
                  <a:srgbClr val="383A42"/>
                </a:solidFill>
              </a:rPr>
              <a:t> }</a:t>
            </a:r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5B9A4-6589-47E1-A3D2-0EFF82A4D965}"/>
              </a:ext>
            </a:extLst>
          </p:cNvPr>
          <p:cNvSpPr txBox="1"/>
          <p:nvPr/>
        </p:nvSpPr>
        <p:spPr>
          <a:xfrm>
            <a:off x="6095999" y="1239878"/>
            <a:ext cx="451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C00000"/>
                </a:solidFill>
              </a:rPr>
              <a:t>Область видимости переменной</a:t>
            </a:r>
          </a:p>
        </p:txBody>
      </p:sp>
    </p:spTree>
    <p:extLst>
      <p:ext uri="{BB962C8B-B14F-4D97-AF65-F5344CB8AC3E}">
        <p14:creationId xmlns:p14="http://schemas.microsoft.com/office/powerpoint/2010/main" val="235429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4575714"/>
            <a:ext cx="4485553" cy="2034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5300" b="1" dirty="0" err="1">
                <a:solidFill>
                  <a:schemeClr val="bg1"/>
                </a:solidFill>
              </a:rPr>
              <a:t>Вложеные</a:t>
            </a:r>
            <a:r>
              <a:rPr lang="ru-RU" sz="5300" b="1" dirty="0">
                <a:solidFill>
                  <a:schemeClr val="bg1"/>
                </a:solidFill>
              </a:rPr>
              <a:t> циклы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… for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E809088-A7E1-41DF-B518-3E5DBF92A649}"/>
              </a:ext>
            </a:extLst>
          </p:cNvPr>
          <p:cNvSpPr/>
          <p:nvPr/>
        </p:nvSpPr>
        <p:spPr>
          <a:xfrm>
            <a:off x="5931245" y="5043863"/>
            <a:ext cx="61721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Вложенные циклы позволяют решать самые разнообразные задачи</a:t>
            </a:r>
          </a:p>
        </p:txBody>
      </p:sp>
      <p:pic>
        <p:nvPicPr>
          <p:cNvPr id="2051" name="Picture 3" descr="Вывод фигуры из звездочек • Vertex Academy">
            <a:extLst>
              <a:ext uri="{FF2B5EF4-FFF2-40B4-BE49-F238E27FC236}">
                <a16:creationId xmlns:a16="http://schemas.microsoft.com/office/drawing/2014/main" id="{8B1822C2-A501-46E8-BF7F-E4A2857DC1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5" b="17114"/>
          <a:stretch/>
        </p:blipFill>
        <p:spPr bwMode="auto">
          <a:xfrm>
            <a:off x="-7911" y="182407"/>
            <a:ext cx="7917471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72B5B11-AA4D-43C0-A0C9-F6F59D726CFB}"/>
              </a:ext>
            </a:extLst>
          </p:cNvPr>
          <p:cNvSpPr/>
          <p:nvPr/>
        </p:nvSpPr>
        <p:spPr>
          <a:xfrm>
            <a:off x="8341293" y="983140"/>
            <a:ext cx="36190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sz="2000" dirty="0" err="1">
                <a:solidFill>
                  <a:srgbClr val="A626A4"/>
                </a:solidFill>
              </a:rPr>
              <a:t>for</a:t>
            </a:r>
            <a:r>
              <a:rPr lang="ru-RU" sz="2000" dirty="0">
                <a:solidFill>
                  <a:srgbClr val="383A42"/>
                </a:solidFill>
              </a:rPr>
              <a:t> (</a:t>
            </a:r>
            <a:r>
              <a:rPr lang="ru-RU" sz="2000" dirty="0" err="1">
                <a:solidFill>
                  <a:srgbClr val="A626A4"/>
                </a:solidFill>
              </a:rPr>
              <a:t>int</a:t>
            </a:r>
            <a:r>
              <a:rPr lang="ru-RU" sz="2000" dirty="0">
                <a:solidFill>
                  <a:srgbClr val="383A42"/>
                </a:solidFill>
              </a:rPr>
              <a:t> i = </a:t>
            </a:r>
            <a:r>
              <a:rPr lang="ru-RU" sz="2000" dirty="0">
                <a:solidFill>
                  <a:srgbClr val="986801"/>
                </a:solidFill>
              </a:rPr>
              <a:t>0</a:t>
            </a:r>
            <a:r>
              <a:rPr lang="ru-RU" sz="2000" dirty="0">
                <a:solidFill>
                  <a:srgbClr val="383A42"/>
                </a:solidFill>
              </a:rPr>
              <a:t>; i &lt; 3; i++) {</a:t>
            </a:r>
          </a:p>
          <a:p>
            <a:r>
              <a:rPr lang="ru-RU" sz="2000" dirty="0">
                <a:solidFill>
                  <a:srgbClr val="383A42"/>
                </a:solidFill>
              </a:rPr>
              <a:t>         </a:t>
            </a:r>
            <a:r>
              <a:rPr lang="ru-RU" sz="2000" dirty="0" err="1">
                <a:solidFill>
                  <a:srgbClr val="A626A4"/>
                </a:solidFill>
              </a:rPr>
              <a:t>for</a:t>
            </a:r>
            <a:r>
              <a:rPr lang="ru-RU" sz="2000" dirty="0">
                <a:solidFill>
                  <a:srgbClr val="383A42"/>
                </a:solidFill>
              </a:rPr>
              <a:t> (</a:t>
            </a:r>
            <a:r>
              <a:rPr lang="ru-RU" sz="2000" dirty="0" err="1">
                <a:solidFill>
                  <a:srgbClr val="A626A4"/>
                </a:solidFill>
              </a:rPr>
              <a:t>int</a:t>
            </a:r>
            <a:r>
              <a:rPr lang="ru-RU" sz="2000" dirty="0">
                <a:solidFill>
                  <a:srgbClr val="383A42"/>
                </a:solidFill>
              </a:rPr>
              <a:t> j = </a:t>
            </a:r>
            <a:r>
              <a:rPr lang="ru-RU" sz="2000" dirty="0">
                <a:solidFill>
                  <a:srgbClr val="986801"/>
                </a:solidFill>
              </a:rPr>
              <a:t>0</a:t>
            </a:r>
            <a:r>
              <a:rPr lang="ru-RU" sz="2000" dirty="0">
                <a:solidFill>
                  <a:srgbClr val="383A42"/>
                </a:solidFill>
              </a:rPr>
              <a:t>; j &lt; </a:t>
            </a:r>
            <a:r>
              <a:rPr lang="ru-RU" sz="2000" dirty="0">
                <a:solidFill>
                  <a:srgbClr val="986801"/>
                </a:solidFill>
              </a:rPr>
              <a:t>5</a:t>
            </a:r>
            <a:r>
              <a:rPr lang="ru-RU" sz="2000" dirty="0">
                <a:solidFill>
                  <a:srgbClr val="383A42"/>
                </a:solidFill>
              </a:rPr>
              <a:t>; j++) {</a:t>
            </a:r>
          </a:p>
          <a:p>
            <a:r>
              <a:rPr lang="ru-RU" sz="2000" dirty="0">
                <a:solidFill>
                  <a:srgbClr val="383A42"/>
                </a:solidFill>
              </a:rPr>
              <a:t>                  </a:t>
            </a:r>
            <a:r>
              <a:rPr lang="ru-RU" sz="2000" dirty="0" err="1">
                <a:solidFill>
                  <a:srgbClr val="383A42"/>
                </a:solidFill>
              </a:rPr>
              <a:t>System.out.printf</a:t>
            </a:r>
            <a:r>
              <a:rPr lang="ru-RU" sz="2000" dirty="0">
                <a:solidFill>
                  <a:srgbClr val="383A42"/>
                </a:solidFill>
              </a:rPr>
              <a:t>("</a:t>
            </a:r>
            <a:r>
              <a:rPr lang="ru-RU" sz="2000" dirty="0">
                <a:solidFill>
                  <a:srgbClr val="C00000"/>
                </a:solidFill>
              </a:rPr>
              <a:t>*</a:t>
            </a:r>
            <a:r>
              <a:rPr lang="ru-RU" sz="2000" dirty="0">
                <a:solidFill>
                  <a:srgbClr val="383A42"/>
                </a:solidFill>
              </a:rPr>
              <a:t>");</a:t>
            </a:r>
          </a:p>
          <a:p>
            <a:r>
              <a:rPr lang="ru-RU" sz="2000" dirty="0">
                <a:solidFill>
                  <a:srgbClr val="383A42"/>
                </a:solidFill>
              </a:rPr>
              <a:t>         }</a:t>
            </a:r>
          </a:p>
          <a:p>
            <a:r>
              <a:rPr lang="ru-RU" sz="2000" dirty="0">
                <a:solidFill>
                  <a:srgbClr val="383A42"/>
                </a:solidFill>
              </a:rPr>
              <a:t>         </a:t>
            </a:r>
            <a:r>
              <a:rPr lang="ru-RU" sz="2000" dirty="0" err="1">
                <a:solidFill>
                  <a:srgbClr val="383A42"/>
                </a:solidFill>
              </a:rPr>
              <a:t>System.out.println</a:t>
            </a:r>
            <a:r>
              <a:rPr lang="ru-RU" sz="2000" dirty="0">
                <a:solidFill>
                  <a:srgbClr val="383A42"/>
                </a:solidFill>
              </a:rPr>
              <a:t>();</a:t>
            </a:r>
          </a:p>
          <a:p>
            <a:r>
              <a:rPr lang="ru-RU" sz="2000" dirty="0">
                <a:solidFill>
                  <a:srgbClr val="383A42"/>
                </a:solidFill>
              </a:rPr>
              <a:t> }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87A0791-70B4-4510-A0AC-51F9AF5494AC}"/>
              </a:ext>
            </a:extLst>
          </p:cNvPr>
          <p:cNvSpPr/>
          <p:nvPr/>
        </p:nvSpPr>
        <p:spPr>
          <a:xfrm>
            <a:off x="8277285" y="584269"/>
            <a:ext cx="3683067" cy="285387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89644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4575714"/>
            <a:ext cx="4485553" cy="2034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5300" b="1" dirty="0" err="1">
                <a:solidFill>
                  <a:schemeClr val="bg1"/>
                </a:solidFill>
              </a:rPr>
              <a:t>Вложеные</a:t>
            </a:r>
            <a:r>
              <a:rPr lang="ru-RU" sz="5300" b="1" dirty="0">
                <a:solidFill>
                  <a:schemeClr val="bg1"/>
                </a:solidFill>
              </a:rPr>
              <a:t> циклы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… for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E809088-A7E1-41DF-B518-3E5DBF92A649}"/>
              </a:ext>
            </a:extLst>
          </p:cNvPr>
          <p:cNvSpPr/>
          <p:nvPr/>
        </p:nvSpPr>
        <p:spPr>
          <a:xfrm>
            <a:off x="5931245" y="5043863"/>
            <a:ext cx="61721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Вложенные циклы позволяют решать самые разнообразные задачи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6D34CF44-36E0-49A7-A88A-9E45E86F554E}"/>
              </a:ext>
            </a:extLst>
          </p:cNvPr>
          <p:cNvGrpSpPr/>
          <p:nvPr/>
        </p:nvGrpSpPr>
        <p:grpSpPr>
          <a:xfrm>
            <a:off x="586923" y="1313526"/>
            <a:ext cx="6193654" cy="2441902"/>
            <a:chOff x="6002301" y="789570"/>
            <a:chExt cx="6193654" cy="2441902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7600766-71AF-45C8-86C6-100CB5F692FB}"/>
                </a:ext>
              </a:extLst>
            </p:cNvPr>
            <p:cNvSpPr/>
            <p:nvPr/>
          </p:nvSpPr>
          <p:spPr>
            <a:xfrm>
              <a:off x="6002301" y="789570"/>
              <a:ext cx="5518972" cy="2441902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FBF5C438-1363-4F7B-AE10-5183D6D35D4D}"/>
                </a:ext>
              </a:extLst>
            </p:cNvPr>
            <p:cNvSpPr/>
            <p:nvPr/>
          </p:nvSpPr>
          <p:spPr>
            <a:xfrm>
              <a:off x="6099955" y="837586"/>
              <a:ext cx="6096000" cy="230832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dirty="0"/>
                <a:t> </a:t>
              </a:r>
              <a:r>
                <a:rPr lang="ru-RU" sz="2400" dirty="0" err="1">
                  <a:solidFill>
                    <a:srgbClr val="A626A4"/>
                  </a:solidFill>
                </a:rPr>
                <a:t>for</a:t>
              </a:r>
              <a:r>
                <a:rPr lang="ru-RU" sz="2400" dirty="0">
                  <a:solidFill>
                    <a:srgbClr val="383A42"/>
                  </a:solidFill>
                </a:rPr>
                <a:t> (</a:t>
              </a:r>
              <a:r>
                <a:rPr lang="ru-RU" sz="2400" dirty="0" err="1">
                  <a:solidFill>
                    <a:srgbClr val="A626A4"/>
                  </a:solidFill>
                </a:rPr>
                <a:t>int</a:t>
              </a:r>
              <a:r>
                <a:rPr lang="ru-RU" sz="2400" dirty="0">
                  <a:solidFill>
                    <a:srgbClr val="383A42"/>
                  </a:solidFill>
                </a:rPr>
                <a:t> i = </a:t>
              </a:r>
              <a:r>
                <a:rPr lang="ru-RU" sz="2400" dirty="0">
                  <a:solidFill>
                    <a:srgbClr val="986801"/>
                  </a:solidFill>
                </a:rPr>
                <a:t>1</a:t>
              </a:r>
              <a:r>
                <a:rPr lang="ru-RU" sz="2400" dirty="0">
                  <a:solidFill>
                    <a:srgbClr val="383A42"/>
                  </a:solidFill>
                </a:rPr>
                <a:t>; i &lt; </a:t>
              </a:r>
              <a:r>
                <a:rPr lang="ru-RU" sz="2400" dirty="0">
                  <a:solidFill>
                    <a:srgbClr val="986801"/>
                  </a:solidFill>
                </a:rPr>
                <a:t>10</a:t>
              </a:r>
              <a:r>
                <a:rPr lang="ru-RU" sz="2400" dirty="0">
                  <a:solidFill>
                    <a:srgbClr val="383A42"/>
                  </a:solidFill>
                </a:rPr>
                <a:t>; i++) {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        </a:t>
              </a:r>
              <a:r>
                <a:rPr lang="ru-RU" sz="2400" dirty="0" err="1">
                  <a:solidFill>
                    <a:srgbClr val="A626A4"/>
                  </a:solidFill>
                </a:rPr>
                <a:t>for</a:t>
              </a:r>
              <a:r>
                <a:rPr lang="ru-RU" sz="2400" dirty="0">
                  <a:solidFill>
                    <a:srgbClr val="383A42"/>
                  </a:solidFill>
                </a:rPr>
                <a:t> (</a:t>
              </a:r>
              <a:r>
                <a:rPr lang="ru-RU" sz="2400" dirty="0" err="1">
                  <a:solidFill>
                    <a:srgbClr val="A626A4"/>
                  </a:solidFill>
                </a:rPr>
                <a:t>int</a:t>
              </a:r>
              <a:r>
                <a:rPr lang="ru-RU" sz="2400" dirty="0">
                  <a:solidFill>
                    <a:srgbClr val="383A42"/>
                  </a:solidFill>
                </a:rPr>
                <a:t> j = </a:t>
              </a:r>
              <a:r>
                <a:rPr lang="ru-RU" sz="2400" dirty="0">
                  <a:solidFill>
                    <a:srgbClr val="986801"/>
                  </a:solidFill>
                </a:rPr>
                <a:t>1</a:t>
              </a:r>
              <a:r>
                <a:rPr lang="ru-RU" sz="2400" dirty="0">
                  <a:solidFill>
                    <a:srgbClr val="383A42"/>
                  </a:solidFill>
                </a:rPr>
                <a:t>; j &lt; </a:t>
              </a:r>
              <a:r>
                <a:rPr lang="ru-RU" sz="2400" dirty="0">
                  <a:solidFill>
                    <a:srgbClr val="986801"/>
                  </a:solidFill>
                </a:rPr>
                <a:t>10</a:t>
              </a:r>
              <a:r>
                <a:rPr lang="ru-RU" sz="2400" dirty="0">
                  <a:solidFill>
                    <a:srgbClr val="383A42"/>
                  </a:solidFill>
                </a:rPr>
                <a:t>; j++) {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            </a:t>
              </a:r>
              <a:r>
                <a:rPr lang="ru-RU" sz="2400" dirty="0" err="1">
                  <a:solidFill>
                    <a:srgbClr val="383A42"/>
                  </a:solidFill>
                </a:rPr>
                <a:t>System.out.printf</a:t>
              </a:r>
              <a:r>
                <a:rPr lang="ru-RU" sz="2400" dirty="0">
                  <a:solidFill>
                    <a:srgbClr val="C00000"/>
                  </a:solidFill>
                </a:rPr>
                <a:t>("%2d </a:t>
              </a:r>
              <a:r>
                <a:rPr lang="ru-RU" sz="2400" dirty="0">
                  <a:solidFill>
                    <a:srgbClr val="383A42"/>
                  </a:solidFill>
                </a:rPr>
                <a:t>", i * j);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        }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        </a:t>
              </a:r>
              <a:r>
                <a:rPr lang="ru-RU" sz="2400" dirty="0" err="1">
                  <a:solidFill>
                    <a:srgbClr val="383A42"/>
                  </a:solidFill>
                </a:rPr>
                <a:t>System.out.println</a:t>
              </a:r>
              <a:r>
                <a:rPr lang="ru-RU" sz="2400" dirty="0">
                  <a:solidFill>
                    <a:srgbClr val="383A42"/>
                  </a:solidFill>
                </a:rPr>
                <a:t>();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}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3BDA314-D2B2-473F-94C2-65B7E79865CC}"/>
              </a:ext>
            </a:extLst>
          </p:cNvPr>
          <p:cNvSpPr txBox="1"/>
          <p:nvPr/>
        </p:nvSpPr>
        <p:spPr>
          <a:xfrm>
            <a:off x="586923" y="542949"/>
            <a:ext cx="3832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C00000"/>
                </a:solidFill>
              </a:rPr>
              <a:t>Вывод таблицы умножения</a:t>
            </a:r>
          </a:p>
        </p:txBody>
      </p:sp>
    </p:spTree>
    <p:extLst>
      <p:ext uri="{BB962C8B-B14F-4D97-AF65-F5344CB8AC3E}">
        <p14:creationId xmlns:p14="http://schemas.microsoft.com/office/powerpoint/2010/main" val="398448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4575714"/>
            <a:ext cx="4485553" cy="2034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6000" b="1" dirty="0">
                <a:solidFill>
                  <a:schemeClr val="bg1"/>
                </a:solidFill>
              </a:rPr>
              <a:t>Операторы выхода </a:t>
            </a:r>
            <a:r>
              <a:rPr lang="en-US" sz="6000" b="1" dirty="0">
                <a:solidFill>
                  <a:schemeClr val="bg1"/>
                </a:solidFill>
              </a:rPr>
              <a:t>и</a:t>
            </a:r>
            <a:r>
              <a:rPr lang="ru-RU" sz="6000" b="1" dirty="0">
                <a:solidFill>
                  <a:schemeClr val="bg1"/>
                </a:solidFill>
              </a:rPr>
              <a:t>з цикла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break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E809088-A7E1-41DF-B518-3E5DBF92A649}"/>
              </a:ext>
            </a:extLst>
          </p:cNvPr>
          <p:cNvSpPr/>
          <p:nvPr/>
        </p:nvSpPr>
        <p:spPr>
          <a:xfrm>
            <a:off x="5931245" y="5043863"/>
            <a:ext cx="61721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используется для прерывания цикла только в отдельных особенных ситуациях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8ACB3337-14D3-43DC-AE06-80BFD8296CB3}"/>
              </a:ext>
            </a:extLst>
          </p:cNvPr>
          <p:cNvGrpSpPr/>
          <p:nvPr/>
        </p:nvGrpSpPr>
        <p:grpSpPr>
          <a:xfrm>
            <a:off x="833992" y="1045212"/>
            <a:ext cx="3540877" cy="2376145"/>
            <a:chOff x="542851" y="499615"/>
            <a:chExt cx="3540877" cy="2376145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EED57BAD-0486-42D8-A220-21CFABD73713}"/>
                </a:ext>
              </a:extLst>
            </p:cNvPr>
            <p:cNvSpPr/>
            <p:nvPr/>
          </p:nvSpPr>
          <p:spPr>
            <a:xfrm>
              <a:off x="542851" y="499615"/>
              <a:ext cx="3540877" cy="2119297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B9B8C3F2-F857-4A7A-934A-EB734536B667}"/>
                </a:ext>
              </a:extLst>
            </p:cNvPr>
            <p:cNvSpPr/>
            <p:nvPr/>
          </p:nvSpPr>
          <p:spPr>
            <a:xfrm>
              <a:off x="662500" y="567436"/>
              <a:ext cx="3153940" cy="2308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A626A4"/>
                  </a:solidFill>
                </a:rPr>
                <a:t>for</a:t>
              </a:r>
              <a:r>
                <a:rPr lang="en-US" sz="2400" dirty="0">
                  <a:solidFill>
                    <a:srgbClr val="383A42"/>
                  </a:solidFill>
                </a:rPr>
                <a:t> (</a:t>
              </a:r>
              <a:r>
                <a:rPr lang="en-US" sz="2400" dirty="0">
                  <a:solidFill>
                    <a:srgbClr val="A626A4"/>
                  </a:solidFill>
                </a:rPr>
                <a:t>int</a:t>
              </a:r>
              <a:r>
                <a:rPr lang="en-US" sz="2400" dirty="0">
                  <a:solidFill>
                    <a:srgbClr val="383A42"/>
                  </a:solidFill>
                </a:rPr>
                <a:t> 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 = </a:t>
              </a:r>
              <a:r>
                <a:rPr lang="en-US" sz="2400" dirty="0">
                  <a:solidFill>
                    <a:srgbClr val="986801"/>
                  </a:solidFill>
                </a:rPr>
                <a:t>0</a:t>
              </a:r>
              <a:r>
                <a:rPr lang="en-US" sz="2400" dirty="0">
                  <a:solidFill>
                    <a:srgbClr val="383A42"/>
                  </a:solidFill>
                </a:rPr>
                <a:t>; 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 &lt; </a:t>
              </a:r>
              <a:r>
                <a:rPr lang="en-US" sz="2400" dirty="0">
                  <a:solidFill>
                    <a:srgbClr val="986801"/>
                  </a:solidFill>
                </a:rPr>
                <a:t>10</a:t>
              </a:r>
              <a:r>
                <a:rPr lang="en-US" sz="2400" dirty="0">
                  <a:solidFill>
                    <a:srgbClr val="383A42"/>
                  </a:solidFill>
                </a:rPr>
                <a:t>; 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++){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383A42"/>
                  </a:solidFill>
                </a:rPr>
                <a:t>    </a:t>
              </a:r>
              <a:r>
                <a:rPr lang="en-US" sz="2400" dirty="0">
                  <a:solidFill>
                    <a:srgbClr val="A626A4"/>
                  </a:solidFill>
                </a:rPr>
                <a:t>if</a:t>
              </a:r>
              <a:r>
                <a:rPr lang="en-US" sz="2400" dirty="0">
                  <a:solidFill>
                    <a:srgbClr val="383A42"/>
                  </a:solidFill>
                </a:rPr>
                <a:t> (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 == 5)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383A42"/>
                  </a:solidFill>
                </a:rPr>
                <a:t>        </a:t>
              </a:r>
              <a:r>
                <a:rPr lang="en-US" sz="2400" dirty="0">
                  <a:solidFill>
                    <a:srgbClr val="A626A4"/>
                  </a:solidFill>
                </a:rPr>
                <a:t>break</a:t>
              </a:r>
              <a:r>
                <a:rPr lang="en-US" sz="2400" dirty="0">
                  <a:solidFill>
                    <a:srgbClr val="383A42"/>
                  </a:solidFill>
                </a:rPr>
                <a:t>;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383A42"/>
                  </a:solidFill>
                </a:rPr>
                <a:t>    </a:t>
              </a:r>
              <a:r>
                <a:rPr lang="en-US" sz="2400" dirty="0" err="1">
                  <a:solidFill>
                    <a:srgbClr val="383A42"/>
                  </a:solidFill>
                </a:rPr>
                <a:t>System.out.println</a:t>
              </a:r>
              <a:r>
                <a:rPr lang="en-US" sz="2400" dirty="0">
                  <a:solidFill>
                    <a:srgbClr val="383A42"/>
                  </a:solidFill>
                </a:rPr>
                <a:t>(</a:t>
              </a:r>
              <a:r>
                <a:rPr lang="en-US" sz="2400" dirty="0" err="1">
                  <a:solidFill>
                    <a:srgbClr val="383A42"/>
                  </a:solidFill>
                </a:rPr>
                <a:t>i</a:t>
              </a:r>
              <a:r>
                <a:rPr lang="en-US" sz="2400" dirty="0">
                  <a:solidFill>
                    <a:srgbClr val="383A42"/>
                  </a:solidFill>
                </a:rPr>
                <a:t>);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ru-RU" sz="2400" dirty="0">
                  <a:solidFill>
                    <a:srgbClr val="383A42"/>
                  </a:solidFill>
                </a:rPr>
                <a:t>}</a:t>
              </a:r>
            </a:p>
            <a:p>
              <a:endParaRPr lang="ru-RU" sz="2400" dirty="0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B85D113-D2E4-4619-AC23-6201630AEA42}"/>
              </a:ext>
            </a:extLst>
          </p:cNvPr>
          <p:cNvGrpSpPr/>
          <p:nvPr/>
        </p:nvGrpSpPr>
        <p:grpSpPr>
          <a:xfrm>
            <a:off x="5576627" y="197413"/>
            <a:ext cx="6353314" cy="3928698"/>
            <a:chOff x="4244977" y="132025"/>
            <a:chExt cx="6353314" cy="3928698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089A2522-618B-447F-AF46-208C2ED24011}"/>
                </a:ext>
              </a:extLst>
            </p:cNvPr>
            <p:cNvSpPr/>
            <p:nvPr/>
          </p:nvSpPr>
          <p:spPr>
            <a:xfrm>
              <a:off x="4502291" y="275071"/>
              <a:ext cx="6096000" cy="378565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sz="2400" dirty="0" err="1">
                  <a:solidFill>
                    <a:srgbClr val="FFC000"/>
                  </a:solidFill>
                </a:rPr>
                <a:t>outer</a:t>
              </a:r>
              <a:r>
                <a:rPr lang="ru-RU" sz="2400" dirty="0">
                  <a:solidFill>
                    <a:srgbClr val="383A42"/>
                  </a:solidFill>
                </a:rPr>
                <a:t>:</a:t>
              </a:r>
              <a:endParaRPr lang="ru-RU" sz="2400" dirty="0">
                <a:solidFill>
                  <a:srgbClr val="A626A4"/>
                </a:solidFill>
              </a:endParaRPr>
            </a:p>
            <a:p>
              <a:r>
                <a:rPr lang="ru-RU" sz="2400" dirty="0" err="1">
                  <a:solidFill>
                    <a:srgbClr val="A626A4"/>
                  </a:solidFill>
                </a:rPr>
                <a:t>for</a:t>
              </a:r>
              <a:r>
                <a:rPr lang="ru-RU" sz="2400" dirty="0">
                  <a:solidFill>
                    <a:srgbClr val="383A42"/>
                  </a:solidFill>
                </a:rPr>
                <a:t> (</a:t>
              </a:r>
              <a:r>
                <a:rPr lang="ru-RU" sz="2400" dirty="0" err="1">
                  <a:solidFill>
                    <a:srgbClr val="A626A4"/>
                  </a:solidFill>
                </a:rPr>
                <a:t>int</a:t>
              </a:r>
              <a:r>
                <a:rPr lang="ru-RU" sz="2400" dirty="0">
                  <a:solidFill>
                    <a:srgbClr val="383A42"/>
                  </a:solidFill>
                </a:rPr>
                <a:t> i = 1; i &lt; 10; i++) {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</a:t>
              </a:r>
              <a:r>
                <a:rPr lang="ru-RU" sz="2400" dirty="0" err="1">
                  <a:solidFill>
                    <a:srgbClr val="A626A4"/>
                  </a:solidFill>
                </a:rPr>
                <a:t>for</a:t>
              </a:r>
              <a:r>
                <a:rPr lang="ru-RU" sz="2400" dirty="0">
                  <a:solidFill>
                    <a:srgbClr val="383A42"/>
                  </a:solidFill>
                </a:rPr>
                <a:t> (</a:t>
              </a:r>
              <a:r>
                <a:rPr lang="ru-RU" sz="2400" dirty="0" err="1">
                  <a:solidFill>
                    <a:srgbClr val="383A42"/>
                  </a:solidFill>
                </a:rPr>
                <a:t>int</a:t>
              </a:r>
              <a:r>
                <a:rPr lang="ru-RU" sz="2400" dirty="0">
                  <a:solidFill>
                    <a:srgbClr val="383A42"/>
                  </a:solidFill>
                </a:rPr>
                <a:t> j = 1; j &lt; 10; j++) {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        </a:t>
              </a:r>
              <a:r>
                <a:rPr lang="ru-RU" sz="2400" dirty="0" err="1">
                  <a:solidFill>
                    <a:srgbClr val="A626A4"/>
                  </a:solidFill>
                </a:rPr>
                <a:t>if</a:t>
              </a:r>
              <a:r>
                <a:rPr lang="ru-RU" sz="2400" dirty="0">
                  <a:solidFill>
                    <a:srgbClr val="383A42"/>
                  </a:solidFill>
                </a:rPr>
                <a:t> (j &gt;= 5) {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            </a:t>
              </a:r>
              <a:r>
                <a:rPr lang="ru-RU" sz="2400" dirty="0" err="1">
                  <a:solidFill>
                    <a:srgbClr val="A626A4"/>
                  </a:solidFill>
                </a:rPr>
                <a:t>break</a:t>
              </a:r>
              <a:r>
                <a:rPr lang="ru-RU" sz="2400" dirty="0">
                  <a:solidFill>
                    <a:srgbClr val="383A42"/>
                  </a:solidFill>
                </a:rPr>
                <a:t> </a:t>
              </a:r>
              <a:r>
                <a:rPr lang="ru-RU" sz="2400" dirty="0" err="1">
                  <a:solidFill>
                    <a:srgbClr val="FFC000"/>
                  </a:solidFill>
                </a:rPr>
                <a:t>outer</a:t>
              </a:r>
              <a:r>
                <a:rPr lang="ru-RU" sz="2400" dirty="0">
                  <a:solidFill>
                    <a:srgbClr val="383A42"/>
                  </a:solidFill>
                </a:rPr>
                <a:t>;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        }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        </a:t>
              </a:r>
              <a:r>
                <a:rPr lang="ru-RU" sz="2400" dirty="0" err="1">
                  <a:solidFill>
                    <a:srgbClr val="383A42"/>
                  </a:solidFill>
                </a:rPr>
                <a:t>System.out.printf</a:t>
              </a:r>
              <a:r>
                <a:rPr lang="ru-RU" sz="2400" dirty="0">
                  <a:solidFill>
                    <a:srgbClr val="383A42"/>
                  </a:solidFill>
                </a:rPr>
                <a:t>("%2d ", i * j);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    }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           </a:t>
              </a:r>
              <a:r>
                <a:rPr lang="ru-RU" sz="2400" dirty="0" err="1">
                  <a:solidFill>
                    <a:srgbClr val="383A42"/>
                  </a:solidFill>
                </a:rPr>
                <a:t>System.out.println</a:t>
              </a:r>
              <a:r>
                <a:rPr lang="ru-RU" sz="2400" dirty="0">
                  <a:solidFill>
                    <a:srgbClr val="383A42"/>
                  </a:solidFill>
                </a:rPr>
                <a:t>();</a:t>
              </a:r>
            </a:p>
            <a:p>
              <a:r>
                <a:rPr lang="ru-RU" sz="2400" dirty="0">
                  <a:solidFill>
                    <a:srgbClr val="383A42"/>
                  </a:solidFill>
                </a:rPr>
                <a:t> 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FE1ACE2A-9ECF-4469-9CEA-2D62120B5802}"/>
                </a:ext>
              </a:extLst>
            </p:cNvPr>
            <p:cNvSpPr/>
            <p:nvPr/>
          </p:nvSpPr>
          <p:spPr>
            <a:xfrm>
              <a:off x="4244977" y="132025"/>
              <a:ext cx="5529338" cy="3703130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8171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69DC4097-399C-4D75-823F-140093B2791C}"/>
              </a:ext>
            </a:extLst>
          </p:cNvPr>
          <p:cNvSpPr txBox="1">
            <a:spLocks/>
          </p:cNvSpPr>
          <p:nvPr/>
        </p:nvSpPr>
        <p:spPr>
          <a:xfrm>
            <a:off x="1069849" y="1298448"/>
            <a:ext cx="6917245" cy="325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  <a:buClr>
                <a:schemeClr val="accent1"/>
              </a:buClr>
            </a:pPr>
            <a:r>
              <a:rPr lang="en-US" sz="6000" b="1" dirty="0" err="1"/>
              <a:t>Простейшая</a:t>
            </a:r>
            <a:r>
              <a:rPr lang="en-US" sz="6000" b="1" dirty="0"/>
              <a:t> </a:t>
            </a:r>
            <a:r>
              <a:rPr lang="en-US" sz="6000" b="1" dirty="0" err="1"/>
              <a:t>анимация</a:t>
            </a:r>
            <a:r>
              <a:rPr lang="en-US" sz="6000" b="1" dirty="0"/>
              <a:t>.</a:t>
            </a:r>
          </a:p>
          <a:p>
            <a:pPr algn="r">
              <a:spcAft>
                <a:spcPts val="600"/>
              </a:spcAft>
              <a:buClr>
                <a:schemeClr val="accent1"/>
              </a:buClr>
            </a:pPr>
            <a:r>
              <a:rPr lang="en-US" sz="6000" b="1" dirty="0" err="1"/>
              <a:t>Класс</a:t>
            </a:r>
            <a:r>
              <a:rPr lang="en-US" sz="6000" b="1" dirty="0"/>
              <a:t> Canvas</a:t>
            </a:r>
          </a:p>
        </p:txBody>
      </p:sp>
    </p:spTree>
    <p:extLst>
      <p:ext uri="{BB962C8B-B14F-4D97-AF65-F5344CB8AC3E}">
        <p14:creationId xmlns:p14="http://schemas.microsoft.com/office/powerpoint/2010/main" val="3849075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668</Words>
  <Application>Microsoft Office PowerPoint</Application>
  <PresentationFormat>Широкоэкранный</PresentationFormat>
  <Paragraphs>146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Corbel</vt:lpstr>
      <vt:lpstr>SFMono-Regular</vt:lpstr>
      <vt:lpstr>Wingdings 2</vt:lpstr>
      <vt:lpstr>Рамка</vt:lpstr>
      <vt:lpstr>Циклы в Java</vt:lpstr>
      <vt:lpstr>Циклы в Java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Иерархия класса View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 в Java</dc:title>
  <dc:creator>mobile3</dc:creator>
  <cp:lastModifiedBy>mobile3</cp:lastModifiedBy>
  <cp:revision>5</cp:revision>
  <dcterms:created xsi:type="dcterms:W3CDTF">2020-10-08T03:50:15Z</dcterms:created>
  <dcterms:modified xsi:type="dcterms:W3CDTF">2020-10-08T13:09:39Z</dcterms:modified>
</cp:coreProperties>
</file>