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3" r:id="rId4"/>
    <p:sldId id="262" r:id="rId5"/>
    <p:sldId id="261" r:id="rId6"/>
    <p:sldId id="265" r:id="rId7"/>
    <p:sldId id="266" r:id="rId8"/>
    <p:sldId id="267" r:id="rId9"/>
    <p:sldId id="268" r:id="rId10"/>
    <p:sldId id="270" r:id="rId11"/>
    <p:sldId id="26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A3153-2EDB-43E6-8D6D-ECDD80535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Этапы разработки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C64348-7ADD-4D2B-8D89-0D8F7680C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создать</a:t>
            </a:r>
            <a:br>
              <a:rPr lang="ru-RU" dirty="0"/>
            </a:br>
            <a:r>
              <a:rPr lang="ru-RU" dirty="0"/>
              <a:t>интерфейс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51824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Компонент</a:t>
            </a:r>
          </a:p>
          <a:p>
            <a:pPr marL="0" indent="0">
              <a:buNone/>
            </a:pPr>
            <a:r>
              <a:rPr lang="en-US" sz="4000" b="1" dirty="0" err="1">
                <a:solidFill>
                  <a:srgbClr val="FFFFFF"/>
                </a:solidFill>
              </a:rPr>
              <a:t>NavigationView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7E119-8319-4D3E-AE56-0BE5A28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6" y="295038"/>
            <a:ext cx="2667000" cy="383066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32D1C7-3DFF-4ADD-AE83-A469E7620846}"/>
              </a:ext>
            </a:extLst>
          </p:cNvPr>
          <p:cNvSpPr/>
          <p:nvPr/>
        </p:nvSpPr>
        <p:spPr>
          <a:xfrm>
            <a:off x="3600504" y="933694"/>
            <a:ext cx="8151655" cy="2345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интерфейс активности, содержащую компонент «шторки»</a:t>
            </a:r>
          </a:p>
          <a:p>
            <a:pPr>
              <a:lnSpc>
                <a:spcPct val="150000"/>
              </a:lnSpc>
            </a:pP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интерфейс «шторки»</a:t>
            </a:r>
          </a:p>
          <a:p>
            <a:pPr>
              <a:lnSpc>
                <a:spcPct val="150000"/>
              </a:lnSpc>
            </a:pPr>
            <a:endParaRPr lang="az-Cyrl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az-Cyrl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Написать код, обрабатывающий выбор пунктов меню «шторки»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2179770"/>
            <a:ext cx="338239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3600" b="1" dirty="0">
                <a:solidFill>
                  <a:srgbClr val="FFFFFF"/>
                </a:solidFill>
              </a:rPr>
              <a:t>Интерфейс активности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4073B-3D9B-4B19-8C11-92FC8E0146B9}"/>
              </a:ext>
            </a:extLst>
          </p:cNvPr>
          <p:cNvSpPr/>
          <p:nvPr/>
        </p:nvSpPr>
        <p:spPr>
          <a:xfrm>
            <a:off x="3846301" y="792938"/>
            <a:ext cx="79695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//Используем контейнер </a:t>
            </a:r>
            <a:r>
              <a:rPr lang="ru-RU" altLang="ru-RU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DrawerLayout</a:t>
            </a:r>
            <a:endParaRPr lang="ru-RU" altLang="ru-RU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androidx.drawerlayout.widget.DrawerLayout</a:t>
            </a:r>
            <a:endParaRPr lang="ru-RU" altLang="ru-RU" sz="1600" dirty="0">
              <a:solidFill>
                <a:srgbClr val="0033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//Создаем основной интерфейс активности</a:t>
            </a: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b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//Создаем компонент «шторки»</a:t>
            </a:r>
            <a:br>
              <a:rPr lang="ru-RU" altLang="ru-RU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com.google.android.material.navigation.NavigationView</a:t>
            </a:r>
            <a:b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nav_view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:layout_width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:layout_height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:layout_gravity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:fitsSystemWindows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:menu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alt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navigation_drawer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androidx.drawerlayout.widget.DrawerLayout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9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3" y="1931195"/>
            <a:ext cx="338239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3600" b="1" dirty="0">
                <a:solidFill>
                  <a:srgbClr val="FFFFFF"/>
                </a:solidFill>
              </a:rPr>
              <a:t>Интерфейс «шторки»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4073B-3D9B-4B19-8C11-92FC8E0146B9}"/>
              </a:ext>
            </a:extLst>
          </p:cNvPr>
          <p:cNvSpPr/>
          <p:nvPr/>
        </p:nvSpPr>
        <p:spPr>
          <a:xfrm>
            <a:off x="3846301" y="669828"/>
            <a:ext cx="79695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//Создаем меню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="http://schemas.android.com/apk/res/android"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 меню создаем группу элементов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b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/group1"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:checkableBehavior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//Каждый элемент – это пункт меню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b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/item1"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:icon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on_1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/title_1"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:checked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b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/item2"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:icon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on_2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altLang="ru-RU" sz="1600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altLang="ru-RU" sz="1600" dirty="0" err="1">
                <a:solidFill>
                  <a:srgbClr val="174A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altLang="ru-RU" sz="1600" dirty="0" err="1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ru-RU" sz="16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/title_2" 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altLang="ru-RU" sz="16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altLang="ru-RU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3" y="1931195"/>
            <a:ext cx="338239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3600" b="1" dirty="0">
                <a:solidFill>
                  <a:srgbClr val="FFFFFF"/>
                </a:solidFill>
              </a:rPr>
              <a:t>Обработка выбора пунктов меню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4073B-3D9B-4B19-8C11-92FC8E0146B9}"/>
              </a:ext>
            </a:extLst>
          </p:cNvPr>
          <p:cNvSpPr/>
          <p:nvPr/>
        </p:nvSpPr>
        <p:spPr>
          <a:xfrm>
            <a:off x="3711937" y="1229734"/>
            <a:ext cx="81039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az-Cyrl-AZ" alt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компоненты</a:t>
            </a:r>
            <a:endParaRPr lang="ru-RU" altLang="ru-R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NavigationView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navigationView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i="1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nav_view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DrawerLayout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DrawerLayout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i="1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drawer_layout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az-Cyrl-AZ" alt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слушателя</a:t>
            </a:r>
            <a:endParaRPr lang="ru-RU" altLang="ru-R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navigationView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.setNavigationItemSelectedListener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altLang="ru-RU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NavigationView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OnNavigationItemSelectedListener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dirty="0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dirty="0" err="1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br>
              <a:rPr lang="ru-RU" altLang="ru-RU" dirty="0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altLang="ru-RU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altLang="ru-RU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onNavigationItemSelected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dirty="0" err="1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NonNull</a:t>
            </a:r>
            <a:r>
              <a:rPr lang="ru-RU" altLang="ru-RU" dirty="0">
                <a:solidFill>
                  <a:srgbClr val="9E88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i="1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makeText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getApplicationContext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item.getTitle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i="1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dirty="0" err="1">
                <a:solidFill>
                  <a:srgbClr val="8516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.closeDrawer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GravityCompat</a:t>
            </a:r>
            <a:r>
              <a:rPr lang="ru-RU" altLang="ru-RU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i="1" dirty="0" err="1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altLang="ru-RU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FFFFFF"/>
                </a:solidFill>
              </a:rPr>
              <a:t>Приложение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B80EA-83E5-4AAB-AB81-FCA2A04F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"/>
          <a:stretch/>
        </p:blipFill>
        <p:spPr>
          <a:xfrm>
            <a:off x="3725631" y="768096"/>
            <a:ext cx="7772401" cy="533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45369-BCCD-45C5-A694-60BBE2F1DDAC}"/>
              </a:ext>
            </a:extLst>
          </p:cNvPr>
          <p:cNvSpPr txBox="1"/>
          <p:nvPr/>
        </p:nvSpPr>
        <p:spPr>
          <a:xfrm>
            <a:off x="4465468" y="1264995"/>
            <a:ext cx="115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z-Cyrl-AZ" sz="4400" b="1" dirty="0">
                <a:solidFill>
                  <a:schemeClr val="accent2"/>
                </a:solidFill>
              </a:rPr>
              <a:t>Код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402DA-3313-4FBB-BDA1-4E29432F30D8}"/>
              </a:ext>
            </a:extLst>
          </p:cNvPr>
          <p:cNvSpPr txBox="1"/>
          <p:nvPr/>
        </p:nvSpPr>
        <p:spPr>
          <a:xfrm>
            <a:off x="8343407" y="5320463"/>
            <a:ext cx="2997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z-Cyrl-AZ" sz="4400" b="1" dirty="0">
                <a:solidFill>
                  <a:schemeClr val="accent2"/>
                </a:solidFill>
              </a:rPr>
              <a:t>Интерфейс</a:t>
            </a:r>
            <a:endParaRPr lang="ru-RU" sz="4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Ожидание. Реальность. ... - bigmir)net">
            <a:extLst>
              <a:ext uri="{FF2B5EF4-FFF2-40B4-BE49-F238E27FC236}">
                <a16:creationId xmlns:a16="http://schemas.microsoft.com/office/drawing/2014/main" id="{DE3EBD3B-46B5-46B3-823A-B331200A5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t="8195" r="1"/>
          <a:stretch/>
        </p:blipFill>
        <p:spPr bwMode="auto">
          <a:xfrm>
            <a:off x="2558132" y="846193"/>
            <a:ext cx="9985281" cy="51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07298"/>
            <a:ext cx="3364637" cy="3498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Дизайн приложения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3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cdn.lifehacker.ru/wp-content/uploads/2015/05/cover_1432626968-1140x578.png">
            <a:extLst>
              <a:ext uri="{FF2B5EF4-FFF2-40B4-BE49-F238E27FC236}">
                <a16:creationId xmlns:a16="http://schemas.microsoft.com/office/drawing/2014/main" id="{64EC9F0B-8E7C-4204-A82E-CD1659F7C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8"/>
          <a:stretch/>
        </p:blipFill>
        <p:spPr bwMode="auto">
          <a:xfrm>
            <a:off x="1231811" y="757325"/>
            <a:ext cx="5766381" cy="5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Дизайн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</a:rPr>
              <a:t>VS</a:t>
            </a:r>
          </a:p>
          <a:p>
            <a:pPr marL="0" indent="0">
              <a:buNone/>
            </a:pPr>
            <a:r>
              <a:rPr lang="az-Cyrl-AZ" sz="4400" b="1" dirty="0">
                <a:solidFill>
                  <a:srgbClr val="FFFFFF"/>
                </a:solidFill>
              </a:rPr>
              <a:t>Начинка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1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Точка зрения компании </a:t>
            </a:r>
            <a:r>
              <a:rPr lang="en-US" sz="4400" b="1" dirty="0">
                <a:solidFill>
                  <a:srgbClr val="FFFFFF"/>
                </a:solidFill>
              </a:rPr>
              <a:t>Google</a:t>
            </a:r>
            <a:endParaRPr lang="az-Cyrl-AZ" sz="4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az-Cyrl-AZ" sz="4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sz="3300" b="1" dirty="0">
                <a:solidFill>
                  <a:srgbClr val="FFFFFF"/>
                </a:solidFill>
              </a:rPr>
              <a:t>material.io/design</a:t>
            </a:r>
            <a:endParaRPr lang="en-US" sz="3300" b="1" dirty="0">
              <a:solidFill>
                <a:srgbClr val="FFFFFF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7D62A-20CD-4C85-AD79-88CDE4131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38"/>
          <a:stretch/>
        </p:blipFill>
        <p:spPr>
          <a:xfrm>
            <a:off x="6526884" y="220618"/>
            <a:ext cx="5102564" cy="24737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D1552F-DEB7-4506-A6C2-34E954678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225"/>
          <a:stretch/>
        </p:blipFill>
        <p:spPr>
          <a:xfrm>
            <a:off x="6526884" y="2694374"/>
            <a:ext cx="5169701" cy="13787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EEE33C-F25B-466C-8D94-154A45A5F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7" y="220618"/>
            <a:ext cx="5429752" cy="39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Основные этапы разработки интерфейса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864516" y="815883"/>
            <a:ext cx="3476977" cy="2970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/>
              <a:t>Цветовая гамма</a:t>
            </a:r>
          </a:p>
          <a:p>
            <a:pPr>
              <a:lnSpc>
                <a:spcPct val="150000"/>
              </a:lnSpc>
            </a:pPr>
            <a:r>
              <a:rPr lang="az-Cyrl-AZ" sz="3200" b="1" dirty="0"/>
              <a:t>М</a:t>
            </a:r>
            <a:r>
              <a:rPr lang="ru-RU" sz="3200" b="1" dirty="0" err="1"/>
              <a:t>акет</a:t>
            </a:r>
            <a:r>
              <a:rPr lang="ru-RU" sz="3200" b="1" dirty="0"/>
              <a:t> активности</a:t>
            </a:r>
          </a:p>
          <a:p>
            <a:pPr>
              <a:lnSpc>
                <a:spcPct val="150000"/>
              </a:lnSpc>
            </a:pPr>
            <a:r>
              <a:rPr lang="az-Cyrl-AZ" sz="3200" b="1" dirty="0"/>
              <a:t>Т</a:t>
            </a:r>
            <a:r>
              <a:rPr lang="ru-RU" sz="3200" b="1" dirty="0" err="1"/>
              <a:t>екст</a:t>
            </a:r>
            <a:endParaRPr lang="ru-RU" sz="3200" b="1" dirty="0"/>
          </a:p>
          <a:p>
            <a:pPr>
              <a:lnSpc>
                <a:spcPct val="150000"/>
              </a:lnSpc>
            </a:pPr>
            <a:r>
              <a:rPr lang="az-Cyrl-AZ" sz="3200" b="1" dirty="0"/>
              <a:t>Р</a:t>
            </a:r>
            <a:r>
              <a:rPr lang="ru-RU" sz="3200" b="1" dirty="0" err="1"/>
              <a:t>азметка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631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9" y="1580657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Цветовая гамма приложения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B510A2-3D1A-4A53-A318-A1D4CC7F7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" r="4909"/>
          <a:stretch/>
        </p:blipFill>
        <p:spPr>
          <a:xfrm>
            <a:off x="4114019" y="762000"/>
            <a:ext cx="2964885" cy="53339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D55FD-BE11-468F-AB42-7A499615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98" y="1922113"/>
            <a:ext cx="4834013" cy="304542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218589" y="5054633"/>
            <a:ext cx="240322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goo.su/3uV0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8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7">
            <a:extLst>
              <a:ext uri="{FF2B5EF4-FFF2-40B4-BE49-F238E27FC236}">
                <a16:creationId xmlns:a16="http://schemas.microsoft.com/office/drawing/2014/main" id="{47BA6B54-FD0C-4B20-816F-3B6BEEA1D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9">
            <a:extLst>
              <a:ext uri="{FF2B5EF4-FFF2-40B4-BE49-F238E27FC236}">
                <a16:creationId xmlns:a16="http://schemas.microsoft.com/office/drawing/2014/main" id="{CE90C7AB-40E9-481F-980A-EDD19EFF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Пример приложения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ADD3AA-6CC0-4B1A-B4A3-98AD78A1E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497" y="758952"/>
            <a:ext cx="2842930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548991-1D92-4357-8468-CA199C0C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" r="2247"/>
          <a:stretch/>
        </p:blipFill>
        <p:spPr>
          <a:xfrm>
            <a:off x="6866767" y="923661"/>
            <a:ext cx="1360390" cy="286207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73D5959-733D-49EB-9C7B-0B65AD3B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758952"/>
            <a:ext cx="2396659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0FE657-E905-4F80-9A98-9FAC75EA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153" y="4090151"/>
            <a:ext cx="2836274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96173E-160F-42EA-B0C9-8E2804C9A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2722807"/>
            <a:ext cx="2396659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36C273-CF4D-4156-A89E-AB822E324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t="1083" r="2361" b="1"/>
          <a:stretch/>
        </p:blipFill>
        <p:spPr>
          <a:xfrm>
            <a:off x="9562124" y="2888451"/>
            <a:ext cx="1454915" cy="303580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85FD8413-571F-456D-BB62-4C204826E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1290644" y="3950442"/>
            <a:ext cx="2406428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goo.su/3Uv0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3236004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FF"/>
                </a:solidFill>
              </a:rPr>
              <a:t>Navigation Architecture Component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2B5FCC-FDEA-438D-843C-92A304C9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6" t="25277" r="14817" b="16257"/>
          <a:stretch/>
        </p:blipFill>
        <p:spPr>
          <a:xfrm>
            <a:off x="4059935" y="1293601"/>
            <a:ext cx="7491363" cy="425383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F6BCC3-DD82-44BA-9019-62EE63675299}"/>
              </a:ext>
            </a:extLst>
          </p:cNvPr>
          <p:cNvSpPr/>
          <p:nvPr/>
        </p:nvSpPr>
        <p:spPr>
          <a:xfrm>
            <a:off x="8804339" y="478962"/>
            <a:ext cx="2408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goo.su/3VR4</a:t>
            </a:r>
            <a:endParaRPr 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752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158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Times New Roman</vt:lpstr>
      <vt:lpstr>Wingdings 2</vt:lpstr>
      <vt:lpstr>Рамка</vt:lpstr>
      <vt:lpstr>Этапы разработки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ПО</dc:title>
  <dc:creator>mobile3</dc:creator>
  <cp:lastModifiedBy>mobile3</cp:lastModifiedBy>
  <cp:revision>5</cp:revision>
  <dcterms:created xsi:type="dcterms:W3CDTF">2021-01-21T09:26:12Z</dcterms:created>
  <dcterms:modified xsi:type="dcterms:W3CDTF">2021-01-22T04:54:14Z</dcterms:modified>
</cp:coreProperties>
</file>