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99" r:id="rId3"/>
    <p:sldId id="304" r:id="rId4"/>
    <p:sldId id="305" r:id="rId5"/>
    <p:sldId id="306" r:id="rId6"/>
    <p:sldId id="314" r:id="rId7"/>
    <p:sldId id="307" r:id="rId8"/>
    <p:sldId id="308" r:id="rId9"/>
    <p:sldId id="310" r:id="rId10"/>
    <p:sldId id="266" r:id="rId11"/>
    <p:sldId id="311" r:id="rId12"/>
    <p:sldId id="326" r:id="rId13"/>
    <p:sldId id="312" r:id="rId14"/>
    <p:sldId id="315" r:id="rId15"/>
    <p:sldId id="313" r:id="rId16"/>
    <p:sldId id="317" r:id="rId17"/>
    <p:sldId id="320" r:id="rId18"/>
    <p:sldId id="323" r:id="rId19"/>
    <p:sldId id="324" r:id="rId20"/>
    <p:sldId id="325" r:id="rId21"/>
    <p:sldId id="31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ru-RU" sz="3200"/>
              <a:t>Объектно-ориентированное программирование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B0582A-AA84-41A9-8C1D-882821E1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" r="-1" b="-1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43034" y="12176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54559B10-3E93-459E-8537-6328F17E376D}"/>
              </a:ext>
            </a:extLst>
          </p:cNvPr>
          <p:cNvCxnSpPr/>
          <p:nvPr/>
        </p:nvCxnSpPr>
        <p:spPr>
          <a:xfrm flipH="1">
            <a:off x="5699464" y="3071674"/>
            <a:ext cx="1033400" cy="93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C680777-3FAA-4677-988F-3E5C7F5EA36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221878" y="3071673"/>
            <a:ext cx="47080" cy="181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C3C480-EBCD-47CD-B3A4-1C05D097AE31}"/>
              </a:ext>
            </a:extLst>
          </p:cNvPr>
          <p:cNvCxnSpPr>
            <a:cxnSpLocks/>
          </p:cNvCxnSpPr>
          <p:nvPr/>
        </p:nvCxnSpPr>
        <p:spPr>
          <a:xfrm>
            <a:off x="8857371" y="3071673"/>
            <a:ext cx="0" cy="181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9546556" y="3076109"/>
            <a:ext cx="946308" cy="855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7342686" y="3235721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pic>
        <p:nvPicPr>
          <p:cNvPr id="2058" name="Picture 10" descr="Копирование чертежей, скопировать чертежи любых размеров">
            <a:extLst>
              <a:ext uri="{FF2B5EF4-FFF2-40B4-BE49-F238E27FC236}">
                <a16:creationId xmlns:a16="http://schemas.microsoft.com/office/drawing/2014/main" id="{BCEFCEBB-11CE-4585-90E6-AC0DCDC0D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 b="12122"/>
          <a:stretch/>
        </p:blipFill>
        <p:spPr bwMode="auto">
          <a:xfrm>
            <a:off x="6340020" y="703628"/>
            <a:ext cx="3565373" cy="21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BBD4EB35-CC48-47DD-A488-9801C93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705" y="4003827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2B3FBE9C-0BED-4871-9530-9A6842B6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4884976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D23DAD22-293F-4E23-B17B-46595EB0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85" y="4884976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261EFC25-7BAD-4546-B034-467C92BD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363" y="4003827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7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85260" y="55798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8844606" y="2618913"/>
            <a:ext cx="1648258" cy="1313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8185606" y="3256887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0F8BEF-A208-4B20-B6DC-268F2650FF3A}"/>
              </a:ext>
            </a:extLst>
          </p:cNvPr>
          <p:cNvGrpSpPr/>
          <p:nvPr/>
        </p:nvGrpSpPr>
        <p:grpSpPr>
          <a:xfrm>
            <a:off x="7233541" y="1208999"/>
            <a:ext cx="1904133" cy="1233489"/>
            <a:chOff x="6281475" y="722197"/>
            <a:chExt cx="1904133" cy="1233489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2D0CA14-1CF4-499E-A050-09D7117ACE2A}"/>
                </a:ext>
              </a:extLst>
            </p:cNvPr>
            <p:cNvSpPr/>
            <p:nvPr/>
          </p:nvSpPr>
          <p:spPr>
            <a:xfrm>
              <a:off x="6368353" y="747761"/>
              <a:ext cx="16731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SFMono-Regular"/>
                </a:rPr>
                <a:t>public </a:t>
              </a:r>
              <a:r>
                <a:rPr lang="en-US" dirty="0">
                  <a:solidFill>
                    <a:srgbClr val="A626A4"/>
                  </a:solidFill>
                </a:rPr>
                <a:t>class</a:t>
              </a:r>
              <a:r>
                <a:rPr lang="en-US" dirty="0">
                  <a:solidFill>
                    <a:srgbClr val="383A42"/>
                  </a:solidFill>
                </a:rPr>
                <a:t> Car</a:t>
              </a:r>
              <a:r>
                <a:rPr lang="ru-RU" dirty="0">
                  <a:solidFill>
                    <a:srgbClr val="A626A4"/>
                  </a:solidFill>
                </a:rPr>
                <a:t> { </a:t>
              </a:r>
            </a:p>
            <a:p>
              <a:r>
                <a:rPr lang="ru-RU" dirty="0">
                  <a:solidFill>
                    <a:srgbClr val="383A42"/>
                  </a:solidFill>
                </a:rPr>
                <a:t>	</a:t>
              </a:r>
              <a:r>
                <a:rPr lang="en-US" dirty="0">
                  <a:solidFill>
                    <a:srgbClr val="986801"/>
                  </a:solidFill>
                </a:rPr>
                <a:t>…</a:t>
              </a:r>
              <a:endParaRPr lang="ru-RU" dirty="0">
                <a:solidFill>
                  <a:srgbClr val="00B0F0"/>
                </a:solidFill>
              </a:endParaRPr>
            </a:p>
            <a:p>
              <a:r>
                <a:rPr lang="ru-RU" dirty="0">
                  <a:solidFill>
                    <a:srgbClr val="A626A4"/>
                  </a:solidFill>
                </a:rPr>
                <a:t>}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D605517-BD91-476F-AA35-8A1E36D98CC8}"/>
                </a:ext>
              </a:extLst>
            </p:cNvPr>
            <p:cNvSpPr/>
            <p:nvPr/>
          </p:nvSpPr>
          <p:spPr>
            <a:xfrm>
              <a:off x="6281475" y="722197"/>
              <a:ext cx="1904133" cy="123348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135A825-0072-4E6E-A4F8-CA1CD9FA0435}"/>
              </a:ext>
            </a:extLst>
          </p:cNvPr>
          <p:cNvGrpSpPr/>
          <p:nvPr/>
        </p:nvGrpSpPr>
        <p:grpSpPr>
          <a:xfrm>
            <a:off x="9745758" y="4080830"/>
            <a:ext cx="1648245" cy="645278"/>
            <a:chOff x="6281475" y="722198"/>
            <a:chExt cx="3343911" cy="1115796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DB2C8F41-735B-4FB5-8FE8-DE08E003C28F}"/>
                </a:ext>
              </a:extLst>
            </p:cNvPr>
            <p:cNvSpPr/>
            <p:nvPr/>
          </p:nvSpPr>
          <p:spPr>
            <a:xfrm>
              <a:off x="6468845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carBMW</a:t>
              </a:r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E7C85ABA-F1A5-4A5B-AD02-4F1B0AEB64AC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405029F-541B-4C55-ADFF-482629329256}"/>
              </a:ext>
            </a:extLst>
          </p:cNvPr>
          <p:cNvGrpSpPr/>
          <p:nvPr/>
        </p:nvGrpSpPr>
        <p:grpSpPr>
          <a:xfrm>
            <a:off x="5264906" y="4118356"/>
            <a:ext cx="1662186" cy="645278"/>
            <a:chOff x="6281475" y="722198"/>
            <a:chExt cx="3343911" cy="111579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576F5EE-7AAA-463A-87A0-B9CFFB3D6EFE}"/>
                </a:ext>
              </a:extLst>
            </p:cNvPr>
            <p:cNvSpPr/>
            <p:nvPr/>
          </p:nvSpPr>
          <p:spPr>
            <a:xfrm>
              <a:off x="6468846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carLada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F8230FB0-013B-4094-BE79-4B2102DD5D86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3A22CFBE-E5D9-4B85-9F3E-FE28F3E23448}"/>
              </a:ext>
            </a:extLst>
          </p:cNvPr>
          <p:cNvGrpSpPr/>
          <p:nvPr/>
        </p:nvGrpSpPr>
        <p:grpSpPr>
          <a:xfrm>
            <a:off x="7320419" y="5326362"/>
            <a:ext cx="1770968" cy="645278"/>
            <a:chOff x="6281475" y="722198"/>
            <a:chExt cx="3343911" cy="1115796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6D11007D-67E1-4868-AE24-B962A37CA826}"/>
                </a:ext>
              </a:extLst>
            </p:cNvPr>
            <p:cNvSpPr/>
            <p:nvPr/>
          </p:nvSpPr>
          <p:spPr>
            <a:xfrm>
              <a:off x="6468845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carGazel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02A1D448-33C2-4938-948B-E89FF0ED4DB0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3EB5E20-6333-4287-8281-C7029FE44142}"/>
              </a:ext>
            </a:extLst>
          </p:cNvPr>
          <p:cNvCxnSpPr>
            <a:cxnSpLocks/>
          </p:cNvCxnSpPr>
          <p:nvPr/>
        </p:nvCxnSpPr>
        <p:spPr>
          <a:xfrm flipH="1">
            <a:off x="6047109" y="2656173"/>
            <a:ext cx="1465961" cy="1285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828DEA7-CACF-4C58-ACBB-96EB303BAC94}"/>
              </a:ext>
            </a:extLst>
          </p:cNvPr>
          <p:cNvCxnSpPr>
            <a:cxnSpLocks/>
          </p:cNvCxnSpPr>
          <p:nvPr/>
        </p:nvCxnSpPr>
        <p:spPr>
          <a:xfrm>
            <a:off x="8185607" y="2677566"/>
            <a:ext cx="0" cy="2527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3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Расположение класса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346229" y="638175"/>
            <a:ext cx="5668246" cy="107521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B0B-C470-41C0-913F-D728F429AFB6}"/>
              </a:ext>
            </a:extLst>
          </p:cNvPr>
          <p:cNvSpPr txBox="1"/>
          <p:nvPr/>
        </p:nvSpPr>
        <p:spPr>
          <a:xfrm>
            <a:off x="532432" y="670832"/>
            <a:ext cx="2917455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40BAD2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929804-15E5-43BD-9D6A-91ED5DD80E54}"/>
              </a:ext>
            </a:extLst>
          </p:cNvPr>
          <p:cNvSpPr/>
          <p:nvPr/>
        </p:nvSpPr>
        <p:spPr>
          <a:xfrm>
            <a:off x="346229" y="20377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Файл </a:t>
            </a:r>
            <a:r>
              <a:rPr kumimoji="0" lang="ru-RU" alt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.java</a:t>
            </a:r>
            <a:endParaRPr kumimoji="0" lang="ru-RU" alt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D58943D-ADFC-431F-AB5D-61B3869BA347}"/>
              </a:ext>
            </a:extLst>
          </p:cNvPr>
          <p:cNvSpPr/>
          <p:nvPr/>
        </p:nvSpPr>
        <p:spPr>
          <a:xfrm>
            <a:off x="335043" y="2525562"/>
            <a:ext cx="5692895" cy="12789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D3FB9CF-1175-48B1-956E-0887FB1251EE}"/>
              </a:ext>
            </a:extLst>
          </p:cNvPr>
          <p:cNvSpPr/>
          <p:nvPr/>
        </p:nvSpPr>
        <p:spPr>
          <a:xfrm>
            <a:off x="335043" y="2091157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Файл </a:t>
            </a:r>
            <a:r>
              <a:rPr kumimoji="0" lang="ru-RU" alt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PixelCanvas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.java</a:t>
            </a:r>
            <a:endParaRPr kumimoji="0" lang="ru-RU" alt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9C5C2E-1955-45F8-8C6A-F399167CEC76}"/>
              </a:ext>
            </a:extLst>
          </p:cNvPr>
          <p:cNvSpPr/>
          <p:nvPr/>
        </p:nvSpPr>
        <p:spPr>
          <a:xfrm>
            <a:off x="363227" y="2718663"/>
            <a:ext cx="56541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PixelCanvas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extends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6D21A97-A01F-40C1-BAC2-B0EDD1DEA84C}"/>
              </a:ext>
            </a:extLst>
          </p:cNvPr>
          <p:cNvSpPr/>
          <p:nvPr/>
        </p:nvSpPr>
        <p:spPr>
          <a:xfrm>
            <a:off x="6387315" y="621870"/>
            <a:ext cx="5160462" cy="365861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2F6DF29-B1AB-450A-8197-68039E94D98F}"/>
              </a:ext>
            </a:extLst>
          </p:cNvPr>
          <p:cNvSpPr/>
          <p:nvPr/>
        </p:nvSpPr>
        <p:spPr>
          <a:xfrm>
            <a:off x="6499105" y="203770"/>
            <a:ext cx="1830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Файл 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Car.java</a:t>
            </a:r>
            <a:endParaRPr kumimoji="0" lang="ru-RU" alt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23A58D8-D26A-4357-80EB-C9F19D0276B7}"/>
              </a:ext>
            </a:extLst>
          </p:cNvPr>
          <p:cNvSpPr/>
          <p:nvPr/>
        </p:nvSpPr>
        <p:spPr>
          <a:xfrm>
            <a:off x="6527288" y="831276"/>
            <a:ext cx="48805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Carcase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Motor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57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5973831" y="541174"/>
            <a:ext cx="41784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5734974" y="266330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7990F-CDDE-4370-AB5A-169A7C9230E6}"/>
              </a:ext>
            </a:extLst>
          </p:cNvPr>
          <p:cNvSpPr txBox="1"/>
          <p:nvPr/>
        </p:nvSpPr>
        <p:spPr>
          <a:xfrm>
            <a:off x="1916292" y="1209737"/>
            <a:ext cx="2601158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8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2A2902D-8EB8-4E59-A988-EBF8C86C669C}"/>
              </a:ext>
            </a:extLst>
          </p:cNvPr>
          <p:cNvSpPr/>
          <p:nvPr/>
        </p:nvSpPr>
        <p:spPr>
          <a:xfrm>
            <a:off x="1741503" y="982051"/>
            <a:ext cx="2874885" cy="206299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0C38C2F-2436-4C92-83AB-0AAF901637FE}"/>
              </a:ext>
            </a:extLst>
          </p:cNvPr>
          <p:cNvSpPr/>
          <p:nvPr/>
        </p:nvSpPr>
        <p:spPr>
          <a:xfrm>
            <a:off x="10385198" y="1209737"/>
            <a:ext cx="6976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72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560770" y="378368"/>
            <a:ext cx="41784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479393" y="242024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DF021-9D75-47E4-BB55-88BFEA3D0B8F}"/>
              </a:ext>
            </a:extLst>
          </p:cNvPr>
          <p:cNvSpPr txBox="1"/>
          <p:nvPr/>
        </p:nvSpPr>
        <p:spPr>
          <a:xfrm>
            <a:off x="6096000" y="425268"/>
            <a:ext cx="3099592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5708984" y="236115"/>
            <a:ext cx="3099592" cy="185218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2576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482350" y="387277"/>
            <a:ext cx="41784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346228" y="242023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4909351" y="240426"/>
            <a:ext cx="6798016" cy="396600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B0B-C470-41C0-913F-D728F429AFB6}"/>
              </a:ext>
            </a:extLst>
          </p:cNvPr>
          <p:cNvSpPr txBox="1"/>
          <p:nvPr/>
        </p:nvSpPr>
        <p:spPr>
          <a:xfrm>
            <a:off x="5170102" y="387277"/>
            <a:ext cx="6450655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переменной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переменной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Car();</a:t>
            </a:r>
          </a:p>
          <a:p>
            <a:pPr>
              <a:lnSpc>
                <a:spcPct val="150000"/>
              </a:lnSpc>
            </a:pPr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0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85260" y="55798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8844606" y="2656173"/>
            <a:ext cx="769911" cy="380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7618350" y="3189822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0F8BEF-A208-4B20-B6DC-268F2650FF3A}"/>
              </a:ext>
            </a:extLst>
          </p:cNvPr>
          <p:cNvGrpSpPr/>
          <p:nvPr/>
        </p:nvGrpSpPr>
        <p:grpSpPr>
          <a:xfrm>
            <a:off x="7233541" y="1208999"/>
            <a:ext cx="2318832" cy="1431168"/>
            <a:chOff x="6281475" y="722197"/>
            <a:chExt cx="2318832" cy="1431168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2D0CA14-1CF4-499E-A050-09D7117ACE2A}"/>
                </a:ext>
              </a:extLst>
            </p:cNvPr>
            <p:cNvSpPr/>
            <p:nvPr/>
          </p:nvSpPr>
          <p:spPr>
            <a:xfrm>
              <a:off x="6542332" y="785103"/>
              <a:ext cx="16731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SFMono-Regular"/>
                </a:rPr>
                <a:t>public </a:t>
              </a:r>
              <a:r>
                <a:rPr lang="en-US" dirty="0">
                  <a:solidFill>
                    <a:srgbClr val="A626A4"/>
                  </a:solidFill>
                </a:rPr>
                <a:t>class</a:t>
              </a:r>
              <a:r>
                <a:rPr lang="en-US" dirty="0">
                  <a:solidFill>
                    <a:srgbClr val="383A42"/>
                  </a:solidFill>
                </a:rPr>
                <a:t> Car</a:t>
              </a:r>
              <a:r>
                <a:rPr lang="ru-RU" dirty="0">
                  <a:solidFill>
                    <a:srgbClr val="A626A4"/>
                  </a:solidFill>
                </a:rPr>
                <a:t> { </a:t>
              </a:r>
            </a:p>
            <a:p>
              <a:r>
                <a:rPr lang="ru-RU" dirty="0">
                  <a:solidFill>
                    <a:srgbClr val="383A42"/>
                  </a:solidFill>
                </a:rPr>
                <a:t>	</a:t>
              </a:r>
              <a:r>
                <a:rPr lang="en-US" dirty="0">
                  <a:solidFill>
                    <a:srgbClr val="986801"/>
                  </a:solidFill>
                </a:rPr>
                <a:t>…</a:t>
              </a:r>
              <a:endParaRPr lang="ru-RU" dirty="0">
                <a:solidFill>
                  <a:srgbClr val="00B0F0"/>
                </a:solidFill>
              </a:endParaRPr>
            </a:p>
            <a:p>
              <a:r>
                <a:rPr lang="ru-RU" dirty="0">
                  <a:solidFill>
                    <a:srgbClr val="A626A4"/>
                  </a:solidFill>
                </a:rPr>
                <a:t>}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D605517-BD91-476F-AA35-8A1E36D98CC8}"/>
                </a:ext>
              </a:extLst>
            </p:cNvPr>
            <p:cNvSpPr/>
            <p:nvPr/>
          </p:nvSpPr>
          <p:spPr>
            <a:xfrm>
              <a:off x="6281475" y="722197"/>
              <a:ext cx="2318832" cy="143116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135A825-0072-4E6E-A4F8-CA1CD9FA0435}"/>
              </a:ext>
            </a:extLst>
          </p:cNvPr>
          <p:cNvGrpSpPr/>
          <p:nvPr/>
        </p:nvGrpSpPr>
        <p:grpSpPr>
          <a:xfrm>
            <a:off x="9146815" y="3132170"/>
            <a:ext cx="2595587" cy="2957733"/>
            <a:chOff x="6281475" y="722198"/>
            <a:chExt cx="3343911" cy="1115796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DB2C8F41-735B-4FB5-8FE8-DE08E003C28F}"/>
                </a:ext>
              </a:extLst>
            </p:cNvPr>
            <p:cNvSpPr/>
            <p:nvPr/>
          </p:nvSpPr>
          <p:spPr>
            <a:xfrm>
              <a:off x="6468845" y="881152"/>
              <a:ext cx="3050408" cy="870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carBMW</a:t>
              </a:r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 =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Color.BLACK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= 1;</a:t>
              </a:r>
            </a:p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maxSpeed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= 300;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 = 100;</a:t>
              </a:r>
            </a:p>
            <a:p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E7C85ABA-F1A5-4A5B-AD02-4F1B0AEB64AC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405029F-541B-4C55-ADFF-482629329256}"/>
              </a:ext>
            </a:extLst>
          </p:cNvPr>
          <p:cNvGrpSpPr/>
          <p:nvPr/>
        </p:nvGrpSpPr>
        <p:grpSpPr>
          <a:xfrm>
            <a:off x="5032041" y="3132170"/>
            <a:ext cx="2462357" cy="2957733"/>
            <a:chOff x="6281475" y="722198"/>
            <a:chExt cx="3343911" cy="111579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576F5EE-7AAA-463A-87A0-B9CFFB3D6EFE}"/>
                </a:ext>
              </a:extLst>
            </p:cNvPr>
            <p:cNvSpPr/>
            <p:nvPr/>
          </p:nvSpPr>
          <p:spPr>
            <a:xfrm>
              <a:off x="6468845" y="881152"/>
              <a:ext cx="3050408" cy="813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carLada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 =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Color.RED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= 0;</a:t>
              </a:r>
            </a:p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maxSpeed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= 160;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 = 0;</a:t>
              </a: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F8230FB0-013B-4094-BE79-4B2102DD5D86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3EB5E20-6333-4287-8281-C7029FE44142}"/>
              </a:ext>
            </a:extLst>
          </p:cNvPr>
          <p:cNvCxnSpPr>
            <a:cxnSpLocks/>
          </p:cNvCxnSpPr>
          <p:nvPr/>
        </p:nvCxnSpPr>
        <p:spPr>
          <a:xfrm flipH="1">
            <a:off x="6850139" y="2640167"/>
            <a:ext cx="758936" cy="396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01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FA5B4CD-7740-4DEB-AFB4-67FAE0E39DC9}"/>
              </a:ext>
            </a:extLst>
          </p:cNvPr>
          <p:cNvSpPr/>
          <p:nvPr/>
        </p:nvSpPr>
        <p:spPr>
          <a:xfrm>
            <a:off x="355718" y="1156649"/>
            <a:ext cx="35415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sz="2400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position++;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B5BC1C1-AAAB-4C92-B751-4067C0DA7CF1}"/>
              </a:ext>
            </a:extLst>
          </p:cNvPr>
          <p:cNvSpPr/>
          <p:nvPr/>
        </p:nvSpPr>
        <p:spPr>
          <a:xfrm>
            <a:off x="274341" y="1162558"/>
            <a:ext cx="3853775" cy="35514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259DC4-A092-4954-A32C-A8C024122CE0}"/>
              </a:ext>
            </a:extLst>
          </p:cNvPr>
          <p:cNvSpPr/>
          <p:nvPr/>
        </p:nvSpPr>
        <p:spPr>
          <a:xfrm>
            <a:off x="4642230" y="768096"/>
            <a:ext cx="7165722" cy="533095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D7FE5-B8BB-4909-9540-2781739A84DA}"/>
              </a:ext>
            </a:extLst>
          </p:cNvPr>
          <p:cNvSpPr txBox="1"/>
          <p:nvPr/>
        </p:nvSpPr>
        <p:spPr>
          <a:xfrm>
            <a:off x="4723607" y="914947"/>
            <a:ext cx="70056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//Инициализация переменных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color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Color.RED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color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Color.BLACK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(“Position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.position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(“Position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.position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02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83AF1A6-7084-4C4B-82A3-C2B4A0001215}"/>
              </a:ext>
            </a:extLst>
          </p:cNvPr>
          <p:cNvSpPr/>
          <p:nvPr/>
        </p:nvSpPr>
        <p:spPr>
          <a:xfrm>
            <a:off x="1527875" y="239416"/>
            <a:ext cx="36620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{} </a:t>
            </a:r>
          </a:p>
          <a:p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C8BE491-A19A-445B-BD53-9D422073B162}"/>
              </a:ext>
            </a:extLst>
          </p:cNvPr>
          <p:cNvSpPr/>
          <p:nvPr/>
        </p:nvSpPr>
        <p:spPr>
          <a:xfrm>
            <a:off x="1446498" y="245325"/>
            <a:ext cx="3853775" cy="35514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2EA8EF5-1771-4F13-86B2-3E4AE04FF2CA}"/>
              </a:ext>
            </a:extLst>
          </p:cNvPr>
          <p:cNvSpPr/>
          <p:nvPr/>
        </p:nvSpPr>
        <p:spPr>
          <a:xfrm>
            <a:off x="5759024" y="239416"/>
            <a:ext cx="5593723" cy="132703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EFE2C8-5240-445C-AD8D-C69155353901}"/>
              </a:ext>
            </a:extLst>
          </p:cNvPr>
          <p:cNvSpPr txBox="1"/>
          <p:nvPr/>
        </p:nvSpPr>
        <p:spPr>
          <a:xfrm>
            <a:off x="5946973" y="386410"/>
            <a:ext cx="4836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переменных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CC7F845-20F0-43ED-92E0-A933A483D4C3}"/>
              </a:ext>
            </a:extLst>
          </p:cNvPr>
          <p:cNvSpPr/>
          <p:nvPr/>
        </p:nvSpPr>
        <p:spPr>
          <a:xfrm>
            <a:off x="7582576" y="2832932"/>
            <a:ext cx="37235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400" dirty="0" err="1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ru-RU" altLang="ru-RU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383A42"/>
                </a:solidFill>
                <a:latin typeface="SFMono-Regular"/>
              </a:rPr>
              <a:t>Car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(){}</a:t>
            </a:r>
            <a:endParaRPr lang="en-US" altLang="ru-RU" sz="2400" dirty="0">
              <a:solidFill>
                <a:srgbClr val="383A42"/>
              </a:solidFill>
              <a:latin typeface="SFMono-Regular"/>
            </a:endParaRPr>
          </a:p>
          <a:p>
            <a:endParaRPr lang="ru-RU" altLang="ru-RU" sz="24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{} </a:t>
            </a:r>
          </a:p>
          <a:p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BD9AF53-1167-41B9-89C8-9DEBF1CC6714}"/>
              </a:ext>
            </a:extLst>
          </p:cNvPr>
          <p:cNvSpPr/>
          <p:nvPr/>
        </p:nvSpPr>
        <p:spPr>
          <a:xfrm>
            <a:off x="7501199" y="2838841"/>
            <a:ext cx="3853775" cy="35514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A62DC06-7071-4CBE-B84C-E9627E500BFC}"/>
              </a:ext>
            </a:extLst>
          </p:cNvPr>
          <p:cNvSpPr/>
          <p:nvPr/>
        </p:nvSpPr>
        <p:spPr>
          <a:xfrm>
            <a:off x="5609401" y="1661801"/>
            <a:ext cx="6976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7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2701275A-978B-4E01-99D7-7A9BBCF13F7E}"/>
              </a:ext>
            </a:extLst>
          </p:cNvPr>
          <p:cNvSpPr/>
          <p:nvPr/>
        </p:nvSpPr>
        <p:spPr>
          <a:xfrm rot="1421668">
            <a:off x="6359103" y="23093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F23A-A12E-4D15-A1AB-4C5A0796B4D0}"/>
              </a:ext>
            </a:extLst>
          </p:cNvPr>
          <p:cNvSpPr txBox="1"/>
          <p:nvPr/>
        </p:nvSpPr>
        <p:spPr>
          <a:xfrm>
            <a:off x="1475862" y="4541092"/>
            <a:ext cx="3691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FFC000"/>
                </a:solidFill>
              </a:rPr>
              <a:t>Конструктор</a:t>
            </a:r>
          </a:p>
          <a:p>
            <a:r>
              <a:rPr lang="ru-RU" sz="4800" b="1" dirty="0">
                <a:solidFill>
                  <a:srgbClr val="FFC000"/>
                </a:solidFill>
              </a:rPr>
              <a:t> класса</a:t>
            </a:r>
          </a:p>
        </p:txBody>
      </p:sp>
    </p:spTree>
    <p:extLst>
      <p:ext uri="{BB962C8B-B14F-4D97-AF65-F5344CB8AC3E}">
        <p14:creationId xmlns:p14="http://schemas.microsoft.com/office/powerpoint/2010/main" val="603241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F23A-A12E-4D15-A1AB-4C5A0796B4D0}"/>
              </a:ext>
            </a:extLst>
          </p:cNvPr>
          <p:cNvSpPr txBox="1"/>
          <p:nvPr/>
        </p:nvSpPr>
        <p:spPr>
          <a:xfrm>
            <a:off x="1539116" y="864108"/>
            <a:ext cx="3183804" cy="512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Конструкторы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600" b="1" spc="-6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</a:t>
            </a: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ласса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83AF1A6-7084-4C4B-82A3-C2B4A0001215}"/>
              </a:ext>
            </a:extLst>
          </p:cNvPr>
          <p:cNvSpPr/>
          <p:nvPr/>
        </p:nvSpPr>
        <p:spPr>
          <a:xfrm>
            <a:off x="4975102" y="671852"/>
            <a:ext cx="4576201" cy="123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8BE8A0-FF89-401F-974B-3AFDA13B521D}"/>
              </a:ext>
            </a:extLst>
          </p:cNvPr>
          <p:cNvSpPr/>
          <p:nvPr/>
        </p:nvSpPr>
        <p:spPr>
          <a:xfrm>
            <a:off x="5450724" y="22321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D578F0-C502-49BC-8940-20898F1607B5}"/>
              </a:ext>
            </a:extLst>
          </p:cNvPr>
          <p:cNvSpPr/>
          <p:nvPr/>
        </p:nvSpPr>
        <p:spPr>
          <a:xfrm>
            <a:off x="5504073" y="39152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			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91636EB-0693-4F65-9691-7F6F29D8EF97}"/>
              </a:ext>
            </a:extLst>
          </p:cNvPr>
          <p:cNvSpPr/>
          <p:nvPr/>
        </p:nvSpPr>
        <p:spPr>
          <a:xfrm>
            <a:off x="5405867" y="751649"/>
            <a:ext cx="4107220" cy="104270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99FDB18-57E3-4AC5-B7CC-43D82F39D5B2}"/>
              </a:ext>
            </a:extLst>
          </p:cNvPr>
          <p:cNvSpPr/>
          <p:nvPr/>
        </p:nvSpPr>
        <p:spPr>
          <a:xfrm>
            <a:off x="5391159" y="2092221"/>
            <a:ext cx="5717005" cy="1400619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8FCA37F-B66A-42EC-BC1C-39B8753B07AC}"/>
              </a:ext>
            </a:extLst>
          </p:cNvPr>
          <p:cNvSpPr/>
          <p:nvPr/>
        </p:nvSpPr>
        <p:spPr>
          <a:xfrm>
            <a:off x="5420161" y="3786085"/>
            <a:ext cx="6095996" cy="227771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655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>
                <a:latin typeface="Corbel" panose="020B0503020204020204"/>
              </a:rPr>
              <a:t>Абстрактный тип данных</a:t>
            </a:r>
            <a:br>
              <a:rPr kumimoji="0" lang="en-US" sz="32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3E3CDE-1DCB-44F3-829D-BFF9E58C11F4}"/>
              </a:ext>
            </a:extLst>
          </p:cNvPr>
          <p:cNvSpPr txBox="1"/>
          <p:nvPr/>
        </p:nvSpPr>
        <p:spPr>
          <a:xfrm>
            <a:off x="212574" y="512361"/>
            <a:ext cx="3177257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Возраст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Страница в книге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Номер дома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 = 5;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2536A-6695-41A0-A5AC-2B197CB1229C}"/>
              </a:ext>
            </a:extLst>
          </p:cNvPr>
          <p:cNvSpPr txBox="1"/>
          <p:nvPr/>
        </p:nvSpPr>
        <p:spPr>
          <a:xfrm>
            <a:off x="3933661" y="1406594"/>
            <a:ext cx="38400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координаты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Вес человека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b = 6.8;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497926" y="382012"/>
            <a:ext cx="460798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Машина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Персонаж в игре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8A6C013-8F5D-4DB6-9006-873175E6370D}"/>
              </a:ext>
            </a:extLst>
          </p:cNvPr>
          <p:cNvSpPr/>
          <p:nvPr/>
        </p:nvSpPr>
        <p:spPr>
          <a:xfrm>
            <a:off x="155185" y="371422"/>
            <a:ext cx="3413637" cy="281859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2F55D0E-6EB0-471C-B7CB-AF190C2543DF}"/>
              </a:ext>
            </a:extLst>
          </p:cNvPr>
          <p:cNvSpPr/>
          <p:nvPr/>
        </p:nvSpPr>
        <p:spPr>
          <a:xfrm>
            <a:off x="3794532" y="1240885"/>
            <a:ext cx="4366849" cy="296554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8387092" y="371422"/>
            <a:ext cx="3413637" cy="281859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4270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F23A-A12E-4D15-A1AB-4C5A0796B4D0}"/>
              </a:ext>
            </a:extLst>
          </p:cNvPr>
          <p:cNvSpPr txBox="1"/>
          <p:nvPr/>
        </p:nvSpPr>
        <p:spPr>
          <a:xfrm>
            <a:off x="1539116" y="864108"/>
            <a:ext cx="3183804" cy="512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Конструкторы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600" b="1" spc="-6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</a:t>
            </a: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ласса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83AF1A6-7084-4C4B-82A3-C2B4A0001215}"/>
              </a:ext>
            </a:extLst>
          </p:cNvPr>
          <p:cNvSpPr/>
          <p:nvPr/>
        </p:nvSpPr>
        <p:spPr>
          <a:xfrm>
            <a:off x="5123744" y="797135"/>
            <a:ext cx="6449084" cy="5334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endParaRPr lang="en-US" alt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798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Практикум</a:t>
            </a:r>
          </a:p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lang="ru-RU" sz="3200" b="1" dirty="0">
                <a:latin typeface="Corbel" panose="020B0503020204020204"/>
              </a:rPr>
              <a:t>Создание анимации игровых объектов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E37FB-A455-48EC-B298-EBCC87707C1A}"/>
              </a:ext>
            </a:extLst>
          </p:cNvPr>
          <p:cNvSpPr txBox="1"/>
          <p:nvPr/>
        </p:nvSpPr>
        <p:spPr>
          <a:xfrm>
            <a:off x="603681" y="567153"/>
            <a:ext cx="1028922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Создать класс игрового персонажа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С помощью собственного класса и его переопределенного метода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onDraw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отрисовать несколько объектов созданного класса персонажа на холсте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Запрограммировать анимацию объектов персонажей в разных направлениях</a:t>
            </a:r>
          </a:p>
        </p:txBody>
      </p:sp>
    </p:spTree>
    <p:extLst>
      <p:ext uri="{BB962C8B-B14F-4D97-AF65-F5344CB8AC3E}">
        <p14:creationId xmlns:p14="http://schemas.microsoft.com/office/powerpoint/2010/main" val="29657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Машина - свойства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787532" y="330693"/>
            <a:ext cx="1028292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(седан, лифтбэк, кабриолет, грузовик, …)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Цвет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Длинна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Ширина 																	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Позиция отрисовки машины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Скорость перерисовки машины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6" y="310718"/>
            <a:ext cx="10864272" cy="398568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954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Животное - свойства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00985" y="555313"/>
            <a:ext cx="8271993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10983984" cy="37816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Машина - методы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787532" y="330693"/>
            <a:ext cx="103095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Ехать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move(int speed)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Тормозить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brake()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Открыть/закрыть дверь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	  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open(bool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isOpen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Залить топливо									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fill(int count)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6" y="310718"/>
            <a:ext cx="10864272" cy="398568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1544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513916"/>
            <a:ext cx="4022074" cy="571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Зачем нужны методы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696604" y="398157"/>
            <a:ext cx="10309555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Ехать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move(int speed)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Проверка возможного перемещения в новую позицию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Изменение позиции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Тормозить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brake()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Прверка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возможности изменения скорости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Изменение скорости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5" y="310718"/>
            <a:ext cx="11288121" cy="386192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CBD1CC-71BB-44B1-B5B0-9AF45F83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225" y="4690452"/>
            <a:ext cx="1366924" cy="106773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1C5F53A-4A80-4E6A-8A33-0448029DE6CE}"/>
              </a:ext>
            </a:extLst>
          </p:cNvPr>
          <p:cNvCxnSpPr>
            <a:cxnSpLocks/>
          </p:cNvCxnSpPr>
          <p:nvPr/>
        </p:nvCxnSpPr>
        <p:spPr>
          <a:xfrm>
            <a:off x="6511149" y="5240373"/>
            <a:ext cx="1837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828D9F-04A7-4BAC-BDCD-E78C1F4008DD}"/>
              </a:ext>
            </a:extLst>
          </p:cNvPr>
          <p:cNvSpPr txBox="1"/>
          <p:nvPr/>
        </p:nvSpPr>
        <p:spPr>
          <a:xfrm>
            <a:off x="6785867" y="4804611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Скорость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631693-E218-44A5-84FA-28B42D78C24A}"/>
              </a:ext>
            </a:extLst>
          </p:cNvPr>
          <p:cNvSpPr txBox="1"/>
          <p:nvPr/>
        </p:nvSpPr>
        <p:spPr>
          <a:xfrm>
            <a:off x="5273015" y="5684551"/>
            <a:ext cx="12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Позиция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88E1E-E611-4B73-9849-C759844CE106}"/>
              </a:ext>
            </a:extLst>
          </p:cNvPr>
          <p:cNvSpPr txBox="1"/>
          <p:nvPr/>
        </p:nvSpPr>
        <p:spPr>
          <a:xfrm>
            <a:off x="8348203" y="5684551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Позиция 2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A9687E0-5D3A-4539-A299-E32B98AD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896" y="4690452"/>
            <a:ext cx="1366924" cy="106773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9975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Животное - методы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00985" y="555313"/>
            <a:ext cx="8271993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10983984" cy="37816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0927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248575"/>
            <a:ext cx="6181164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C554D70-CAEC-45EE-9534-D1FC1A2F0A23}"/>
              </a:ext>
            </a:extLst>
          </p:cNvPr>
          <p:cNvSpPr/>
          <p:nvPr/>
        </p:nvSpPr>
        <p:spPr>
          <a:xfrm>
            <a:off x="7252727" y="475660"/>
            <a:ext cx="41784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078A0F7-5D5F-43EB-8288-71F20FB304A5}"/>
              </a:ext>
            </a:extLst>
          </p:cNvPr>
          <p:cNvSpPr/>
          <p:nvPr/>
        </p:nvSpPr>
        <p:spPr>
          <a:xfrm>
            <a:off x="521150" y="384919"/>
            <a:ext cx="59151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//ПСЕВДОКОД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 err="1">
                <a:solidFill>
                  <a:srgbClr val="383A42"/>
                </a:solidFill>
                <a:latin typeface="SFMono-Regular"/>
              </a:rPr>
              <a:t>ИмяКласса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типПоля1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имяПоля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типПоля2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имяПоля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</a:p>
          <a:p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типРезультата1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имяМетода1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(параметрыМетода1)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типРезультата2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имяМетода2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(параметрыМетода2)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B990C6-5AAE-4A4A-A110-0540ABCFC6C4}"/>
              </a:ext>
            </a:extLst>
          </p:cNvPr>
          <p:cNvSpPr/>
          <p:nvPr/>
        </p:nvSpPr>
        <p:spPr>
          <a:xfrm>
            <a:off x="6869010" y="248575"/>
            <a:ext cx="4801840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0234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 </a:t>
            </a:r>
            <a:r>
              <a:rPr lang="en-US" sz="3200" b="1" dirty="0">
                <a:latin typeface="Corbel" panose="020B0503020204020204"/>
              </a:rPr>
              <a:t>   </a:t>
            </a:r>
            <a:r>
              <a:rPr lang="en-US" sz="4300" b="1" dirty="0">
                <a:latin typeface="Corbel" panose="020B0503020204020204"/>
              </a:rPr>
              <a:t>VS</a:t>
            </a:r>
            <a:r>
              <a:rPr lang="en-US" sz="3200" b="1" dirty="0">
                <a:latin typeface="Corbel" panose="020B0503020204020204"/>
              </a:rPr>
              <a:t>     </a:t>
            </a:r>
            <a:r>
              <a:rPr lang="ru-RU" sz="3200" b="1" dirty="0">
                <a:latin typeface="Corbel" panose="020B0503020204020204"/>
              </a:rPr>
              <a:t>Проектная документация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pic>
        <p:nvPicPr>
          <p:cNvPr id="8" name="Picture 10" descr="Копирование чертежей, скопировать чертежи любых размеров">
            <a:extLst>
              <a:ext uri="{FF2B5EF4-FFF2-40B4-BE49-F238E27FC236}">
                <a16:creationId xmlns:a16="http://schemas.microsoft.com/office/drawing/2014/main" id="{B1250190-13FC-4CB0-B742-C617A6B29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 b="12122"/>
          <a:stretch/>
        </p:blipFill>
        <p:spPr bwMode="auto">
          <a:xfrm>
            <a:off x="274718" y="792957"/>
            <a:ext cx="4633099" cy="27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7149481" y="533539"/>
            <a:ext cx="41784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2" name="Стрелка: влево-вправо 1">
            <a:extLst>
              <a:ext uri="{FF2B5EF4-FFF2-40B4-BE49-F238E27FC236}">
                <a16:creationId xmlns:a16="http://schemas.microsoft.com/office/drawing/2014/main" id="{27E4B3AB-0F38-481C-B04C-A1B0EFAD5B0F}"/>
              </a:ext>
            </a:extLst>
          </p:cNvPr>
          <p:cNvSpPr/>
          <p:nvPr/>
        </p:nvSpPr>
        <p:spPr>
          <a:xfrm>
            <a:off x="5261638" y="1775534"/>
            <a:ext cx="1544434" cy="714827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6986725" y="248575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E980916-8063-47B7-8114-BB3CC5220070}"/>
              </a:ext>
            </a:extLst>
          </p:cNvPr>
          <p:cNvSpPr/>
          <p:nvPr/>
        </p:nvSpPr>
        <p:spPr>
          <a:xfrm>
            <a:off x="420676" y="217741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5883414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487</Words>
  <Application>Microsoft Office PowerPoint</Application>
  <PresentationFormat>Широкоэкранный</PresentationFormat>
  <Paragraphs>292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Consolas</vt:lpstr>
      <vt:lpstr>Corbel</vt:lpstr>
      <vt:lpstr>Courier New</vt:lpstr>
      <vt:lpstr>SFMono-Regular</vt:lpstr>
      <vt:lpstr>Wingdings 2</vt:lpstr>
      <vt:lpstr>Рамка</vt:lpstr>
      <vt:lpstr>Объектно-ориентированное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mobile3</dc:creator>
  <cp:lastModifiedBy>mobile3</cp:lastModifiedBy>
  <cp:revision>3</cp:revision>
  <dcterms:created xsi:type="dcterms:W3CDTF">2020-10-23T04:19:54Z</dcterms:created>
  <dcterms:modified xsi:type="dcterms:W3CDTF">2020-10-23T06:45:34Z</dcterms:modified>
</cp:coreProperties>
</file>