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00" r:id="rId3"/>
    <p:sldId id="299" r:id="rId4"/>
    <p:sldId id="290" r:id="rId5"/>
    <p:sldId id="287" r:id="rId6"/>
    <p:sldId id="289" r:id="rId7"/>
    <p:sldId id="288" r:id="rId8"/>
    <p:sldId id="292" r:id="rId9"/>
    <p:sldId id="291" r:id="rId10"/>
    <p:sldId id="293" r:id="rId11"/>
    <p:sldId id="296" r:id="rId12"/>
    <p:sldId id="297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 dirty="0"/>
              <a:t>Методы и функции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Модификаторы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395109" y="1555406"/>
            <a:ext cx="205457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  <a:cs typeface="Arial" panose="020B0604020202020204" pitchFamily="34" charset="0"/>
              </a:rPr>
              <a:t>private</a:t>
            </a: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0DF4319A-96F9-4ED9-B262-2C201D207855}"/>
              </a:ext>
            </a:extLst>
          </p:cNvPr>
          <p:cNvSpPr/>
          <p:nvPr/>
        </p:nvSpPr>
        <p:spPr>
          <a:xfrm>
            <a:off x="2365021" y="1537488"/>
            <a:ext cx="169334" cy="1852186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7593E-7D93-40AB-900E-66D5D1F41A74}"/>
              </a:ext>
            </a:extLst>
          </p:cNvPr>
          <p:cNvSpPr txBox="1"/>
          <p:nvPr/>
        </p:nvSpPr>
        <p:spPr>
          <a:xfrm>
            <a:off x="2816579" y="2167195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может обращаться к данному методу</a:t>
            </a:r>
          </a:p>
        </p:txBody>
      </p:sp>
    </p:spTree>
    <p:extLst>
      <p:ext uri="{BB962C8B-B14F-4D97-AF65-F5344CB8AC3E}">
        <p14:creationId xmlns:p14="http://schemas.microsoft.com/office/powerpoint/2010/main" val="114808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Входные и выходные параметры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537596-922F-41EC-873E-6E122AD9FC33}"/>
              </a:ext>
            </a:extLst>
          </p:cNvPr>
          <p:cNvSpPr/>
          <p:nvPr/>
        </p:nvSpPr>
        <p:spPr>
          <a:xfrm>
            <a:off x="455453" y="241790"/>
            <a:ext cx="4882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0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E45649"/>
                </a:solidFill>
                <a:latin typeface="SFMono-Regular"/>
              </a:rPr>
              <a:t>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SFMono-Regular"/>
              </a:rPr>
              <a:t>int a, int 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return (a &gt;= b) ? a : b;</a:t>
            </a:r>
            <a:endParaRPr lang="ru-RU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E45649"/>
                </a:solidFill>
                <a:latin typeface="SFMono-Regular"/>
              </a:rPr>
              <a:t>nextInt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int </a:t>
            </a:r>
            <a:r>
              <a:rPr lang="en-US" sz="2000" dirty="0" err="1"/>
              <a:t>val</a:t>
            </a:r>
            <a:r>
              <a:rPr lang="en-US" sz="2000" dirty="0"/>
              <a:t> = ((Integer)</a:t>
            </a:r>
            <a:r>
              <a:rPr lang="en-US" sz="2000" dirty="0" err="1"/>
              <a:t>typeCache</a:t>
            </a:r>
            <a:r>
              <a:rPr lang="en-US" sz="2000" dirty="0"/>
              <a:t>).</a:t>
            </a:r>
            <a:r>
              <a:rPr lang="en-US" sz="2000" dirty="0" err="1"/>
              <a:t>intValue</a:t>
            </a:r>
            <a:r>
              <a:rPr lang="en-US" sz="20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	return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600"/>
              </a:spcAf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Блок программы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2E20B1-A059-4899-98CD-CE380BCF2AA9}"/>
              </a:ext>
            </a:extLst>
          </p:cNvPr>
          <p:cNvSpPr/>
          <p:nvPr/>
        </p:nvSpPr>
        <p:spPr>
          <a:xfrm>
            <a:off x="656582" y="1164942"/>
            <a:ext cx="3420533" cy="234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 = 6;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double b = 9;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337C-E52D-452B-94DB-77C35A4ABDA6}"/>
              </a:ext>
            </a:extLst>
          </p:cNvPr>
          <p:cNvSpPr txBox="1"/>
          <p:nvPr/>
        </p:nvSpPr>
        <p:spPr>
          <a:xfrm>
            <a:off x="576682" y="669035"/>
            <a:ext cx="449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Методы, циклы, условные операторы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4631524" y="2121029"/>
            <a:ext cx="263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в блоке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88E682-0EBB-4AB7-BABF-6A675E04ED3C}"/>
              </a:ext>
            </a:extLst>
          </p:cNvPr>
          <p:cNvSpPr/>
          <p:nvPr/>
        </p:nvSpPr>
        <p:spPr>
          <a:xfrm>
            <a:off x="7447946" y="542693"/>
            <a:ext cx="4087472" cy="3282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100;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10){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455;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10 &amp;&amp;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20){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int a = 988;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0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Локальные и глобальные переменные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D3DA98-FDC3-43D0-991F-BDF263EF0B07}"/>
              </a:ext>
            </a:extLst>
          </p:cNvPr>
          <p:cNvSpPr/>
          <p:nvPr/>
        </p:nvSpPr>
        <p:spPr>
          <a:xfrm>
            <a:off x="600833" y="176317"/>
            <a:ext cx="4192521" cy="4015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b;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89D251-27D1-44EB-97F8-F5D6E7FC84E3}"/>
              </a:ext>
            </a:extLst>
          </p:cNvPr>
          <p:cNvSpPr/>
          <p:nvPr/>
        </p:nvSpPr>
        <p:spPr>
          <a:xfrm>
            <a:off x="951296" y="1117234"/>
            <a:ext cx="3842058" cy="12464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2D8C12-34DE-44E5-9073-2AF26B4F6E4B}"/>
              </a:ext>
            </a:extLst>
          </p:cNvPr>
          <p:cNvSpPr/>
          <p:nvPr/>
        </p:nvSpPr>
        <p:spPr>
          <a:xfrm>
            <a:off x="951296" y="2565875"/>
            <a:ext cx="3842058" cy="12464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summa(int a, int b)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a;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2D4A0-0CF2-4230-B835-0FEA76AFD640}"/>
              </a:ext>
            </a:extLst>
          </p:cNvPr>
          <p:cNvSpPr txBox="1"/>
          <p:nvPr/>
        </p:nvSpPr>
        <p:spPr>
          <a:xfrm>
            <a:off x="5853683" y="2305695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Локальные переменные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метода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21E91-6DDC-4B2A-B909-CAA27E46E7EB}"/>
              </a:ext>
            </a:extLst>
          </p:cNvPr>
          <p:cNvSpPr txBox="1"/>
          <p:nvPr/>
        </p:nvSpPr>
        <p:spPr>
          <a:xfrm>
            <a:off x="5853683" y="747902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переменные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класса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4CE7B8-9E28-4022-88C2-9F26F1DF1508}"/>
              </a:ext>
            </a:extLst>
          </p:cNvPr>
          <p:cNvCxnSpPr/>
          <p:nvPr/>
        </p:nvCxnSpPr>
        <p:spPr>
          <a:xfrm flipH="1" flipV="1">
            <a:off x="1855433" y="747902"/>
            <a:ext cx="3755254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3356213-9C6B-4A00-BD94-7AB65EFC7729}"/>
              </a:ext>
            </a:extLst>
          </p:cNvPr>
          <p:cNvCxnSpPr>
            <a:cxnSpLocks/>
          </p:cNvCxnSpPr>
          <p:nvPr/>
        </p:nvCxnSpPr>
        <p:spPr>
          <a:xfrm flipH="1" flipV="1">
            <a:off x="2343705" y="1935716"/>
            <a:ext cx="3504504" cy="533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78BAE69-E401-47D0-9B1B-B3B3CE3A626A}"/>
              </a:ext>
            </a:extLst>
          </p:cNvPr>
          <p:cNvCxnSpPr>
            <a:cxnSpLocks/>
          </p:cNvCxnSpPr>
          <p:nvPr/>
        </p:nvCxnSpPr>
        <p:spPr>
          <a:xfrm flipH="1">
            <a:off x="2343705" y="2593994"/>
            <a:ext cx="3515645" cy="77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Процедурные языки (Pascal)</a:t>
            </a:r>
          </a:p>
        </p:txBody>
      </p:sp>
      <p:pic>
        <p:nvPicPr>
          <p:cNvPr id="15" name="Picture 4" descr="Процедурный подход к программированию">
            <a:extLst>
              <a:ext uri="{FF2B5EF4-FFF2-40B4-BE49-F238E27FC236}">
                <a16:creationId xmlns:a16="http://schemas.microsoft.com/office/drawing/2014/main" id="{4DBDD755-D8A5-42EF-87A1-3931F0AE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91" y="555681"/>
            <a:ext cx="4789994" cy="14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6729798C-91D6-4E76-AA89-41A9C7A6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3683" y="555681"/>
            <a:ext cx="5763325" cy="32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4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9B1F5D3-83DB-45F8-AACA-6A15D139171C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spc="-60" dirty="0"/>
              <a:t>Объектно-ориентированные языки (</a:t>
            </a:r>
            <a:r>
              <a:rPr lang="en-US" sz="6000" spc="-60" dirty="0"/>
              <a:t>Java</a:t>
            </a:r>
            <a:r>
              <a:rPr lang="ru-RU" sz="6000" spc="-60" dirty="0"/>
              <a:t>)</a:t>
            </a:r>
          </a:p>
        </p:txBody>
      </p:sp>
      <p:pic>
        <p:nvPicPr>
          <p:cNvPr id="18" name="Picture 2" descr="Объектный подход к программированию">
            <a:extLst>
              <a:ext uri="{FF2B5EF4-FFF2-40B4-BE49-F238E27FC236}">
                <a16:creationId xmlns:a16="http://schemas.microsoft.com/office/drawing/2014/main" id="{23D7720D-F22B-4AC8-9A76-F06B8508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" y="968573"/>
            <a:ext cx="4924671" cy="26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Урок 7. Функции и процедуры - Справочник C# Starter - ITVDN Forum -  сообщество разработчиков">
            <a:extLst>
              <a:ext uri="{FF2B5EF4-FFF2-40B4-BE49-F238E27FC236}">
                <a16:creationId xmlns:a16="http://schemas.microsoft.com/office/drawing/2014/main" id="{19726A6C-0999-4358-B617-8209ED588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/>
          <a:stretch/>
        </p:blipFill>
        <p:spPr bwMode="auto">
          <a:xfrm>
            <a:off x="5528079" y="776319"/>
            <a:ext cx="6102350" cy="30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D6E6AB-0870-44C3-8152-F0D9F34B0540}"/>
              </a:ext>
            </a:extLst>
          </p:cNvPr>
          <p:cNvSpPr txBox="1"/>
          <p:nvPr/>
        </p:nvSpPr>
        <p:spPr>
          <a:xfrm>
            <a:off x="5226375" y="411969"/>
            <a:ext cx="356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Функция – метод, возвращающий значение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8B6CF-699F-4CA6-B8DB-4C7A4A941E31}"/>
              </a:ext>
            </a:extLst>
          </p:cNvPr>
          <p:cNvSpPr txBox="1"/>
          <p:nvPr/>
        </p:nvSpPr>
        <p:spPr>
          <a:xfrm>
            <a:off x="7998554" y="3926626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Процедура – метод, НЕ возвращающий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06898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spc="-60" dirty="0" err="1"/>
              <a:t>Класс</a:t>
            </a:r>
            <a:r>
              <a:rPr lang="en-US" sz="3600" spc="-60" dirty="0"/>
              <a:t> Math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7E2F6-5C80-4CB8-BAF1-B12E691B0DE5}"/>
              </a:ext>
            </a:extLst>
          </p:cNvPr>
          <p:cNvSpPr/>
          <p:nvPr/>
        </p:nvSpPr>
        <p:spPr>
          <a:xfrm>
            <a:off x="1600754" y="2535446"/>
            <a:ext cx="8983489" cy="35544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abs(x) – </a:t>
            </a:r>
            <a:r>
              <a:rPr lang="en-US" dirty="0" err="1">
                <a:solidFill>
                  <a:schemeClr val="tx1"/>
                </a:solidFill>
              </a:rPr>
              <a:t>модуль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– </a:t>
            </a:r>
            <a:r>
              <a:rPr lang="en-US" dirty="0" err="1">
                <a:solidFill>
                  <a:schemeClr val="tx1"/>
                </a:solidFill>
              </a:rPr>
              <a:t>максимум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из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чисел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sin(x) – </a:t>
            </a:r>
            <a:r>
              <a:rPr lang="en-US" dirty="0" err="1">
                <a:solidFill>
                  <a:schemeClr val="tx1"/>
                </a:solidFill>
              </a:rPr>
              <a:t>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</a:rPr>
              <a:t>cos(x) – </a:t>
            </a:r>
            <a:r>
              <a:rPr lang="en-US" dirty="0" err="1">
                <a:solidFill>
                  <a:schemeClr val="tx1"/>
                </a:solidFill>
              </a:rPr>
              <a:t>косинус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числа</a:t>
            </a:r>
            <a:r>
              <a:rPr lang="en-US" dirty="0">
                <a:solidFill>
                  <a:schemeClr val="tx1"/>
                </a:solidFill>
              </a:rPr>
              <a:t> x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476CAF-4F71-4E59-8B88-63746D71ECC1}"/>
              </a:ext>
            </a:extLst>
          </p:cNvPr>
          <p:cNvSpPr/>
          <p:nvPr/>
        </p:nvSpPr>
        <p:spPr>
          <a:xfrm>
            <a:off x="6643287" y="2884747"/>
            <a:ext cx="365508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abs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a) {</a:t>
            </a:r>
          </a:p>
          <a:p>
            <a:pPr>
              <a:spcAft>
                <a:spcPts val="600"/>
              </a:spcAft>
            </a:pPr>
            <a:r>
              <a:rPr lang="ru-RU" dirty="0"/>
              <a:t>        </a:t>
            </a:r>
            <a:r>
              <a:rPr lang="ru-RU" dirty="0" err="1"/>
              <a:t>return</a:t>
            </a:r>
            <a:r>
              <a:rPr lang="ru-RU" dirty="0"/>
              <a:t> (a &lt; 0) ? -a : a;</a:t>
            </a:r>
          </a:p>
          <a:p>
            <a:pPr>
              <a:spcAft>
                <a:spcPts val="600"/>
              </a:spcAft>
            </a:pPr>
            <a:r>
              <a:rPr lang="ru-RU" dirty="0"/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public static int max(int a, int b) {</a:t>
            </a:r>
          </a:p>
          <a:p>
            <a:pPr>
              <a:spcAft>
                <a:spcPts val="600"/>
              </a:spcAft>
            </a:pPr>
            <a:r>
              <a:rPr lang="en-US" dirty="0"/>
              <a:t>        return (a &gt;= b) ? a : b;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en-US" dirty="0"/>
              <a:t>}</a:t>
            </a:r>
            <a:endParaRPr lang="ru-RU" dirty="0"/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2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Различные типы файлов. В чем отличие?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4582001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897227" y="3081854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текстовом редакторе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79B40BD-9D70-4E83-857F-BBAEF2868303}"/>
              </a:ext>
            </a:extLst>
          </p:cNvPr>
          <p:cNvSpPr/>
          <p:nvPr/>
        </p:nvSpPr>
        <p:spPr>
          <a:xfrm>
            <a:off x="1155221" y="461180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Текстовый файл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17CF2-12B4-4A6B-95D1-6CD46B5185A8}"/>
              </a:ext>
            </a:extLst>
          </p:cNvPr>
          <p:cNvSpPr/>
          <p:nvPr/>
        </p:nvSpPr>
        <p:spPr>
          <a:xfrm>
            <a:off x="8094544" y="461181"/>
            <a:ext cx="2543363" cy="838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Файл с изображением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E48D380-D7FB-493D-91EE-9878A9A4207B}"/>
              </a:ext>
            </a:extLst>
          </p:cNvPr>
          <p:cNvCxnSpPr>
            <a:cxnSpLocks/>
          </p:cNvCxnSpPr>
          <p:nvPr/>
        </p:nvCxnSpPr>
        <p:spPr>
          <a:xfrm>
            <a:off x="2403671" y="1545671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DA04F2E8-E00E-433D-A164-C4B5C1A651B0}"/>
              </a:ext>
            </a:extLst>
          </p:cNvPr>
          <p:cNvSpPr/>
          <p:nvPr/>
        </p:nvSpPr>
        <p:spPr>
          <a:xfrm>
            <a:off x="7859781" y="3027465"/>
            <a:ext cx="3012888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Открываем в графическом редакторе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D420C9D-C113-40BF-AEC1-11D7D892B208}"/>
              </a:ext>
            </a:extLst>
          </p:cNvPr>
          <p:cNvSpPr/>
          <p:nvPr/>
        </p:nvSpPr>
        <p:spPr>
          <a:xfrm>
            <a:off x="4296156" y="2820036"/>
            <a:ext cx="3177584" cy="11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Выполняем инструкции, которые содержатся в фале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22D250-2D10-4832-9F45-5C5243D16503}"/>
              </a:ext>
            </a:extLst>
          </p:cNvPr>
          <p:cNvCxnSpPr>
            <a:cxnSpLocks/>
          </p:cNvCxnSpPr>
          <p:nvPr/>
        </p:nvCxnSpPr>
        <p:spPr>
          <a:xfrm>
            <a:off x="5884948" y="1444954"/>
            <a:ext cx="0" cy="1191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D38D35-6158-4E6D-BCDB-D01511035817}"/>
              </a:ext>
            </a:extLst>
          </p:cNvPr>
          <p:cNvCxnSpPr>
            <a:cxnSpLocks/>
          </p:cNvCxnSpPr>
          <p:nvPr/>
        </p:nvCxnSpPr>
        <p:spPr>
          <a:xfrm>
            <a:off x="9365527" y="1519465"/>
            <a:ext cx="0" cy="137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2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84633" y="4635049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dirty="0"/>
              <a:t>Ф</a:t>
            </a:r>
            <a:r>
              <a:rPr lang="en-US" dirty="0" err="1"/>
              <a:t>айл</a:t>
            </a:r>
            <a:r>
              <a:rPr lang="ru-RU" dirty="0"/>
              <a:t> с изображением</a:t>
            </a:r>
            <a:endParaRPr lang="en-US" dirty="0"/>
          </a:p>
        </p:txBody>
      </p:sp>
      <p:pic>
        <p:nvPicPr>
          <p:cNvPr id="3074" name="Picture 2" descr="Скриншот Minidumper (HEX, ASCII)">
            <a:extLst>
              <a:ext uri="{FF2B5EF4-FFF2-40B4-BE49-F238E27FC236}">
                <a16:creationId xmlns:a16="http://schemas.microsoft.com/office/drawing/2014/main" id="{6138C63E-8685-4445-9A24-28E41FA7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90" y="795594"/>
            <a:ext cx="6021301" cy="31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Расширенный поиск (HEX, ASCII)">
            <a:extLst>
              <a:ext uri="{FF2B5EF4-FFF2-40B4-BE49-F238E27FC236}">
                <a16:creationId xmlns:a16="http://schemas.microsoft.com/office/drawing/2014/main" id="{43F5EA9E-1DF1-430A-B543-BF4BCBA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375" y="795594"/>
            <a:ext cx="4789992" cy="29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Создание исполняемого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7EC56-96A1-4035-A2E6-4519193AEC35}"/>
              </a:ext>
            </a:extLst>
          </p:cNvPr>
          <p:cNvSpPr/>
          <p:nvPr/>
        </p:nvSpPr>
        <p:spPr>
          <a:xfrm>
            <a:off x="520644" y="404048"/>
            <a:ext cx="4095681" cy="158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Код программы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2C7BF-65D8-496E-B57E-67060DC76BAB}"/>
              </a:ext>
            </a:extLst>
          </p:cNvPr>
          <p:cNvSpPr/>
          <p:nvPr/>
        </p:nvSpPr>
        <p:spPr>
          <a:xfrm>
            <a:off x="5912529" y="2611676"/>
            <a:ext cx="5794838" cy="155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файл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Заголовок файла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HEX): CA FE BA BE 00 00 00 38 00 4B 0A 00 0C 00 1F 07 00 20 09 00 21 00 22 0A 00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Тип: исполняемый файл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FBEF40-6F5F-4E08-A972-BE71BA77623E}"/>
              </a:ext>
            </a:extLst>
          </p:cNvPr>
          <p:cNvCxnSpPr>
            <a:cxnSpLocks/>
          </p:cNvCxnSpPr>
          <p:nvPr/>
        </p:nvCxnSpPr>
        <p:spPr>
          <a:xfrm>
            <a:off x="4809551" y="1210376"/>
            <a:ext cx="2106154" cy="1279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6CF49859-0908-4F12-B834-277F24BFCE85}"/>
              </a:ext>
            </a:extLst>
          </p:cNvPr>
          <p:cNvSpPr/>
          <p:nvPr/>
        </p:nvSpPr>
        <p:spPr>
          <a:xfrm>
            <a:off x="5748312" y="1094976"/>
            <a:ext cx="2583359" cy="803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Компилятор </a:t>
            </a:r>
            <a:r>
              <a:rPr lang="en-US" dirty="0"/>
              <a:t>Java-</a:t>
            </a:r>
            <a:r>
              <a:rPr lang="ru-RU" dirty="0"/>
              <a:t>машины</a:t>
            </a:r>
          </a:p>
        </p:txBody>
      </p:sp>
    </p:spTree>
    <p:extLst>
      <p:ext uri="{BB962C8B-B14F-4D97-AF65-F5344CB8AC3E}">
        <p14:creationId xmlns:p14="http://schemas.microsoft.com/office/powerpoint/2010/main" val="27877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99EE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17D05E-3C4E-4892-A4A6-CC2C8DB9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04" y="3077090"/>
            <a:ext cx="5599418" cy="31079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6B7D0-97C8-4249-AC39-90A495D6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3" y="1020395"/>
            <a:ext cx="4925112" cy="14098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B70EED-0586-4567-B90B-D7987C2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3" y="3077090"/>
            <a:ext cx="4597575" cy="1258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2F0A5-A379-4A8B-8C1F-70C3A089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73" y="4528831"/>
            <a:ext cx="4629613" cy="1656228"/>
          </a:xfrm>
          <a:prstGeom prst="rect">
            <a:avLst/>
          </a:prstGeom>
        </p:spPr>
      </p:pic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3728A7D-C23E-460A-8E56-6D15CC8C485E}"/>
              </a:ext>
            </a:extLst>
          </p:cNvPr>
          <p:cNvSpPr/>
          <p:nvPr/>
        </p:nvSpPr>
        <p:spPr>
          <a:xfrm rot="5400000">
            <a:off x="5693802" y="-1928976"/>
            <a:ext cx="330001" cy="93183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04023" y="4643927"/>
            <a:ext cx="7133119" cy="46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-60" dirty="0"/>
              <a:t>Синтаксис описания метода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2677-FD85-41DA-9CA2-E9FCE953F20B}"/>
              </a:ext>
            </a:extLst>
          </p:cNvPr>
          <p:cNvSpPr txBox="1"/>
          <p:nvPr/>
        </p:nvSpPr>
        <p:spPr>
          <a:xfrm>
            <a:off x="406399" y="382012"/>
            <a:ext cx="11785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Псевдокод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SFMono-Regular"/>
              </a:rPr>
              <a:t>[модификаторы] </a:t>
            </a:r>
            <a:r>
              <a:rPr lang="ru-RU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FMono-Regular"/>
              </a:rPr>
              <a:t>&lt;тип возвращаемого значения&gt; 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&lt;</a:t>
            </a:r>
            <a:r>
              <a:rPr lang="ru-RU" sz="2400" dirty="0" err="1">
                <a:solidFill>
                  <a:srgbClr val="E45649"/>
                </a:solidFill>
                <a:latin typeface="SFMono-Regular"/>
              </a:rPr>
              <a:t>название_метода</a:t>
            </a:r>
            <a:r>
              <a:rPr lang="ru-RU" sz="2400" dirty="0">
                <a:solidFill>
                  <a:srgbClr val="E45649"/>
                </a:solidFill>
                <a:latin typeface="SFMono-Regular"/>
              </a:rPr>
              <a:t>&gt;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ru-RU" sz="2400" b="0" i="0" dirty="0">
                <a:solidFill>
                  <a:srgbClr val="7030A0"/>
                </a:solidFill>
                <a:effectLst/>
                <a:latin typeface="SFMono-Regular"/>
              </a:rPr>
              <a:t>[&lt;параметры&gt;]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){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метода&gt;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US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public static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E45649"/>
                </a:solidFill>
                <a:latin typeface="SFMono-Regular"/>
              </a:rPr>
              <a:t>main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String[]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FMono-Regular"/>
              </a:rPr>
              <a:t>protected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FMono-Regular"/>
              </a:rPr>
              <a:t>void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45649"/>
                </a:solidFill>
                <a:latin typeface="SFMono-Regular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SFMono-Regular"/>
              </a:rPr>
              <a:t>Bundle </a:t>
            </a:r>
            <a:r>
              <a:rPr lang="en-US" sz="2400" dirty="0" err="1">
                <a:solidFill>
                  <a:srgbClr val="7030A0"/>
                </a:solidFill>
                <a:latin typeface="SFMono-Regular"/>
              </a:rPr>
              <a:t>savedInstanceState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082313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344</Words>
  <Application>Microsoft Office PowerPoint</Application>
  <PresentationFormat>Широкоэкранный</PresentationFormat>
  <Paragraphs>109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SFMono-Regular</vt:lpstr>
      <vt:lpstr>Wingdings 2</vt:lpstr>
      <vt:lpstr>Рамка</vt:lpstr>
      <vt:lpstr>Методы и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функции</dc:title>
  <dc:creator>mobile3</dc:creator>
  <cp:lastModifiedBy>mobile3</cp:lastModifiedBy>
  <cp:revision>22</cp:revision>
  <dcterms:created xsi:type="dcterms:W3CDTF">2020-10-13T04:52:43Z</dcterms:created>
  <dcterms:modified xsi:type="dcterms:W3CDTF">2020-10-23T04:49:39Z</dcterms:modified>
</cp:coreProperties>
</file>