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76" r:id="rId3"/>
    <p:sldId id="277" r:id="rId4"/>
    <p:sldId id="273" r:id="rId5"/>
    <p:sldId id="279" r:id="rId6"/>
    <p:sldId id="260" r:id="rId7"/>
    <p:sldId id="278" r:id="rId8"/>
    <p:sldId id="280" r:id="rId9"/>
    <p:sldId id="261" r:id="rId10"/>
    <p:sldId id="262" r:id="rId11"/>
    <p:sldId id="281" r:id="rId12"/>
    <p:sldId id="268" r:id="rId13"/>
    <p:sldId id="282" r:id="rId14"/>
    <p:sldId id="284" r:id="rId15"/>
    <p:sldId id="283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ru-RU" sz="5800"/>
              <a:t>Массивы в</a:t>
            </a:r>
            <a:r>
              <a:rPr lang="en-US" sz="5800"/>
              <a:t> Java</a:t>
            </a:r>
            <a:endParaRPr lang="ru-RU" sz="580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485553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с</a:t>
            </a:r>
            <a:r>
              <a:rPr lang="ru-RU" sz="4400" b="1" dirty="0">
                <a:solidFill>
                  <a:schemeClr val="bg1"/>
                </a:solidFill>
              </a:rPr>
              <a:t>о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ru-RU" sz="4400" b="1" dirty="0">
                <a:solidFill>
                  <a:schemeClr val="bg1"/>
                </a:solidFill>
              </a:rPr>
              <a:t>счетчиком для массивов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18667" y="5043863"/>
            <a:ext cx="6684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Позволяет перебрать все значения массива как для использования, так и для заполнения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390548" y="168537"/>
            <a:ext cx="7793896" cy="40647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B8C3F2-F857-4A7A-934A-EB734536B667}"/>
              </a:ext>
            </a:extLst>
          </p:cNvPr>
          <p:cNvSpPr/>
          <p:nvPr/>
        </p:nvSpPr>
        <p:spPr>
          <a:xfrm>
            <a:off x="1011285" y="168538"/>
            <a:ext cx="6497228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Создание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 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 =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 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 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Заполнение массива квадратами индексов 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=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*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Вывод на экран значений элементов массива</a:t>
            </a:r>
          </a:p>
          <a:p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(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= 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 &lt;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a.length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; 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++) {  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 err="1">
                <a:solidFill>
                  <a:srgbClr val="A626A4"/>
                </a:solidFill>
                <a:latin typeface="SFMono-Regular"/>
              </a:rPr>
              <a:t>System.out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.print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(a[</a:t>
            </a:r>
            <a:r>
              <a:rPr lang="en-US" sz="2400" b="0" i="0" dirty="0" err="1">
                <a:solidFill>
                  <a:srgbClr val="383A42"/>
                </a:solidFill>
                <a:effectLst/>
                <a:latin typeface="SFMono-Regular"/>
              </a:rPr>
              <a:t>i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 + </a:t>
            </a:r>
            <a:r>
              <a:rPr lang="en-US" sz="2400" b="0" i="0" dirty="0">
                <a:solidFill>
                  <a:srgbClr val="50A14F"/>
                </a:solidFill>
                <a:effectLst/>
                <a:latin typeface="SFMono-Regular"/>
              </a:rPr>
              <a:t>" "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); </a:t>
            </a: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29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878A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Многомерные массивы</a:t>
            </a:r>
            <a:endParaRPr lang="en-US" dirty="0"/>
          </a:p>
        </p:txBody>
      </p:sp>
      <p:pic>
        <p:nvPicPr>
          <p:cNvPr id="1028" name="Picture 4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35655418-C17B-45FE-9032-A0740932F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1" r="72592" b="44526"/>
          <a:stretch/>
        </p:blipFill>
        <p:spPr bwMode="auto">
          <a:xfrm>
            <a:off x="346651" y="2932235"/>
            <a:ext cx="3331905" cy="6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FECBB4C0-2BA4-4FC2-AEDD-DC0C81130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85" t="48724" r="45062" b="26255"/>
          <a:stretch/>
        </p:blipFill>
        <p:spPr bwMode="auto">
          <a:xfrm>
            <a:off x="4368706" y="1740431"/>
            <a:ext cx="2555970" cy="185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PT - Синтаксис языка VBA PowerPoint Presentation, free download -  ID:6410276">
            <a:extLst>
              <a:ext uri="{FF2B5EF4-FFF2-40B4-BE49-F238E27FC236}">
                <a16:creationId xmlns:a16="http://schemas.microsoft.com/office/drawing/2014/main" id="{1895A2B8-C63B-4418-BCB3-7C806FFEC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9" t="50370" r="12963" b="15480"/>
          <a:stretch/>
        </p:blipFill>
        <p:spPr bwMode="auto">
          <a:xfrm>
            <a:off x="8033328" y="599284"/>
            <a:ext cx="3260054" cy="30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4BDA1B2B-F21F-4EB8-A643-7EC37F621709}"/>
              </a:ext>
            </a:extLst>
          </p:cNvPr>
          <p:cNvSpPr/>
          <p:nvPr/>
        </p:nvSpPr>
        <p:spPr>
          <a:xfrm>
            <a:off x="1800000" y="504000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9935B-AB96-480A-9FB8-840B17F6D24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50612" y="2579220"/>
            <a:ext cx="4104720" cy="3527640"/>
          </a:xfrm>
          <a:prstGeom prst="rect">
            <a:avLst/>
          </a:prstGeom>
          <a:ln>
            <a:noFill/>
          </a:ln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2179440" y="516060"/>
            <a:ext cx="788112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 b="1" spc="-1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1712D59-5D65-47F6-AB0E-8908C7C7C90A}"/>
              </a:ext>
            </a:extLst>
          </p:cNvPr>
          <p:cNvSpPr txBox="1"/>
          <p:nvPr/>
        </p:nvSpPr>
        <p:spPr>
          <a:xfrm>
            <a:off x="7651934" y="1976940"/>
            <a:ext cx="25779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 dirty="0">
                <a:latin typeface="Arial"/>
              </a:rPr>
              <a:t>ROWS — строки</a:t>
            </a:r>
          </a:p>
          <a:p>
            <a:r>
              <a:rPr lang="ru-RU" sz="1800" b="0" strike="noStrike" spc="-1" dirty="0">
                <a:latin typeface="Arial"/>
              </a:rPr>
              <a:t>COLUMNS — столбцы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C27E92-FFE8-40B1-B8F8-0B2EBE99651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86311" y="1373230"/>
            <a:ext cx="5481720" cy="1357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451642" y="112383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Таблица как пример массива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Многомерные массивы в Java. Как преобразовать массив в ассоциативный? | OTUS">
            <a:extLst>
              <a:ext uri="{FF2B5EF4-FFF2-40B4-BE49-F238E27FC236}">
                <a16:creationId xmlns:a16="http://schemas.microsoft.com/office/drawing/2014/main" id="{B0226AEB-A983-49E6-B852-3F69006E8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"/>
          <a:stretch/>
        </p:blipFill>
        <p:spPr bwMode="auto">
          <a:xfrm>
            <a:off x="580730" y="1751571"/>
            <a:ext cx="4354191" cy="298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451644" y="2510395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array = new int[3][</a:t>
            </a: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 a = new int[] { 0, 1, 2, 3, 4, 5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{ 0, 1, 2 }, { 3, 4, 5 } };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5522854" y="748898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Неровны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й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двумерный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800002-EE52-4D94-9B2C-DC551F74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2196335"/>
            <a:ext cx="3778286" cy="24558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264F2-C0DF-4DB4-8EFE-DA1B1AE9F017}"/>
              </a:ext>
            </a:extLst>
          </p:cNvPr>
          <p:cNvSpPr txBox="1"/>
          <p:nvPr/>
        </p:nvSpPr>
        <p:spPr>
          <a:xfrm>
            <a:off x="5272589" y="2388303"/>
            <a:ext cx="3607780" cy="2993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 =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0, 1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2, 3, 4, 5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{6},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{7, 8, 9},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{10, 11, 12, 13, 14, 15}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strike="noStrike" spc="-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5D1474-437E-4945-A5D7-92952108EA62}"/>
              </a:ext>
            </a:extLst>
          </p:cNvPr>
          <p:cNvSpPr/>
          <p:nvPr/>
        </p:nvSpPr>
        <p:spPr>
          <a:xfrm>
            <a:off x="8946403" y="2554783"/>
            <a:ext cx="3495826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int[][] a1 = new int[5][];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a1[0] = new int[2];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a1[1] = new int[4];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a1[2] = new int[1];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a1[3] = new int[3];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a1[4] = new int[6];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F73D34C-0ED6-4898-89BC-59EDC4075677}"/>
              </a:ext>
            </a:extLst>
          </p:cNvPr>
          <p:cNvCxnSpPr/>
          <p:nvPr/>
        </p:nvCxnSpPr>
        <p:spPr>
          <a:xfrm>
            <a:off x="8665757" y="2388302"/>
            <a:ext cx="0" cy="2993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3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7035372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sz="1800" b="0" i="0" dirty="0">
                  <a:solidFill>
                    <a:srgbClr val="986801"/>
                  </a:solidFill>
                  <a:effectLst/>
                  <a:latin typeface="SFMono-Regular"/>
                </a:rPr>
                <a:t>6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строк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– 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количество столбцов </a:t>
              </a: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i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-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ой строки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+ 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двумерным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D1D0C3E-DB8D-41B4-8661-03343E7FBD3E}"/>
              </a:ext>
            </a:extLst>
          </p:cNvPr>
          <p:cNvGrpSpPr/>
          <p:nvPr/>
        </p:nvGrpSpPr>
        <p:grpSpPr>
          <a:xfrm>
            <a:off x="7992103" y="321315"/>
            <a:ext cx="3684265" cy="1834863"/>
            <a:chOff x="5290402" y="321315"/>
            <a:chExt cx="3684265" cy="18348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D90E7-94CC-49F5-8812-BB07A8B85443}"/>
                </a:ext>
              </a:extLst>
            </p:cNvPr>
            <p:cNvSpPr txBox="1"/>
            <p:nvPr/>
          </p:nvSpPr>
          <p:spPr>
            <a:xfrm>
              <a:off x="5424311" y="337093"/>
              <a:ext cx="3482622" cy="16648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Ошибка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 err="1">
                  <a:solidFill>
                    <a:srgbClr val="C00000"/>
                  </a:solidFill>
                  <a:latin typeface="SFMono-Regular"/>
                </a:rPr>
                <a:t>ArrayIndexOutOfBoundsException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sz="1800" b="0" i="0" dirty="0">
                <a:solidFill>
                  <a:srgbClr val="A626A4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[]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ru-RU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dirty="0">
                <a:solidFill>
                  <a:srgbClr val="C00000"/>
                </a:solidFill>
                <a:latin typeface="SFMono-Regular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561CB72-4DAE-482A-BAC0-7BAEBC7A56DF}"/>
                </a:ext>
              </a:extLst>
            </p:cNvPr>
            <p:cNvSpPr/>
            <p:nvPr/>
          </p:nvSpPr>
          <p:spPr>
            <a:xfrm>
              <a:off x="5290402" y="321315"/>
              <a:ext cx="3684265" cy="183486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13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-2023100" y="3638710"/>
            <a:ext cx="4825480" cy="188322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Матрица</a:t>
            </a:r>
            <a:endParaRPr lang="en-US" sz="44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 descr="Диагональ">
            <a:extLst>
              <a:ext uri="{FF2B5EF4-FFF2-40B4-BE49-F238E27FC236}">
                <a16:creationId xmlns:a16="http://schemas.microsoft.com/office/drawing/2014/main" id="{E9466D61-A7E8-4D06-9F73-32FA1CE62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167" y="835515"/>
            <a:ext cx="4789994" cy="244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41D48-26A9-4BD4-A318-9808AF3A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65" y="460518"/>
            <a:ext cx="3938961" cy="2956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37560-9850-46F5-AC25-49088D917E31}"/>
              </a:ext>
            </a:extLst>
          </p:cNvPr>
          <p:cNvSpPr txBox="1"/>
          <p:nvPr/>
        </p:nvSpPr>
        <p:spPr>
          <a:xfrm>
            <a:off x="5500471" y="4025653"/>
            <a:ext cx="5560573" cy="18832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=j);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=n−1</a:t>
            </a:r>
            <a:r>
              <a:rPr lang="ru-RU" b="0" i="0" dirty="0">
                <a:solidFill>
                  <a:srgbClr val="FFFFFF"/>
                </a:solidFill>
                <a:effectLst/>
              </a:rPr>
              <a:t>)</a:t>
            </a:r>
            <a:r>
              <a:rPr lang="en-US" b="0" i="0" dirty="0">
                <a:solidFill>
                  <a:srgbClr val="FFFFFF"/>
                </a:solidFill>
                <a:effectLst/>
              </a:rPr>
              <a:t>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ниже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&gt;j);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выше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главной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&lt;j);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ниже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&gt;n−1);</a:t>
            </a:r>
          </a:p>
          <a:p>
            <a:pPr indent="-18288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0" i="0" dirty="0" err="1">
                <a:solidFill>
                  <a:srgbClr val="FFFFFF"/>
                </a:solidFill>
                <a:effectLst/>
              </a:rPr>
              <a:t>элементы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выше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побочной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диагонали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(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i+j</a:t>
            </a:r>
            <a:r>
              <a:rPr lang="en-US" b="0" i="0" dirty="0">
                <a:solidFill>
                  <a:srgbClr val="FFFFFF"/>
                </a:solidFill>
                <a:effectLst/>
              </a:rPr>
              <a:t>&lt;n−1).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8EE06A-01A4-4AF9-BD10-97E6B3B8256B}"/>
              </a:ext>
            </a:extLst>
          </p:cNvPr>
          <p:cNvSpPr/>
          <p:nvPr/>
        </p:nvSpPr>
        <p:spPr>
          <a:xfrm>
            <a:off x="240794" y="5159590"/>
            <a:ext cx="344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n — </a:t>
            </a:r>
            <a:r>
              <a:rPr lang="en-US" dirty="0" err="1">
                <a:solidFill>
                  <a:srgbClr val="FFFFFF"/>
                </a:solidFill>
              </a:rPr>
              <a:t>количество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строк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или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столбцов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квадратной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матрицы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00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EF77C1A-5E71-4841-9D7A-CF9BA2827F7A}"/>
              </a:ext>
            </a:extLst>
          </p:cNvPr>
          <p:cNvSpPr/>
          <p:nvPr/>
        </p:nvSpPr>
        <p:spPr>
          <a:xfrm>
            <a:off x="6701471" y="378617"/>
            <a:ext cx="6451110" cy="12554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Трехмерный</a:t>
            </a:r>
            <a:r>
              <a:rPr lang="en-US" sz="3600" b="1" spc="-6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spc="-6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массив</a:t>
            </a:r>
            <a:endParaRPr lang="en-US" sz="3600" b="1" spc="-6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062092-5597-40DD-B0CE-B29C0A5A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71" y="1209783"/>
            <a:ext cx="3778286" cy="4428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2FDFB1-7308-4876-BCC0-6FDA67B52CCA}"/>
              </a:ext>
            </a:extLst>
          </p:cNvPr>
          <p:cNvSpPr txBox="1"/>
          <p:nvPr/>
        </p:nvSpPr>
        <p:spPr>
          <a:xfrm>
            <a:off x="5123692" y="1562073"/>
            <a:ext cx="7076220" cy="4659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int[][][] n = { { { 1, 2 }, { 5, 6 }, { 2, 8 }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3, 2 }, { 4, 5 }, { 7, 8 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{ { 6, 7 }, { 5, 6 }, { 9, 8 }}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трехмерного</a:t>
            </a:r>
            <a:r>
              <a:rPr lang="en-US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массива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 +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x = 0; x &lt;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n.length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x++)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y = 0; y &lt; n[x].length; y++) {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for (int z = 0; z &lt; n[x][y].length; z++)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(“n[%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d,%d,%d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%d“, x, y, z, 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n[x][y][z]);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defTabSz="914400"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914400">
              <a:buClr>
                <a:schemeClr val="accent1"/>
              </a:buClr>
            </a:pP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6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/>
              <a:t>Структура хранения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9" r="1" b="973"/>
          <a:stretch/>
        </p:blipFill>
        <p:spPr>
          <a:xfrm>
            <a:off x="1069847" y="484632"/>
            <a:ext cx="1063752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757992" y="4518400"/>
            <a:ext cx="8767748" cy="1531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Одномерный массив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Garage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Размер массива = 7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Тип массива - машины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8"/>
          <a:stretch/>
        </p:blipFill>
        <p:spPr>
          <a:xfrm>
            <a:off x="120750" y="1475645"/>
            <a:ext cx="11586617" cy="2626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69B11-38D5-4974-8C9C-5C9C40EE1F1C}"/>
              </a:ext>
            </a:extLst>
          </p:cNvPr>
          <p:cNvSpPr txBox="1"/>
          <p:nvPr/>
        </p:nvSpPr>
        <p:spPr>
          <a:xfrm>
            <a:off x="5053644" y="552564"/>
            <a:ext cx="2311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Индексы 0 .. 6</a:t>
            </a:r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18D53E72-23F4-4BFD-927C-2C3CAB29122E}"/>
              </a:ext>
            </a:extLst>
          </p:cNvPr>
          <p:cNvSpPr/>
          <p:nvPr/>
        </p:nvSpPr>
        <p:spPr>
          <a:xfrm rot="16200000">
            <a:off x="5757911" y="-2987936"/>
            <a:ext cx="391314" cy="8591303"/>
          </a:xfrm>
          <a:prstGeom prst="rightBrac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8549725-2215-4EDC-B45C-67B48385C8F8}"/>
              </a:ext>
            </a:extLst>
          </p:cNvPr>
          <p:cNvCxnSpPr>
            <a:cxnSpLocks/>
          </p:cNvCxnSpPr>
          <p:nvPr/>
        </p:nvCxnSpPr>
        <p:spPr>
          <a:xfrm>
            <a:off x="3149600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72D0980-7C34-4747-BAE8-504A73127A92}"/>
              </a:ext>
            </a:extLst>
          </p:cNvPr>
          <p:cNvCxnSpPr/>
          <p:nvPr/>
        </p:nvCxnSpPr>
        <p:spPr>
          <a:xfrm>
            <a:off x="4645378" y="1296503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036DED4-EDAA-470D-A70F-EEBED558DEF7}"/>
              </a:ext>
            </a:extLst>
          </p:cNvPr>
          <p:cNvCxnSpPr>
            <a:cxnSpLocks/>
          </p:cNvCxnSpPr>
          <p:nvPr/>
        </p:nvCxnSpPr>
        <p:spPr>
          <a:xfrm flipH="1">
            <a:off x="5953568" y="1279987"/>
            <a:ext cx="1" cy="311746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83DBDB4-5B15-45CD-BABE-C7E413CC3094}"/>
              </a:ext>
            </a:extLst>
          </p:cNvPr>
          <p:cNvCxnSpPr/>
          <p:nvPr/>
        </p:nvCxnSpPr>
        <p:spPr>
          <a:xfrm>
            <a:off x="7478889" y="1307792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BD769C1-DC3F-426A-AED9-4C8DCA424845}"/>
              </a:ext>
            </a:extLst>
          </p:cNvPr>
          <p:cNvCxnSpPr/>
          <p:nvPr/>
        </p:nvCxnSpPr>
        <p:spPr>
          <a:xfrm>
            <a:off x="8867422" y="1307715"/>
            <a:ext cx="0" cy="195658"/>
          </a:xfrm>
          <a:prstGeom prst="line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87BE03-C52B-488C-92FB-1FC5A9E73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6" b="65789"/>
          <a:stretch/>
        </p:blipFill>
        <p:spPr>
          <a:xfrm>
            <a:off x="634808" y="3451332"/>
            <a:ext cx="10637520" cy="8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6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223453" y="4514325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dirty="0"/>
              <a:t>Однотипность данных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DA10F-7198-4DF4-8590-154671E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28"/>
          <a:stretch/>
        </p:blipFill>
        <p:spPr>
          <a:xfrm>
            <a:off x="395112" y="214489"/>
            <a:ext cx="11586617" cy="26377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0184D8-CD52-4A2A-81B3-D75D3F8EF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" r="4964"/>
          <a:stretch/>
        </p:blipFill>
        <p:spPr>
          <a:xfrm>
            <a:off x="848572" y="2238059"/>
            <a:ext cx="10679696" cy="2129580"/>
          </a:xfrm>
          <a:prstGeom prst="rect">
            <a:avLst/>
          </a:prstGeom>
        </p:spPr>
      </p:pic>
      <p:sp>
        <p:nvSpPr>
          <p:cNvPr id="9" name="Знак умножения 8">
            <a:extLst>
              <a:ext uri="{FF2B5EF4-FFF2-40B4-BE49-F238E27FC236}">
                <a16:creationId xmlns:a16="http://schemas.microsoft.com/office/drawing/2014/main" id="{67727E77-84F6-408F-A632-215419DBB0FA}"/>
              </a:ext>
            </a:extLst>
          </p:cNvPr>
          <p:cNvSpPr/>
          <p:nvPr/>
        </p:nvSpPr>
        <p:spPr>
          <a:xfrm>
            <a:off x="24483" y="281506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53B4F110-A64B-43EE-9FD7-4346A136100D}"/>
              </a:ext>
            </a:extLst>
          </p:cNvPr>
          <p:cNvSpPr/>
          <p:nvPr/>
        </p:nvSpPr>
        <p:spPr>
          <a:xfrm>
            <a:off x="24483" y="842488"/>
            <a:ext cx="914400" cy="914400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4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481327" y="360349"/>
            <a:ext cx="193231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 a;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[] b, c;</a:t>
            </a:r>
          </a:p>
          <a:p>
            <a:pPr>
              <a:spcAft>
                <a:spcPts val="600"/>
              </a:spcAft>
            </a:pP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[] s;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1101" y="321316"/>
            <a:ext cx="2448856" cy="147976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7E0AC6-0DEF-49F2-B642-0B682B1C41EF}"/>
              </a:ext>
            </a:extLst>
          </p:cNvPr>
          <p:cNvSpPr/>
          <p:nvPr/>
        </p:nvSpPr>
        <p:spPr>
          <a:xfrm>
            <a:off x="441101" y="2158855"/>
            <a:ext cx="77207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//ПСЕВДОКОД</a:t>
            </a:r>
          </a:p>
          <a:p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&lt;имя массива&gt; = 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&lt;тип&gt; [&lt;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размер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&gt;]</a:t>
            </a:r>
          </a:p>
          <a:p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a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b="0" i="0" dirty="0">
                <a:solidFill>
                  <a:srgbClr val="986801"/>
                </a:solidFill>
                <a:effectLst/>
                <a:latin typeface="SFMono-Regular"/>
              </a:rPr>
              <a:t>10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b = </a:t>
            </a:r>
            <a:r>
              <a:rPr lang="en-US" sz="24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double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8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ED57BAD-0486-42D8-A220-21CFABD73713}"/>
              </a:ext>
            </a:extLst>
          </p:cNvPr>
          <p:cNvSpPr/>
          <p:nvPr/>
        </p:nvSpPr>
        <p:spPr>
          <a:xfrm>
            <a:off x="481327" y="2080741"/>
            <a:ext cx="7363472" cy="201710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Массивы в коде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4D908-2104-49CA-A29B-CA5DCEB5758E}"/>
              </a:ext>
            </a:extLst>
          </p:cNvPr>
          <p:cNvSpPr txBox="1">
            <a:spLocks/>
          </p:cNvSpPr>
          <p:nvPr/>
        </p:nvSpPr>
        <p:spPr>
          <a:xfrm>
            <a:off x="3151916" y="766733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Объявление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3863CE-58F2-4C7B-A6CE-7C2F248757FB}"/>
              </a:ext>
            </a:extLst>
          </p:cNvPr>
          <p:cNvSpPr txBox="1">
            <a:spLocks/>
          </p:cNvSpPr>
          <p:nvPr/>
        </p:nvSpPr>
        <p:spPr>
          <a:xfrm>
            <a:off x="8161867" y="2866574"/>
            <a:ext cx="3354943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Инициализация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826490" y="749581"/>
            <a:ext cx="2238378" cy="1233826"/>
            <a:chOff x="4382609" y="675342"/>
            <a:chExt cx="8017453" cy="4358191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3" y="714374"/>
              <a:ext cx="5639107" cy="3447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  <a:latin typeface="SFMono-Regular"/>
                </a:rPr>
                <a:t>int </a:t>
              </a: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a;</a:t>
              </a:r>
              <a:endParaRPr lang="ru-RU" sz="24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[] m;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8017453" cy="4358191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A5640CF-477F-4115-A83A-88999606D9DD}"/>
              </a:ext>
            </a:extLst>
          </p:cNvPr>
          <p:cNvGrpSpPr/>
          <p:nvPr/>
        </p:nvGrpSpPr>
        <p:grpSpPr>
          <a:xfrm>
            <a:off x="5808069" y="701186"/>
            <a:ext cx="2534420" cy="1237263"/>
            <a:chOff x="4046435" y="2487369"/>
            <a:chExt cx="4128117" cy="445372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F7E0AC6-0DEF-49F2-B642-0B682B1C41EF}"/>
                </a:ext>
              </a:extLst>
            </p:cNvPr>
            <p:cNvSpPr/>
            <p:nvPr/>
          </p:nvSpPr>
          <p:spPr>
            <a:xfrm>
              <a:off x="4046435" y="2487369"/>
              <a:ext cx="4128117" cy="4114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a = 4;</a:t>
              </a:r>
            </a:p>
            <a:p>
              <a:pPr>
                <a:lnSpc>
                  <a:spcPct val="150000"/>
                </a:lnSpc>
              </a:pP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a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4046435" y="2566661"/>
              <a:ext cx="4128115" cy="4374435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Что же происходит в памяти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CB5646-5DA0-4856-A149-C34B4DF78003}"/>
              </a:ext>
            </a:extLst>
          </p:cNvPr>
          <p:cNvSpPr txBox="1">
            <a:spLocks/>
          </p:cNvSpPr>
          <p:nvPr/>
        </p:nvSpPr>
        <p:spPr>
          <a:xfrm>
            <a:off x="402181" y="148389"/>
            <a:ext cx="4016527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Объявление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456228F-2D7E-43CC-865B-560D950DF202}"/>
              </a:ext>
            </a:extLst>
          </p:cNvPr>
          <p:cNvSpPr txBox="1">
            <a:spLocks/>
          </p:cNvSpPr>
          <p:nvPr/>
        </p:nvSpPr>
        <p:spPr>
          <a:xfrm>
            <a:off x="5450962" y="121332"/>
            <a:ext cx="5296060" cy="537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Инициализация переменной и массива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A66152C-0619-4782-B7CA-E667BC74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26600"/>
              </p:ext>
            </p:extLst>
          </p:nvPr>
        </p:nvGraphicFramePr>
        <p:xfrm>
          <a:off x="826489" y="2584068"/>
          <a:ext cx="2334399" cy="14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568636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497340">
                <a:tc>
                  <a:txBody>
                    <a:bodyPr/>
                    <a:lstStyle/>
                    <a:p>
                      <a:r>
                        <a:rPr lang="en-US" dirty="0"/>
                        <a:t>   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m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?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923CC9-D215-4697-8A0C-C6630513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9081"/>
              </p:ext>
            </p:extLst>
          </p:nvPr>
        </p:nvGraphicFramePr>
        <p:xfrm>
          <a:off x="5836354" y="2193345"/>
          <a:ext cx="250613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63">
                  <a:extLst>
                    <a:ext uri="{9D8B030D-6E8A-4147-A177-3AD203B41FA5}">
                      <a16:colId xmlns:a16="http://schemas.microsoft.com/office/drawing/2014/main" val="3751696407"/>
                    </a:ext>
                  </a:extLst>
                </a:gridCol>
                <a:gridCol w="598565">
                  <a:extLst>
                    <a:ext uri="{9D8B030D-6E8A-4147-A177-3AD203B41FA5}">
                      <a16:colId xmlns:a16="http://schemas.microsoft.com/office/drawing/2014/main" val="1263443698"/>
                    </a:ext>
                  </a:extLst>
                </a:gridCol>
                <a:gridCol w="568635">
                  <a:extLst>
                    <a:ext uri="{9D8B030D-6E8A-4147-A177-3AD203B41FA5}">
                      <a16:colId xmlns:a16="http://schemas.microsoft.com/office/drawing/2014/main" val="957831205"/>
                    </a:ext>
                  </a:extLst>
                </a:gridCol>
                <a:gridCol w="740371">
                  <a:extLst>
                    <a:ext uri="{9D8B030D-6E8A-4147-A177-3AD203B41FA5}">
                      <a16:colId xmlns:a16="http://schemas.microsoft.com/office/drawing/2014/main" val="799327563"/>
                    </a:ext>
                  </a:extLst>
                </a:gridCol>
              </a:tblGrid>
              <a:tr h="284538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47707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8538"/>
                  </a:ext>
                </a:extLst>
              </a:tr>
              <a:tr h="497340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8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6"/>
            <a:ext cx="6895754" cy="2674014"/>
            <a:chOff x="4382609" y="675342"/>
            <a:chExt cx="7146525" cy="147976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5639108" cy="10242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A626A4"/>
                  </a:solidFill>
                  <a:latin typeface="SFMono-Regular"/>
                </a:rPr>
                <a:t>i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nt[]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4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6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ru-RU" sz="2400" dirty="0">
                  <a:solidFill>
                    <a:srgbClr val="986801"/>
                  </a:solidFill>
                  <a:latin typeface="SFMono-Regular"/>
                </a:rPr>
                <a:t>7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};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[] {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3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11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, x,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2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*x, y – x};</a:t>
              </a:r>
              <a:endParaRPr lang="ru-RU" sz="2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47976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5102578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Объявление + инициализация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4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FDBAEF0-FED5-4FFD-9B3F-A43556ED9243}"/>
              </a:ext>
            </a:extLst>
          </p:cNvPr>
          <p:cNvGrpSpPr/>
          <p:nvPr/>
        </p:nvGrpSpPr>
        <p:grpSpPr>
          <a:xfrm>
            <a:off x="441100" y="321315"/>
            <a:ext cx="4537300" cy="3976513"/>
            <a:chOff x="4382609" y="675342"/>
            <a:chExt cx="7146525" cy="1781756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5A09AAA-A8C3-434B-A52C-E46BCE1C572B}"/>
                </a:ext>
              </a:extLst>
            </p:cNvPr>
            <p:cNvSpPr/>
            <p:nvPr/>
          </p:nvSpPr>
          <p:spPr>
            <a:xfrm>
              <a:off x="4500001" y="714375"/>
              <a:ext cx="6363223" cy="17427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18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  <a:endParaRPr lang="ru-RU" sz="18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endParaRPr lang="ru-RU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Размер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 err="1">
                  <a:solidFill>
                    <a:srgbClr val="383A42"/>
                  </a:solidFill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</a:t>
              </a:r>
              <a:r>
                <a:rPr lang="en-US" dirty="0" err="1">
                  <a:solidFill>
                    <a:srgbClr val="986801"/>
                  </a:solidFill>
                  <a:latin typeface="SFMono-Regular"/>
                </a:rPr>
                <a:t>l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ength</a:t>
              </a:r>
              <a:r>
                <a:rPr lang="ru-RU" dirty="0">
                  <a:solidFill>
                    <a:srgbClr val="383A42"/>
                  </a:solidFill>
                  <a:latin typeface="SFMono-Regular"/>
                </a:rPr>
                <a:t> </a:t>
              </a:r>
              <a:endParaRPr lang="en-US" dirty="0">
                <a:solidFill>
                  <a:srgbClr val="383A42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a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.length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en-US" dirty="0">
                <a:solidFill>
                  <a:srgbClr val="E45649"/>
                </a:solidFill>
                <a:latin typeface="SFMono-Regular"/>
              </a:endParaRPr>
            </a:p>
            <a:p>
              <a:pPr algn="just">
                <a:lnSpc>
                  <a:spcPct val="115000"/>
                </a:lnSpc>
              </a:pP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SFMono-Regular"/>
                </a:rPr>
                <a:t>Доступ к элементам массива</a:t>
              </a: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0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1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2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] =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 </a:t>
              </a:r>
              <a:r>
                <a:rPr lang="en-US" dirty="0">
                  <a:solidFill>
                    <a:srgbClr val="986801"/>
                  </a:solidFill>
                  <a:latin typeface="SFMono-Regular"/>
                </a:rPr>
                <a:t>3</a:t>
              </a:r>
              <a:r>
                <a:rPr lang="en-US" sz="1800" i="1" kern="10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 Unicode MS"/>
                  <a:cs typeface="Arial Unicode MS"/>
                </a:rPr>
                <a:t>;</a:t>
              </a:r>
            </a:p>
            <a:p>
              <a:pPr algn="just">
                <a:lnSpc>
                  <a:spcPct val="115000"/>
                </a:lnSpc>
              </a:pPr>
              <a:r>
                <a:rPr lang="en-US" b="0" i="0" dirty="0" err="1">
                  <a:solidFill>
                    <a:srgbClr val="E45649"/>
                  </a:solidFill>
                  <a:effectLst/>
                  <a:latin typeface="SFMono-Regular"/>
                </a:rPr>
                <a:t>System</a:t>
              </a:r>
              <a:r>
                <a:rPr lang="en-US" b="0" i="0" dirty="0" err="1">
                  <a:solidFill>
                    <a:srgbClr val="986801"/>
                  </a:solidFill>
                  <a:effectLst/>
                  <a:latin typeface="SFMono-Regular"/>
                </a:rPr>
                <a:t>.out.println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dirty="0">
                  <a:solidFill>
                    <a:srgbClr val="383A42"/>
                  </a:solidFill>
                  <a:latin typeface="SFMono-Regular"/>
                </a:rPr>
                <a:t>a[0] + a[1] + a[2]</a:t>
              </a:r>
              <a:r>
                <a:rPr lang="en-US" b="0" i="0" dirty="0">
                  <a:solidFill>
                    <a:srgbClr val="383A42"/>
                  </a:solidFill>
                  <a:effectLst/>
                  <a:latin typeface="SFMono-Regular"/>
                </a:rPr>
                <a:t>);</a:t>
              </a:r>
              <a:endParaRPr lang="ru-RU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endParaRPr>
            </a:p>
            <a:p>
              <a:pPr algn="just">
                <a:lnSpc>
                  <a:spcPct val="115000"/>
                </a:lnSpc>
              </a:pPr>
              <a:endParaRPr lang="ru-RU" sz="1800" kern="100" dirty="0">
                <a:effectLst/>
                <a:latin typeface="Liberation Serif" panose="02020603050405020304" pitchFamily="18" charset="0"/>
                <a:ea typeface="Arial Unicode MS"/>
                <a:cs typeface="Arial Unicode MS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0A533EB-3191-4460-BA7C-DCFB00750B0E}"/>
                </a:ext>
              </a:extLst>
            </p:cNvPr>
            <p:cNvSpPr/>
            <p:nvPr/>
          </p:nvSpPr>
          <p:spPr>
            <a:xfrm>
              <a:off x="4382609" y="675342"/>
              <a:ext cx="7146525" cy="1742723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453222" y="5064815"/>
            <a:ext cx="9430527" cy="15079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Работа с массивом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D90E7-94CC-49F5-8812-BB07A8B85443}"/>
              </a:ext>
            </a:extLst>
          </p:cNvPr>
          <p:cNvSpPr txBox="1"/>
          <p:nvPr/>
        </p:nvSpPr>
        <p:spPr>
          <a:xfrm>
            <a:off x="5322986" y="285196"/>
            <a:ext cx="610164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SFMono-Regular"/>
              </a:rPr>
              <a:t>Ошибка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ru-RU" dirty="0" err="1">
                <a:solidFill>
                  <a:srgbClr val="C00000"/>
                </a:solidFill>
                <a:latin typeface="SFMono-Regular"/>
              </a:rPr>
              <a:t>ArrayIndexOutOfBoundsException</a:t>
            </a: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sz="1800" b="0" i="0" dirty="0">
              <a:solidFill>
                <a:srgbClr val="A626A4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a[] =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new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1800" b="0" i="0" dirty="0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 [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b="0" i="0" dirty="0">
                <a:solidFill>
                  <a:srgbClr val="383A42"/>
                </a:solidFill>
                <a:effectLst/>
                <a:latin typeface="SFMono-Regular"/>
              </a:rPr>
              <a:t>];</a:t>
            </a:r>
            <a:endParaRPr lang="ru-RU" sz="18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solidFill>
                  <a:srgbClr val="383A42"/>
                </a:solidFill>
                <a:latin typeface="SFMono-Regular"/>
              </a:rPr>
              <a:t>a[</a:t>
            </a:r>
            <a:r>
              <a:rPr lang="ru-RU" dirty="0">
                <a:solidFill>
                  <a:srgbClr val="986801"/>
                </a:solidFill>
                <a:latin typeface="SFMono-Regular"/>
              </a:rPr>
              <a:t>10</a:t>
            </a:r>
            <a:r>
              <a:rPr lang="en-US" dirty="0">
                <a:solidFill>
                  <a:srgbClr val="383A42"/>
                </a:solidFill>
                <a:latin typeface="SFMono-Regular"/>
              </a:rPr>
              <a:t>] =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  <a:r>
              <a:rPr lang="en-US" dirty="0">
                <a:solidFill>
                  <a:srgbClr val="986801"/>
                </a:solidFill>
                <a:latin typeface="SFMono-Regular"/>
              </a:rPr>
              <a:t>3</a:t>
            </a:r>
            <a:r>
              <a:rPr lang="en-US" sz="1800" i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  <a:p>
            <a:pPr algn="just">
              <a:lnSpc>
                <a:spcPct val="115000"/>
              </a:lnSpc>
            </a:pPr>
            <a:endParaRPr lang="ru-RU" dirty="0">
              <a:solidFill>
                <a:srgbClr val="C00000"/>
              </a:solidFill>
              <a:latin typeface="SFMono-Regular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61CB72-4DAE-482A-BAC0-7BAEBC7A56DF}"/>
              </a:ext>
            </a:extLst>
          </p:cNvPr>
          <p:cNvSpPr/>
          <p:nvPr/>
        </p:nvSpPr>
        <p:spPr>
          <a:xfrm>
            <a:off x="5290402" y="321315"/>
            <a:ext cx="5569509" cy="18348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5191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191">
            <a:extLst>
              <a:ext uri="{FF2B5EF4-FFF2-40B4-BE49-F238E27FC236}">
                <a16:creationId xmlns:a16="http://schemas.microsoft.com/office/drawing/2014/main" id="{67AAFBA3-2C10-40B4-9AB7-A51F6E8E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192">
            <a:extLst>
              <a:ext uri="{FF2B5EF4-FFF2-40B4-BE49-F238E27FC236}">
                <a16:creationId xmlns:a16="http://schemas.microsoft.com/office/drawing/2014/main" id="{93C50455-CACE-4D73-B570-5BB90232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3523"/>
            <a:ext cx="12199910" cy="2534478"/>
          </a:xfrm>
          <a:prstGeom prst="rect">
            <a:avLst/>
          </a:prstGeom>
          <a:solidFill>
            <a:srgbClr val="3D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5A09AAA-A8C3-434B-A52C-E46BCE1C572B}"/>
              </a:ext>
            </a:extLst>
          </p:cNvPr>
          <p:cNvSpPr/>
          <p:nvPr/>
        </p:nvSpPr>
        <p:spPr>
          <a:xfrm>
            <a:off x="562216" y="370044"/>
            <a:ext cx="95413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i="1" dirty="0">
                <a:solidFill>
                  <a:schemeClr val="accent1">
                    <a:lumMod val="50000"/>
                  </a:schemeClr>
                </a:solidFill>
              </a:rPr>
              <a:t>ПСЕВДОКОД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тип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массива&gt;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переменной&gt;: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имя 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массива&gt;) &lt;</a:t>
            </a:r>
            <a:r>
              <a:rPr lang="ru-RU" sz="2400" b="0" i="0" dirty="0">
                <a:solidFill>
                  <a:srgbClr val="E45649"/>
                </a:solidFill>
                <a:effectLst/>
                <a:latin typeface="SFMono-Regular"/>
              </a:rPr>
              <a:t>тело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цикла&gt;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A533EB-3191-4460-BA7C-DCFB00750B0E}"/>
              </a:ext>
            </a:extLst>
          </p:cNvPr>
          <p:cNvSpPr/>
          <p:nvPr/>
        </p:nvSpPr>
        <p:spPr>
          <a:xfrm>
            <a:off x="444827" y="331012"/>
            <a:ext cx="9353930" cy="143672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61655" y="4575714"/>
            <a:ext cx="4853812" cy="20348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  <a:buClr>
                <a:schemeClr val="accent1"/>
              </a:buClr>
            </a:pPr>
            <a:r>
              <a:rPr lang="ru-RU" sz="4400" b="1" dirty="0">
                <a:solidFill>
                  <a:schemeClr val="bg1"/>
                </a:solidFill>
              </a:rPr>
              <a:t>Ц</a:t>
            </a:r>
            <a:r>
              <a:rPr lang="en-US" sz="4400" b="1" dirty="0" err="1">
                <a:solidFill>
                  <a:schemeClr val="bg1"/>
                </a:solidFill>
              </a:rPr>
              <a:t>икл</a:t>
            </a:r>
            <a:r>
              <a:rPr lang="en-US" sz="4400" b="1" dirty="0">
                <a:solidFill>
                  <a:schemeClr val="bg1"/>
                </a:solidFill>
              </a:rPr>
              <a:t> “</a:t>
            </a:r>
            <a:r>
              <a:rPr lang="ru-RU" sz="4400" b="1" dirty="0">
                <a:solidFill>
                  <a:schemeClr val="bg1"/>
                </a:solidFill>
              </a:rPr>
              <a:t>для каждого</a:t>
            </a:r>
            <a:r>
              <a:rPr lang="en-US" sz="4400" b="1" dirty="0">
                <a:solidFill>
                  <a:schemeClr val="bg1"/>
                </a:solidFill>
              </a:rPr>
              <a:t>”</a:t>
            </a:r>
            <a:b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ru-RU" sz="6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E809088-A7E1-41DF-B518-3E5DBF92A649}"/>
              </a:ext>
            </a:extLst>
          </p:cNvPr>
          <p:cNvSpPr/>
          <p:nvPr/>
        </p:nvSpPr>
        <p:spPr>
          <a:xfrm>
            <a:off x="5442843" y="5667032"/>
            <a:ext cx="7118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C000"/>
                </a:solidFill>
              </a:rPr>
              <a:t>Используется для перебора элементов массива.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ru-RU" sz="2400" dirty="0">
                <a:solidFill>
                  <a:srgbClr val="FFC000"/>
                </a:solidFill>
              </a:rPr>
              <a:t>Нельзя использовать для заполнения массива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D651E8-5CCB-42DA-A0AA-6F243B347779}"/>
              </a:ext>
            </a:extLst>
          </p:cNvPr>
          <p:cNvGrpSpPr/>
          <p:nvPr/>
        </p:nvGrpSpPr>
        <p:grpSpPr>
          <a:xfrm>
            <a:off x="444826" y="2015339"/>
            <a:ext cx="3980417" cy="2184128"/>
            <a:chOff x="2308979" y="2000378"/>
            <a:chExt cx="3980417" cy="2184128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ED57BAD-0486-42D8-A220-21CFABD73713}"/>
                </a:ext>
              </a:extLst>
            </p:cNvPr>
            <p:cNvSpPr/>
            <p:nvPr/>
          </p:nvSpPr>
          <p:spPr>
            <a:xfrm>
              <a:off x="2308979" y="2000378"/>
              <a:ext cx="3980417" cy="218412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16CD5101-5A80-4605-B5F2-8D5839E1E478}"/>
                </a:ext>
              </a:extLst>
            </p:cNvPr>
            <p:cNvSpPr/>
            <p:nvPr/>
          </p:nvSpPr>
          <p:spPr>
            <a:xfrm>
              <a:off x="2426369" y="2079344"/>
              <a:ext cx="279993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a[] =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new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[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10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];</a:t>
              </a:r>
            </a:p>
            <a:p>
              <a:r>
                <a:rPr lang="en-US" sz="2400" dirty="0">
                  <a:solidFill>
                    <a:srgbClr val="383A42"/>
                  </a:solidFill>
                  <a:latin typeface="SFMono-Regular"/>
                </a:rPr>
                <a:t>...</a:t>
              </a:r>
              <a:endParaRPr lang="ru-RU" sz="24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sum = </a:t>
              </a:r>
              <a:r>
                <a:rPr lang="en-US" sz="2400" b="0" i="0" dirty="0">
                  <a:solidFill>
                    <a:srgbClr val="986801"/>
                  </a:solidFill>
                  <a:effectLst/>
                  <a:latin typeface="SFMono-Regular"/>
                </a:rPr>
                <a:t>0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; </a:t>
              </a:r>
            </a:p>
            <a:p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for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(</a:t>
              </a:r>
              <a:r>
                <a:rPr lang="en-US" sz="2400" b="0" i="0" dirty="0">
                  <a:solidFill>
                    <a:srgbClr val="A626A4"/>
                  </a:solidFill>
                  <a:effectLst/>
                  <a:latin typeface="SFMono-Regular"/>
                </a:rPr>
                <a:t>int</a:t>
              </a:r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 x: a) </a:t>
              </a:r>
            </a:p>
            <a:p>
              <a:r>
                <a:rPr lang="en-US" sz="2400" b="0" i="0" dirty="0">
                  <a:solidFill>
                    <a:srgbClr val="383A42"/>
                  </a:solidFill>
                  <a:effectLst/>
                  <a:latin typeface="SFMono-Regular"/>
                </a:rPr>
                <a:t>	sum += x;</a:t>
              </a:r>
              <a:endParaRPr lang="ru-RU" sz="2400" dirty="0">
                <a:solidFill>
                  <a:srgbClr val="A626A4"/>
                </a:solidFill>
              </a:endParaRPr>
            </a:p>
          </p:txBody>
        </p: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B848F3-2C6A-4F74-BF8C-87F908012D53}"/>
              </a:ext>
            </a:extLst>
          </p:cNvPr>
          <p:cNvSpPr/>
          <p:nvPr/>
        </p:nvSpPr>
        <p:spPr>
          <a:xfrm>
            <a:off x="4774115" y="2015339"/>
            <a:ext cx="5024642" cy="218412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483B00A-BF4B-4813-A5C7-DCD826EA90F3}"/>
              </a:ext>
            </a:extLst>
          </p:cNvPr>
          <p:cNvSpPr/>
          <p:nvPr/>
        </p:nvSpPr>
        <p:spPr>
          <a:xfrm>
            <a:off x="4870069" y="2094305"/>
            <a:ext cx="502855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// НЕВЕРНО!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en-US" sz="2400" b="0" i="1" dirty="0">
                <a:solidFill>
                  <a:srgbClr val="A0A1A7"/>
                </a:solidFill>
                <a:effectLst/>
                <a:latin typeface="SFMono-Regular"/>
              </a:rPr>
              <a:t>//</a:t>
            </a:r>
            <a:r>
              <a:rPr lang="ru-RU" sz="2400" b="0" i="1" dirty="0">
                <a:solidFill>
                  <a:srgbClr val="A0A1A7"/>
                </a:solidFill>
                <a:effectLst/>
                <a:latin typeface="SFMono-Regular"/>
              </a:rPr>
              <a:t>Элементы массива не изменятся</a:t>
            </a:r>
            <a:endParaRPr lang="en-US" sz="2400" b="0" i="1" dirty="0">
              <a:solidFill>
                <a:srgbClr val="A0A1A7"/>
              </a:solidFill>
              <a:effectLst/>
              <a:latin typeface="SFMono-Regular"/>
            </a:endParaRPr>
          </a:p>
          <a:p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for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(</a:t>
            </a:r>
            <a:r>
              <a:rPr lang="ru-RU" sz="2400" b="0" i="0" dirty="0" err="1">
                <a:solidFill>
                  <a:srgbClr val="A626A4"/>
                </a:solidFill>
                <a:effectLst/>
                <a:latin typeface="SFMono-Regular"/>
              </a:rPr>
              <a:t>int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 x: a) </a:t>
            </a:r>
            <a:endParaRPr lang="en-US" sz="2400" dirty="0">
              <a:solidFill>
                <a:srgbClr val="383A42"/>
              </a:solidFill>
              <a:latin typeface="SFMono-Regular"/>
            </a:endParaRPr>
          </a:p>
          <a:p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	</a:t>
            </a:r>
            <a:r>
              <a:rPr lang="ru-RU" sz="2400" b="0" i="0" dirty="0">
                <a:solidFill>
                  <a:srgbClr val="383A42"/>
                </a:solidFill>
                <a:effectLst/>
                <a:latin typeface="SFMono-Regular"/>
              </a:rPr>
              <a:t>x++;</a:t>
            </a:r>
            <a:endParaRPr lang="ru-RU" sz="2400" dirty="0">
              <a:solidFill>
                <a:srgbClr val="A62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9575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752</Words>
  <Application>Microsoft Office PowerPoint</Application>
  <PresentationFormat>Широкоэкранный</PresentationFormat>
  <Paragraphs>166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Corbel</vt:lpstr>
      <vt:lpstr>Liberation Serif</vt:lpstr>
      <vt:lpstr>SFMono-Regular</vt:lpstr>
      <vt:lpstr>Times New Roman</vt:lpstr>
      <vt:lpstr>Wingdings 2</vt:lpstr>
      <vt:lpstr>Рамка</vt:lpstr>
      <vt:lpstr>Массивы в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в Java</dc:title>
  <dc:creator>mobile3</dc:creator>
  <cp:lastModifiedBy>mobile3</cp:lastModifiedBy>
  <cp:revision>6</cp:revision>
  <dcterms:created xsi:type="dcterms:W3CDTF">2020-10-12T06:47:35Z</dcterms:created>
  <dcterms:modified xsi:type="dcterms:W3CDTF">2020-10-22T13:03:35Z</dcterms:modified>
</cp:coreProperties>
</file>