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60" r:id="rId4"/>
    <p:sldId id="261" r:id="rId5"/>
    <p:sldId id="262" r:id="rId6"/>
    <p:sldId id="265" r:id="rId7"/>
    <p:sldId id="264" r:id="rId8"/>
    <p:sldId id="263" r:id="rId9"/>
    <p:sldId id="268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/>
              <a:t>Циклы в</a:t>
            </a:r>
            <a:r>
              <a:rPr lang="en-US"/>
              <a:t> Java</a:t>
            </a:r>
            <a:endParaRPr lang="ru-RU"/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s://cdn.maximonline.ru/49/f2/17/49f217baa6b8015db658079066e9b48a/620x413_1_20b653f8d72fe652e31df130fc699c1a@665x443_0xac120005_80250761529118182.jpg">
            <a:extLst>
              <a:ext uri="{FF2B5EF4-FFF2-40B4-BE49-F238E27FC236}">
                <a16:creationId xmlns:a16="http://schemas.microsoft.com/office/drawing/2014/main" id="{3A1FCA8C-97CE-4874-BD98-38BCA0D2B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4" r="12659" b="5"/>
          <a:stretch/>
        </p:blipFill>
        <p:spPr bwMode="auto">
          <a:xfrm>
            <a:off x="5118770" y="4080911"/>
            <a:ext cx="2176085" cy="20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8" name="Picture 10" descr="https://cdn.maximonline.ru/23/cf/75/23cf75ea203c302598388725e3ef86c2/620x372_1_62ad04d1fd44c61ba412eef946840c6b@665x399_0xac120005_4162876631529118183.jpg">
            <a:extLst>
              <a:ext uri="{FF2B5EF4-FFF2-40B4-BE49-F238E27FC236}">
                <a16:creationId xmlns:a16="http://schemas.microsoft.com/office/drawing/2014/main" id="{EB493ED7-1F4E-408E-A1ED-6CAB150D0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3030" b="3"/>
          <a:stretch/>
        </p:blipFill>
        <p:spPr bwMode="auto">
          <a:xfrm>
            <a:off x="7460907" y="3264090"/>
            <a:ext cx="4027002" cy="359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Новинки кино">
            <a:extLst>
              <a:ext uri="{FF2B5EF4-FFF2-40B4-BE49-F238E27FC236}">
                <a16:creationId xmlns:a16="http://schemas.microsoft.com/office/drawing/2014/main" id="{17F2DBC6-BF17-4736-A0A2-75B82557A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4"/>
          <a:stretch/>
        </p:blipFill>
        <p:spPr bwMode="auto">
          <a:xfrm>
            <a:off x="5137453" y="10"/>
            <a:ext cx="4113440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5" y="526474"/>
            <a:ext cx="2458277" cy="1182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8984495" y="526474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/>
          <p:nvPr/>
        </p:nvCxnSpPr>
        <p:spPr>
          <a:xfrm>
            <a:off x="777571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1C4304C-6B28-4442-BA8F-6AEA90E069AF}"/>
              </a:ext>
            </a:extLst>
          </p:cNvPr>
          <p:cNvCxnSpPr>
            <a:cxnSpLocks/>
          </p:cNvCxnSpPr>
          <p:nvPr/>
        </p:nvCxnSpPr>
        <p:spPr>
          <a:xfrm>
            <a:off x="10260496" y="1826843"/>
            <a:ext cx="0" cy="78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7116915" y="2797257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 err="1"/>
              <a:t>Анимация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63817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//...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 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 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// заказ на перерисовку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invalidate();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</p:spTree>
    <p:extLst>
      <p:ext uri="{BB962C8B-B14F-4D97-AF65-F5344CB8AC3E}">
        <p14:creationId xmlns:p14="http://schemas.microsoft.com/office/powerpoint/2010/main" val="196481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 err="1"/>
              <a:t>Анимация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63817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//...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 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 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// заказ на перерисовку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invalidate();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FMono-Regular"/>
              </a:rPr>
              <a:t>Canvas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323271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600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382476" y="178698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@Override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protected void </a:t>
            </a:r>
            <a:r>
              <a:rPr lang="en-US" sz="2400" dirty="0" err="1">
                <a:solidFill>
                  <a:srgbClr val="FFFFFF"/>
                </a:solidFill>
              </a:rPr>
              <a:t>onDraw</a:t>
            </a:r>
            <a:r>
              <a:rPr lang="en-US" sz="2400" dirty="0">
                <a:solidFill>
                  <a:srgbClr val="FFFFFF"/>
                </a:solidFill>
              </a:rPr>
              <a:t>(Canvas canvas) {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err="1">
                <a:solidFill>
                  <a:srgbClr val="FFFFFF"/>
                </a:solidFill>
              </a:rPr>
              <a:t>canvas.drawCircle</a:t>
            </a:r>
            <a:r>
              <a:rPr lang="en-US" sz="2400" dirty="0">
                <a:solidFill>
                  <a:srgbClr val="FFFFFF"/>
                </a:solidFill>
              </a:rPr>
              <a:t>(x, 300, 20, paint);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	// </a:t>
            </a:r>
            <a:r>
              <a:rPr lang="en-US" sz="2400" dirty="0" err="1">
                <a:solidFill>
                  <a:srgbClr val="FFFFFF"/>
                </a:solidFill>
              </a:rPr>
              <a:t>готовим</a:t>
            </a:r>
            <a:r>
              <a:rPr lang="en-US" sz="2400" dirty="0">
                <a:solidFill>
                  <a:srgbClr val="FFFFFF"/>
                </a:solidFill>
              </a:rPr>
              <a:t> x </a:t>
            </a:r>
            <a:r>
              <a:rPr lang="en-US" sz="2400" dirty="0" err="1">
                <a:solidFill>
                  <a:srgbClr val="FFFFFF"/>
                </a:solidFill>
              </a:rPr>
              <a:t>для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следующего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кадра</a:t>
            </a:r>
            <a:endParaRPr lang="en-US" sz="2400" dirty="0">
              <a:solidFill>
                <a:srgbClr val="FFFFFF"/>
              </a:solidFill>
            </a:endParaRP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 	x += 0.5f;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	invalidate();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CC0251-0268-44CE-9511-B00D6B56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842" y="758953"/>
            <a:ext cx="2998490" cy="533065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379947" y="1472116"/>
            <a:ext cx="6127288" cy="391376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100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Циклы</a:t>
            </a:r>
            <a:r>
              <a:rPr lang="en-US" dirty="0"/>
              <a:t> в Java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91D29-339C-46AD-A536-D34395E46612}"/>
              </a:ext>
            </a:extLst>
          </p:cNvPr>
          <p:cNvSpPr txBox="1"/>
          <p:nvPr/>
        </p:nvSpPr>
        <p:spPr>
          <a:xfrm>
            <a:off x="5305328" y="4287562"/>
            <a:ext cx="2942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 постусловием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do..while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32B39-5D36-4C57-A731-9295D51FECC1}"/>
              </a:ext>
            </a:extLst>
          </p:cNvPr>
          <p:cNvSpPr txBox="1"/>
          <p:nvPr/>
        </p:nvSpPr>
        <p:spPr>
          <a:xfrm>
            <a:off x="8697429" y="931710"/>
            <a:ext cx="2683744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со счетчиком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94B1BB-E04E-4900-B7F4-88B6D991CC5D}"/>
              </a:ext>
            </a:extLst>
          </p:cNvPr>
          <p:cNvSpPr/>
          <p:nvPr/>
        </p:nvSpPr>
        <p:spPr>
          <a:xfrm>
            <a:off x="9400257" y="3676073"/>
            <a:ext cx="13260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each..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453CE-37D4-45F3-80E1-2172B9C57CF3}"/>
              </a:ext>
            </a:extLst>
          </p:cNvPr>
          <p:cNvSpPr txBox="1"/>
          <p:nvPr/>
        </p:nvSpPr>
        <p:spPr>
          <a:xfrm>
            <a:off x="5305328" y="952990"/>
            <a:ext cx="2942028" cy="247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икл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с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предусловием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854DCC-D038-4427-B592-F92A08FCBD63}"/>
              </a:ext>
            </a:extLst>
          </p:cNvPr>
          <p:cNvSpPr/>
          <p:nvPr/>
        </p:nvSpPr>
        <p:spPr>
          <a:xfrm>
            <a:off x="8697429" y="2874076"/>
            <a:ext cx="27858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“для каждого” 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6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2619855" y="247433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2224984" y="2200513"/>
            <a:ext cx="4128117" cy="2017106"/>
            <a:chOff x="4046433" y="2566665"/>
            <a:chExt cx="4128117" cy="2017106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3" y="2644779"/>
              <a:ext cx="412811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5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>
                  <a:solidFill>
                    <a:srgbClr val="383A42"/>
                  </a:solidFill>
                </a:rPr>
                <a:t> System. </a:t>
              </a:r>
              <a:r>
                <a:rPr lang="en-US" sz="2400" dirty="0" err="1">
                  <a:solidFill>
                    <a:srgbClr val="383A42"/>
                  </a:solidFill>
                </a:rPr>
                <a:t>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4" y="2566665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D3B4332-B2AF-46EB-A5CC-56F6F360FC5F}"/>
              </a:ext>
            </a:extLst>
          </p:cNvPr>
          <p:cNvGrpSpPr/>
          <p:nvPr/>
        </p:nvGrpSpPr>
        <p:grpSpPr>
          <a:xfrm>
            <a:off x="6385301" y="2200513"/>
            <a:ext cx="4293066" cy="2017106"/>
            <a:chOff x="7616230" y="4431311"/>
            <a:chExt cx="4293066" cy="2017106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5513AF82-F28A-4A88-8903-BA31CD4D2375}"/>
                </a:ext>
              </a:extLst>
            </p:cNvPr>
            <p:cNvSpPr/>
            <p:nvPr/>
          </p:nvSpPr>
          <p:spPr>
            <a:xfrm>
              <a:off x="7782776" y="4477949"/>
              <a:ext cx="412652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true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497EB71-9565-45AF-B188-84B3B7E598BD}"/>
                </a:ext>
              </a:extLst>
            </p:cNvPr>
            <p:cNvSpPr/>
            <p:nvPr/>
          </p:nvSpPr>
          <p:spPr>
            <a:xfrm>
              <a:off x="7616230" y="4431311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</a:t>
            </a:r>
            <a:r>
              <a:rPr lang="en-US" sz="4400" b="1" dirty="0" err="1">
                <a:solidFill>
                  <a:schemeClr val="bg1"/>
                </a:solidFill>
              </a:rPr>
              <a:t>предусловием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436080" y="5072863"/>
            <a:ext cx="518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повторяет действие(-я) до тех пор, пока условие истинно</a:t>
            </a:r>
          </a:p>
        </p:txBody>
      </p:sp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4826" y="331011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</a:rPr>
                <a:t>do</a:t>
              </a:r>
              <a:r>
                <a:rPr lang="ru-RU" sz="2400" dirty="0">
                  <a:solidFill>
                    <a:srgbClr val="383A42"/>
                  </a:solidFill>
                </a:rPr>
                <a:t>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r>
                <a:rPr lang="ru-RU" sz="2400" dirty="0">
                  <a:solidFill>
                    <a:srgbClr val="A626A4"/>
                  </a:solidFill>
                </a:rPr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</a:t>
              </a:r>
              <a:r>
                <a:rPr lang="en-US" sz="2400" b="1" dirty="0">
                  <a:solidFill>
                    <a:srgbClr val="FF0000"/>
                  </a:solidFill>
                </a:rPr>
                <a:t>;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п</a:t>
            </a:r>
            <a:r>
              <a:rPr lang="ru-RU" sz="4400" b="1" dirty="0">
                <a:solidFill>
                  <a:schemeClr val="bg1"/>
                </a:solidFill>
              </a:rPr>
              <a:t>ост</a:t>
            </a:r>
            <a:r>
              <a:rPr lang="en-US" sz="4400" b="1" dirty="0" err="1">
                <a:solidFill>
                  <a:schemeClr val="bg1"/>
                </a:solidFill>
              </a:rPr>
              <a:t>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 … 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162065" y="4990597"/>
            <a:ext cx="617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сначала выполняется тело цикла, а потом проверяется условие его продолжения и перехода на следующий шаг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7911317" y="2127704"/>
            <a:ext cx="3937080" cy="2017106"/>
            <a:chOff x="2308980" y="2139497"/>
            <a:chExt cx="3937080" cy="2017106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80" y="2139497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619855" y="2168072"/>
              <a:ext cx="3315331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 x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do </a:t>
              </a:r>
              <a:r>
                <a:rPr lang="en-US" sz="2400" dirty="0">
                  <a:solidFill>
                    <a:srgbClr val="383A42"/>
                  </a:solidFill>
                </a:rPr>
                <a:t>{</a:t>
              </a:r>
            </a:p>
            <a:p>
              <a:r>
                <a:rPr lang="en-US" sz="2400" dirty="0" err="1">
                  <a:solidFill>
                    <a:srgbClr val="383A42"/>
                  </a:solidFill>
                </a:rPr>
                <a:t>System.оut.print</a:t>
              </a:r>
              <a:r>
                <a:rPr lang="en-US" sz="2400" dirty="0">
                  <a:solidFill>
                    <a:srgbClr val="A626A4"/>
                  </a:solidFill>
                </a:rPr>
                <a:t>(x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383A42"/>
                  </a:solidFill>
                </a:rPr>
                <a:t>} </a:t>
              </a:r>
              <a:r>
                <a:rPr lang="en-US" sz="2400" dirty="0">
                  <a:solidFill>
                    <a:srgbClr val="A626A4"/>
                  </a:solidFill>
                </a:rPr>
                <a:t>while (</a:t>
              </a:r>
              <a:r>
                <a:rPr lang="en-US" sz="2400" dirty="0">
                  <a:solidFill>
                    <a:srgbClr val="383A42"/>
                  </a:solidFill>
                </a:rPr>
                <a:t>x &lt; 5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выполняет указанную последовательность действий столько раз, сколько нужно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80707" y="51737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670727" y="733984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 &lt;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i++){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79BCE1-4CA9-4CF5-9949-D8E087EDA3FC}"/>
              </a:ext>
            </a:extLst>
          </p:cNvPr>
          <p:cNvGrpSpPr/>
          <p:nvPr/>
        </p:nvGrpSpPr>
        <p:grpSpPr>
          <a:xfrm>
            <a:off x="6370661" y="1815796"/>
            <a:ext cx="6302045" cy="1569661"/>
            <a:chOff x="10232947" y="-449847"/>
            <a:chExt cx="6302045" cy="1569661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FA61A49-C62C-43ED-BB3E-D0916A8B98C2}"/>
                </a:ext>
              </a:extLst>
            </p:cNvPr>
            <p:cNvSpPr/>
            <p:nvPr/>
          </p:nvSpPr>
          <p:spPr>
            <a:xfrm>
              <a:off x="10438992" y="-449847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&gt;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--){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}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A626A4"/>
                  </a:solidFill>
                </a:rPr>
                <a:t>out</a:t>
              </a:r>
              <a:r>
                <a:rPr lang="en-US" sz="2400" dirty="0" err="1">
                  <a:solidFill>
                    <a:srgbClr val="383A42"/>
                  </a:solidFill>
                </a:rPr>
                <a:t>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r>
                <a:rPr lang="en-US" sz="2400" i="1" dirty="0">
                  <a:solidFill>
                    <a:srgbClr val="A0A1A7"/>
                  </a:solidFill>
                </a:rPr>
                <a:t>// </a:t>
              </a:r>
              <a:r>
                <a:rPr lang="ru-RU" sz="2400" i="1" dirty="0">
                  <a:solidFill>
                    <a:srgbClr val="A0A1A7"/>
                  </a:solidFill>
                </a:rPr>
                <a:t>ОШИБКА! </a:t>
              </a:r>
              <a:endParaRPr lang="ru-RU" sz="24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7600766-71AF-45C8-86C6-100CB5F692FB}"/>
                </a:ext>
              </a:extLst>
            </p:cNvPr>
            <p:cNvSpPr/>
            <p:nvPr/>
          </p:nvSpPr>
          <p:spPr>
            <a:xfrm>
              <a:off x="10232947" y="-449846"/>
              <a:ext cx="3942777" cy="156966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69E7786-4315-4164-B100-F9B17F2B8719}"/>
              </a:ext>
            </a:extLst>
          </p:cNvPr>
          <p:cNvSpPr/>
          <p:nvPr/>
        </p:nvSpPr>
        <p:spPr>
          <a:xfrm>
            <a:off x="480707" y="250838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2943F9-2EC7-47A2-8263-6884741DAEC8}"/>
              </a:ext>
            </a:extLst>
          </p:cNvPr>
          <p:cNvSpPr/>
          <p:nvPr/>
        </p:nvSpPr>
        <p:spPr>
          <a:xfrm>
            <a:off x="670726" y="2649125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 &gt;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i--){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5B9A4-6589-47E1-A3D2-0EFF82A4D965}"/>
              </a:ext>
            </a:extLst>
          </p:cNvPr>
          <p:cNvSpPr txBox="1"/>
          <p:nvPr/>
        </p:nvSpPr>
        <p:spPr>
          <a:xfrm>
            <a:off x="6095999" y="1239878"/>
            <a:ext cx="451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Область видимости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5300" b="1" dirty="0" err="1">
                <a:solidFill>
                  <a:schemeClr val="bg1"/>
                </a:solidFill>
              </a:rPr>
              <a:t>Вложеные</a:t>
            </a:r>
            <a:r>
              <a:rPr lang="ru-RU" sz="5300" b="1" dirty="0">
                <a:solidFill>
                  <a:schemeClr val="bg1"/>
                </a:solidFill>
              </a:rPr>
              <a:t> циклы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… 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Вложенные циклы позволяют решать самые разнообразные задачи</a:t>
            </a:r>
          </a:p>
        </p:txBody>
      </p:sp>
      <p:pic>
        <p:nvPicPr>
          <p:cNvPr id="2051" name="Picture 3" descr="Вывод фигуры из звездочек • Vertex Academy">
            <a:extLst>
              <a:ext uri="{FF2B5EF4-FFF2-40B4-BE49-F238E27FC236}">
                <a16:creationId xmlns:a16="http://schemas.microsoft.com/office/drawing/2014/main" id="{8B1822C2-A501-46E8-BF7F-E4A2857DC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5" b="17114"/>
          <a:stretch/>
        </p:blipFill>
        <p:spPr bwMode="auto">
          <a:xfrm>
            <a:off x="-7911" y="182407"/>
            <a:ext cx="79174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72B5B11-AA4D-43C0-A0C9-F6F59D726CFB}"/>
              </a:ext>
            </a:extLst>
          </p:cNvPr>
          <p:cNvSpPr/>
          <p:nvPr/>
        </p:nvSpPr>
        <p:spPr>
          <a:xfrm>
            <a:off x="8341293" y="983140"/>
            <a:ext cx="3619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i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i &lt; 3; i++)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j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j &lt; </a:t>
            </a:r>
            <a:r>
              <a:rPr lang="ru-RU" sz="2000" dirty="0">
                <a:solidFill>
                  <a:srgbClr val="986801"/>
                </a:solidFill>
              </a:rPr>
              <a:t>5</a:t>
            </a:r>
            <a:r>
              <a:rPr lang="ru-RU" sz="2000" dirty="0">
                <a:solidFill>
                  <a:srgbClr val="383A42"/>
                </a:solidFill>
              </a:rPr>
              <a:t>; j++)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         </a:t>
            </a:r>
            <a:r>
              <a:rPr lang="ru-RU" sz="2000" dirty="0" err="1">
                <a:solidFill>
                  <a:srgbClr val="383A42"/>
                </a:solidFill>
              </a:rPr>
              <a:t>System.out.printf</a:t>
            </a:r>
            <a:r>
              <a:rPr lang="ru-RU" sz="2000" dirty="0">
                <a:solidFill>
                  <a:srgbClr val="383A42"/>
                </a:solidFill>
              </a:rPr>
              <a:t>("</a:t>
            </a:r>
            <a:r>
              <a:rPr lang="ru-RU" sz="2000" dirty="0">
                <a:solidFill>
                  <a:srgbClr val="C00000"/>
                </a:solidFill>
              </a:rPr>
              <a:t>*</a:t>
            </a:r>
            <a:r>
              <a:rPr lang="ru-RU" sz="2000" dirty="0">
                <a:solidFill>
                  <a:srgbClr val="383A42"/>
                </a:solidFill>
              </a:rPr>
              <a:t>");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}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383A42"/>
                </a:solidFill>
              </a:rPr>
              <a:t>System.out.println</a:t>
            </a:r>
            <a:r>
              <a:rPr lang="ru-RU" sz="2000" dirty="0">
                <a:solidFill>
                  <a:srgbClr val="383A42"/>
                </a:solidFill>
              </a:rPr>
              <a:t>();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}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87A0791-70B4-4510-A0AC-51F9AF5494AC}"/>
              </a:ext>
            </a:extLst>
          </p:cNvPr>
          <p:cNvSpPr/>
          <p:nvPr/>
        </p:nvSpPr>
        <p:spPr>
          <a:xfrm>
            <a:off x="8277285" y="584269"/>
            <a:ext cx="3683067" cy="285387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964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5300" b="1" dirty="0" err="1">
                <a:solidFill>
                  <a:schemeClr val="bg1"/>
                </a:solidFill>
              </a:rPr>
              <a:t>Вложеные</a:t>
            </a:r>
            <a:r>
              <a:rPr lang="ru-RU" sz="5300" b="1" dirty="0">
                <a:solidFill>
                  <a:schemeClr val="bg1"/>
                </a:solidFill>
              </a:rPr>
              <a:t> циклы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… 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Вложенные циклы позволяют решать самые разнообразные задачи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D34CF44-36E0-49A7-A88A-9E45E86F554E}"/>
              </a:ext>
            </a:extLst>
          </p:cNvPr>
          <p:cNvGrpSpPr/>
          <p:nvPr/>
        </p:nvGrpSpPr>
        <p:grpSpPr>
          <a:xfrm>
            <a:off x="586923" y="1313526"/>
            <a:ext cx="6193654" cy="2441902"/>
            <a:chOff x="6002301" y="789570"/>
            <a:chExt cx="6193654" cy="244190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7600766-71AF-45C8-86C6-100CB5F692FB}"/>
                </a:ext>
              </a:extLst>
            </p:cNvPr>
            <p:cNvSpPr/>
            <p:nvPr/>
          </p:nvSpPr>
          <p:spPr>
            <a:xfrm>
              <a:off x="6002301" y="789570"/>
              <a:ext cx="5518972" cy="2441902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BF5C438-1363-4F7B-AE10-5183D6D35D4D}"/>
                </a:ext>
              </a:extLst>
            </p:cNvPr>
            <p:cNvSpPr/>
            <p:nvPr/>
          </p:nvSpPr>
          <p:spPr>
            <a:xfrm>
              <a:off x="6099955" y="83758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dirty="0"/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i = </a:t>
              </a:r>
              <a:r>
                <a:rPr lang="ru-RU" sz="2400" dirty="0">
                  <a:solidFill>
                    <a:srgbClr val="986801"/>
                  </a:solidFill>
                </a:rPr>
                <a:t>1</a:t>
              </a:r>
              <a:r>
                <a:rPr lang="ru-RU" sz="2400" dirty="0">
                  <a:solidFill>
                    <a:srgbClr val="383A42"/>
                  </a:solidFill>
                </a:rPr>
                <a:t>; i &lt; </a:t>
              </a:r>
              <a:r>
                <a:rPr lang="ru-RU" sz="2400" dirty="0">
                  <a:solidFill>
                    <a:srgbClr val="986801"/>
                  </a:solidFill>
                </a:rPr>
                <a:t>10</a:t>
              </a:r>
              <a:r>
                <a:rPr lang="ru-RU" sz="2400" dirty="0">
                  <a:solidFill>
                    <a:srgbClr val="383A42"/>
                  </a:solidFill>
                </a:rPr>
                <a:t>; i++)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j = </a:t>
              </a:r>
              <a:r>
                <a:rPr lang="ru-RU" sz="2400" dirty="0">
                  <a:solidFill>
                    <a:srgbClr val="986801"/>
                  </a:solidFill>
                </a:rPr>
                <a:t>1</a:t>
              </a:r>
              <a:r>
                <a:rPr lang="ru-RU" sz="2400" dirty="0">
                  <a:solidFill>
                    <a:srgbClr val="383A42"/>
                  </a:solidFill>
                </a:rPr>
                <a:t>; j &lt; </a:t>
              </a:r>
              <a:r>
                <a:rPr lang="ru-RU" sz="2400" dirty="0">
                  <a:solidFill>
                    <a:srgbClr val="986801"/>
                  </a:solidFill>
                </a:rPr>
                <a:t>10</a:t>
              </a:r>
              <a:r>
                <a:rPr lang="ru-RU" sz="2400" dirty="0">
                  <a:solidFill>
                    <a:srgbClr val="383A42"/>
                  </a:solidFill>
                </a:rPr>
                <a:t>; j++)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System.out.printf</a:t>
              </a:r>
              <a:r>
                <a:rPr lang="ru-RU" sz="2400" dirty="0">
                  <a:solidFill>
                    <a:srgbClr val="C00000"/>
                  </a:solidFill>
                </a:rPr>
                <a:t>("%2d </a:t>
              </a:r>
              <a:r>
                <a:rPr lang="ru-RU" sz="2400" dirty="0">
                  <a:solidFill>
                    <a:srgbClr val="383A42"/>
                  </a:solidFill>
                </a:rPr>
                <a:t>", i * j);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ru-RU" sz="2400" dirty="0">
                  <a:solidFill>
                    <a:srgbClr val="383A42"/>
                  </a:solidFill>
                </a:rPr>
                <a:t>();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}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3BDA314-D2B2-473F-94C2-65B7E79865CC}"/>
              </a:ext>
            </a:extLst>
          </p:cNvPr>
          <p:cNvSpPr txBox="1"/>
          <p:nvPr/>
        </p:nvSpPr>
        <p:spPr>
          <a:xfrm>
            <a:off x="586923" y="542949"/>
            <a:ext cx="383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Вывод таблицы умножения</a:t>
            </a:r>
          </a:p>
        </p:txBody>
      </p:sp>
    </p:spTree>
    <p:extLst>
      <p:ext uri="{BB962C8B-B14F-4D97-AF65-F5344CB8AC3E}">
        <p14:creationId xmlns:p14="http://schemas.microsoft.com/office/powerpoint/2010/main" val="398448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6000" b="1" dirty="0">
                <a:solidFill>
                  <a:schemeClr val="bg1"/>
                </a:solidFill>
              </a:rPr>
              <a:t>Операторы выхода </a:t>
            </a:r>
            <a:r>
              <a:rPr lang="en-US" sz="6000" b="1" dirty="0">
                <a:solidFill>
                  <a:schemeClr val="bg1"/>
                </a:solidFill>
              </a:rPr>
              <a:t>и</a:t>
            </a:r>
            <a:r>
              <a:rPr lang="ru-RU" sz="6000" b="1" dirty="0">
                <a:solidFill>
                  <a:schemeClr val="bg1"/>
                </a:solidFill>
              </a:rPr>
              <a:t>з цикла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break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прерывания цикла только в отдельных особенных ситуациях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ACB3337-14D3-43DC-AE06-80BFD8296CB3}"/>
              </a:ext>
            </a:extLst>
          </p:cNvPr>
          <p:cNvGrpSpPr/>
          <p:nvPr/>
        </p:nvGrpSpPr>
        <p:grpSpPr>
          <a:xfrm>
            <a:off x="833992" y="1045212"/>
            <a:ext cx="3540877" cy="2376145"/>
            <a:chOff x="542851" y="499615"/>
            <a:chExt cx="3540877" cy="2376145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542851" y="499615"/>
              <a:ext cx="3540877" cy="211929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9B8C3F2-F857-4A7A-934A-EB734536B667}"/>
                </a:ext>
              </a:extLst>
            </p:cNvPr>
            <p:cNvSpPr/>
            <p:nvPr/>
          </p:nvSpPr>
          <p:spPr>
            <a:xfrm>
              <a:off x="662500" y="567436"/>
              <a:ext cx="315394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++){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>
                  <a:solidFill>
                    <a:srgbClr val="A626A4"/>
                  </a:solidFill>
                </a:rPr>
                <a:t>if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== 5)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    </a:t>
              </a:r>
              <a:r>
                <a:rPr lang="en-US" sz="2400" dirty="0">
                  <a:solidFill>
                    <a:srgbClr val="A626A4"/>
                  </a:solidFill>
                </a:rPr>
                <a:t>break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}</a:t>
              </a:r>
            </a:p>
            <a:p>
              <a:endParaRPr lang="ru-RU" sz="2400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B85D113-D2E4-4619-AC23-6201630AEA42}"/>
              </a:ext>
            </a:extLst>
          </p:cNvPr>
          <p:cNvGrpSpPr/>
          <p:nvPr/>
        </p:nvGrpSpPr>
        <p:grpSpPr>
          <a:xfrm>
            <a:off x="5576627" y="197413"/>
            <a:ext cx="6353314" cy="3928698"/>
            <a:chOff x="4244977" y="132025"/>
            <a:chExt cx="6353314" cy="3928698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89A2522-618B-447F-AF46-208C2ED24011}"/>
                </a:ext>
              </a:extLst>
            </p:cNvPr>
            <p:cNvSpPr/>
            <p:nvPr/>
          </p:nvSpPr>
          <p:spPr>
            <a:xfrm>
              <a:off x="4502291" y="275071"/>
              <a:ext cx="6096000" cy="3785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:</a:t>
              </a:r>
              <a:endParaRPr lang="ru-RU" sz="2400" dirty="0">
                <a:solidFill>
                  <a:srgbClr val="A626A4"/>
                </a:solidFill>
              </a:endParaRPr>
            </a:p>
            <a:p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i = 1; i &lt; 10; i++)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383A42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j = 1; j &lt; 10; j++)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if</a:t>
              </a:r>
              <a:r>
                <a:rPr lang="ru-RU" sz="2400" dirty="0">
                  <a:solidFill>
                    <a:srgbClr val="383A42"/>
                  </a:solidFill>
                </a:rPr>
                <a:t> (j &gt;= 5)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break</a:t>
              </a:r>
              <a:r>
                <a:rPr lang="ru-RU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System.out.printf</a:t>
              </a:r>
              <a:r>
                <a:rPr lang="ru-RU" sz="2400" dirty="0">
                  <a:solidFill>
                    <a:srgbClr val="383A42"/>
                  </a:solidFill>
                </a:rPr>
                <a:t>("%2d ", i * j);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ru-RU" sz="2400" dirty="0">
                  <a:solidFill>
                    <a:srgbClr val="383A42"/>
                  </a:solidFill>
                </a:rPr>
                <a:t>();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E1ACE2A-9ECF-4469-9CEA-2D62120B5802}"/>
                </a:ext>
              </a:extLst>
            </p:cNvPr>
            <p:cNvSpPr/>
            <p:nvPr/>
          </p:nvSpPr>
          <p:spPr>
            <a:xfrm>
              <a:off x="4244977" y="132025"/>
              <a:ext cx="5529338" cy="37031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Ссылка на слайд 10">
                <a:extLst>
                  <a:ext uri="{FF2B5EF4-FFF2-40B4-BE49-F238E27FC236}">
                    <a16:creationId xmlns:a16="http://schemas.microsoft.com/office/drawing/2014/main" id="{B6CE65B7-5224-4CAC-9AF4-24E6E81C3C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6478259"/>
                  </p:ext>
                </p:extLst>
              </p:nvPr>
            </p:nvGraphicFramePr>
            <p:xfrm>
              <a:off x="2698983" y="2174185"/>
              <a:ext cx="3048000" cy="1714500"/>
            </p:xfrm>
            <a:graphic>
              <a:graphicData uri="http://schemas.microsoft.com/office/powerpoint/2016/slidezoom">
                <pslz:sldZm>
                  <pslz:sldZmObj sldId="267" cId="1964814708">
                    <pslz:zmPr id="{9DA8F92F-D339-49C3-927A-004D2090DD0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Ссылка на слайд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CE65B7-5224-4CAC-9AF4-24E6E81C3C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8983" y="217418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17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Широкоэкранный</PresentationFormat>
  <Paragraphs>119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Corbel</vt:lpstr>
      <vt:lpstr>SFMono-Regular</vt:lpstr>
      <vt:lpstr>Wingdings 2</vt:lpstr>
      <vt:lpstr>Рамка</vt:lpstr>
      <vt:lpstr>Циклы в Java</vt:lpstr>
      <vt:lpstr>Циклы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Java</dc:title>
  <dc:creator>mobile3</dc:creator>
  <cp:lastModifiedBy>mobile3</cp:lastModifiedBy>
  <cp:revision>1</cp:revision>
  <dcterms:created xsi:type="dcterms:W3CDTF">2020-10-06T09:30:45Z</dcterms:created>
  <dcterms:modified xsi:type="dcterms:W3CDTF">2020-10-06T09:31:23Z</dcterms:modified>
</cp:coreProperties>
</file>