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6" r:id="rId6"/>
    <p:sldId id="295" r:id="rId7"/>
    <p:sldId id="309" r:id="rId8"/>
    <p:sldId id="303" r:id="rId9"/>
    <p:sldId id="308" r:id="rId10"/>
    <p:sldId id="310" r:id="rId11"/>
    <p:sldId id="311" r:id="rId12"/>
    <p:sldId id="257" r:id="rId13"/>
    <p:sldId id="312" r:id="rId14"/>
    <p:sldId id="258" r:id="rId15"/>
    <p:sldId id="314" r:id="rId16"/>
    <p:sldId id="313" r:id="rId17"/>
    <p:sldId id="315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24.09.2020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24.09.2020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az-Cyrl-AZ" dirty="0">
                <a:solidFill>
                  <a:schemeClr val="bg1"/>
                </a:solidFill>
              </a:rPr>
              <a:t>Типы данных. Преобразование типов</a:t>
            </a:r>
            <a:endParaRPr lang="ru-RU" dirty="0">
              <a:solidFill>
                <a:schemeClr val="bg1"/>
              </a:solidFill>
            </a:endParaRPr>
          </a:p>
          <a:p>
            <a:pPr rtl="0"/>
            <a:r>
              <a:rPr lang="ru-RU" dirty="0">
                <a:solidFill>
                  <a:schemeClr val="bg1"/>
                </a:solidFill>
              </a:rPr>
              <a:t>Арифметические и бинарные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Операции с присваиванием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4696178" y="2607903"/>
            <a:ext cx="6096000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= 3;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+= 5; //8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-= 2; //6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/= 3; //2;</a:t>
            </a:r>
          </a:p>
        </p:txBody>
      </p:sp>
    </p:spTree>
    <p:extLst>
      <p:ext uri="{BB962C8B-B14F-4D97-AF65-F5344CB8AC3E}">
        <p14:creationId xmlns:p14="http://schemas.microsoft.com/office/powerpoint/2010/main" val="95833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++ (инкремент),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-- (декремент)</a:t>
            </a:r>
            <a:endParaRPr lang="ru-RU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64000" y="3384000"/>
            <a:ext cx="35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* (умножение), 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/ (деление),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% (остаток от деления)</a:t>
            </a:r>
            <a:endParaRPr lang="ru-RU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64000" y="1944000"/>
            <a:ext cx="17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+ (сложение),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- (вычитание)</a:t>
            </a:r>
            <a:endParaRPr lang="ru-RU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412000" y="2160000"/>
            <a:ext cx="295020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Приоритет операций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3668889" y="2393414"/>
            <a:ext cx="6096000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= 8;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b = 7;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c = a + 5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(c);// 48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d = (a + 5)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(d);// 104</a:t>
            </a:r>
          </a:p>
        </p:txBody>
      </p:sp>
    </p:spTree>
    <p:extLst>
      <p:ext uri="{BB962C8B-B14F-4D97-AF65-F5344CB8AC3E}">
        <p14:creationId xmlns:p14="http://schemas.microsoft.com/office/powerpoint/2010/main" val="296225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Класс </a:t>
            </a:r>
            <a:r>
              <a:rPr lang="en-US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m</a:t>
            </a:r>
            <a:r>
              <a:rPr lang="en-US" sz="3200" b="1" spc="-100" dirty="0">
                <a:solidFill>
                  <a:srgbClr val="7030A0"/>
                </a:solidFill>
                <a:latin typeface="Segoe Print" panose="02000600000000000000" pitchFamily="2" charset="0"/>
              </a:rPr>
              <a:t>ath</a:t>
            </a:r>
            <a:endParaRPr lang="ru-RU" sz="3200" b="1" cap="all" spc="-100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Java-Интерактивный ввод данных - Информатика - 10 класс">
            <a:extLst>
              <a:ext uri="{FF2B5EF4-FFF2-40B4-BE49-F238E27FC236}">
                <a16:creationId xmlns:a16="http://schemas.microsoft.com/office/drawing/2014/main" id="{17EBF6B1-8085-408C-B40B-AF889AC0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9" b="8426"/>
          <a:stretch/>
        </p:blipFill>
        <p:spPr bwMode="auto">
          <a:xfrm>
            <a:off x="2524217" y="1893163"/>
            <a:ext cx="6096000" cy="30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6933AC-7F99-4494-A0DF-A0E2BADF4693}"/>
              </a:ext>
            </a:extLst>
          </p:cNvPr>
          <p:cNvSpPr/>
          <p:nvPr/>
        </p:nvSpPr>
        <p:spPr>
          <a:xfrm>
            <a:off x="819704" y="51512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/>
              <a:t>double</a:t>
            </a:r>
            <a:r>
              <a:rPr lang="ru-RU" dirty="0"/>
              <a:t> c = </a:t>
            </a:r>
            <a:r>
              <a:rPr lang="ru-RU" dirty="0" err="1"/>
              <a:t>Math.sqrt</a:t>
            </a:r>
            <a:r>
              <a:rPr lang="ru-RU" dirty="0"/>
              <a:t>(16);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 p =  </a:t>
            </a:r>
            <a:r>
              <a:rPr lang="en-US" dirty="0" err="1"/>
              <a:t>Math.pow</a:t>
            </a:r>
            <a:r>
              <a:rPr lang="en-US" dirty="0"/>
              <a:t>(c, 6);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04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Класс </a:t>
            </a:r>
            <a:r>
              <a:rPr lang="en-US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m</a:t>
            </a:r>
            <a:r>
              <a:rPr lang="en-US" sz="3200" b="1" spc="-100" dirty="0">
                <a:solidFill>
                  <a:srgbClr val="7030A0"/>
                </a:solidFill>
                <a:latin typeface="Segoe Print" panose="02000600000000000000" pitchFamily="2" charset="0"/>
              </a:rPr>
              <a:t>ath</a:t>
            </a:r>
            <a:endParaRPr lang="ru-RU" sz="3200" b="1" cap="all" spc="-100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Java-Интерактивный ввод данных - Информатика - 10 класс">
            <a:extLst>
              <a:ext uri="{FF2B5EF4-FFF2-40B4-BE49-F238E27FC236}">
                <a16:creationId xmlns:a16="http://schemas.microsoft.com/office/drawing/2014/main" id="{17EBF6B1-8085-408C-B40B-AF889AC0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9" b="8426"/>
          <a:stretch/>
        </p:blipFill>
        <p:spPr bwMode="auto">
          <a:xfrm>
            <a:off x="2524217" y="1893163"/>
            <a:ext cx="6096000" cy="30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6933AC-7F99-4494-A0DF-A0E2BADF4693}"/>
              </a:ext>
            </a:extLst>
          </p:cNvPr>
          <p:cNvSpPr/>
          <p:nvPr/>
        </p:nvSpPr>
        <p:spPr>
          <a:xfrm>
            <a:off x="819704" y="51512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/>
              <a:t>double</a:t>
            </a:r>
            <a:r>
              <a:rPr lang="ru-RU" dirty="0"/>
              <a:t> c = </a:t>
            </a:r>
            <a:r>
              <a:rPr lang="ru-RU" dirty="0" err="1"/>
              <a:t>Math.sqrt</a:t>
            </a:r>
            <a:r>
              <a:rPr lang="ru-RU" dirty="0"/>
              <a:t>(16);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 p =  </a:t>
            </a:r>
            <a:r>
              <a:rPr lang="en-US" dirty="0" err="1"/>
              <a:t>Math.pow</a:t>
            </a:r>
            <a:r>
              <a:rPr lang="en-US" dirty="0"/>
              <a:t>(c, 6);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43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символьный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725694" y="1503000"/>
            <a:ext cx="5462694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char – </a:t>
            </a: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без знака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 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230489" y="3964397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42CC0-E23B-42A5-833D-7C4A7C556B78}"/>
              </a:ext>
            </a:extLst>
          </p:cNvPr>
          <p:cNvSpPr/>
          <p:nvPr/>
        </p:nvSpPr>
        <p:spPr>
          <a:xfrm>
            <a:off x="3317719" y="2185886"/>
            <a:ext cx="6458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https://unicode-table.com</a:t>
            </a:r>
            <a:endParaRPr lang="ru-R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1083733" y="4536664"/>
            <a:ext cx="609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a = 65;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 b ='A';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0A3E8-10AD-4A13-BF9E-E488D6177B8F}"/>
              </a:ext>
            </a:extLst>
          </p:cNvPr>
          <p:cNvSpPr txBox="1"/>
          <p:nvPr/>
        </p:nvSpPr>
        <p:spPr>
          <a:xfrm>
            <a:off x="5621868" y="4111932"/>
            <a:ext cx="60960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 = 3;</a:t>
            </a: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b = 'A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result = (char) (a + b);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2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Логический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1663575" y="2365584"/>
            <a:ext cx="2495205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ru-RU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bool</a:t>
            </a:r>
            <a:r>
              <a:rPr lang="en-US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ean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92471" y="2974529"/>
            <a:ext cx="5486760" cy="15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Возможные значения: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t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(Истина, 1)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(Ложь, 0)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6514049" y="2406600"/>
            <a:ext cx="381564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Пример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 </a:t>
            </a: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кода: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1876F-92BA-443D-8322-1BE143AE3104}"/>
              </a:ext>
            </a:extLst>
          </p:cNvPr>
          <p:cNvSpPr txBox="1"/>
          <p:nvPr/>
        </p:nvSpPr>
        <p:spPr>
          <a:xfrm>
            <a:off x="6514049" y="298008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//Пример кода</a:t>
            </a:r>
          </a:p>
          <a:p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boolean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value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=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true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; </a:t>
            </a:r>
            <a:endParaRPr lang="en-US" sz="2800" spc="-1" dirty="0">
              <a:solidFill>
                <a:srgbClr val="030303"/>
              </a:solidFill>
              <a:latin typeface="Calibri"/>
              <a:ea typeface="DejaVu Sans"/>
            </a:endParaRPr>
          </a:p>
          <a:p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boolean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value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=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; </a:t>
            </a:r>
          </a:p>
          <a:p>
            <a:endParaRPr lang="ru-RU" sz="2800" spc="-1" dirty="0">
              <a:solidFill>
                <a:srgbClr val="030303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9B62F-5361-49F9-A088-1B7B97DDEDF6}"/>
              </a:ext>
            </a:extLst>
          </p:cNvPr>
          <p:cNvSpPr txBox="1"/>
          <p:nvPr/>
        </p:nvSpPr>
        <p:spPr>
          <a:xfrm>
            <a:off x="2961279" y="18400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</a:t>
            </a:r>
            <a:endParaRPr lang="ru-RU" sz="3200" b="1" dirty="0"/>
          </a:p>
        </p:txBody>
      </p:sp>
      <p:sp>
        <p:nvSpPr>
          <p:cNvPr id="3" name="Прямоугольник: один скругленный угол 2">
            <a:extLst>
              <a:ext uri="{FF2B5EF4-FFF2-40B4-BE49-F238E27FC236}">
                <a16:creationId xmlns:a16="http://schemas.microsoft.com/office/drawing/2014/main" id="{DFA285DF-93E1-469B-827F-CBDA806A3FE4}"/>
              </a:ext>
            </a:extLst>
          </p:cNvPr>
          <p:cNvSpPr/>
          <p:nvPr/>
        </p:nvSpPr>
        <p:spPr>
          <a:xfrm>
            <a:off x="2344260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EF45AC8-844A-4CEB-8CE2-9319EDE62125}"/>
              </a:ext>
            </a:extLst>
          </p:cNvPr>
          <p:cNvCxnSpPr/>
          <p:nvPr/>
        </p:nvCxnSpPr>
        <p:spPr>
          <a:xfrm flipV="1">
            <a:off x="3281238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1E63AD-98B7-416F-B57F-2C96104991F5}"/>
              </a:ext>
            </a:extLst>
          </p:cNvPr>
          <p:cNvSpPr txBox="1"/>
          <p:nvPr/>
        </p:nvSpPr>
        <p:spPr>
          <a:xfrm>
            <a:off x="8472311" y="1840089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70.8</a:t>
            </a:r>
            <a:endParaRPr lang="ru-RU" sz="3200" b="1" dirty="0"/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764949E1-A2F1-45F2-9930-81B24F597B4C}"/>
              </a:ext>
            </a:extLst>
          </p:cNvPr>
          <p:cNvSpPr/>
          <p:nvPr/>
        </p:nvSpPr>
        <p:spPr>
          <a:xfrm>
            <a:off x="7855292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5327137-2E7D-40B2-B08D-56A59864BE1A}"/>
              </a:ext>
            </a:extLst>
          </p:cNvPr>
          <p:cNvCxnSpPr/>
          <p:nvPr/>
        </p:nvCxnSpPr>
        <p:spPr>
          <a:xfrm flipV="1">
            <a:off x="8792270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4D43A1-192C-4FF9-A814-0F45906AD9A3}"/>
              </a:ext>
            </a:extLst>
          </p:cNvPr>
          <p:cNvSpPr txBox="1"/>
          <p:nvPr/>
        </p:nvSpPr>
        <p:spPr>
          <a:xfrm>
            <a:off x="2062038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95C609-F24E-4664-8F3C-8E945B9B1EC9}"/>
              </a:ext>
            </a:extLst>
          </p:cNvPr>
          <p:cNvCxnSpPr/>
          <p:nvPr/>
        </p:nvCxnSpPr>
        <p:spPr>
          <a:xfrm>
            <a:off x="3793067" y="4385857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6059B-CC82-4604-89C0-2C72907A2E56}"/>
              </a:ext>
            </a:extLst>
          </p:cNvPr>
          <p:cNvSpPr txBox="1"/>
          <p:nvPr/>
        </p:nvSpPr>
        <p:spPr>
          <a:xfrm>
            <a:off x="7692466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b = a + 70.9;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9E61F8D-8247-419D-AB0E-00FA6B926BA8}"/>
              </a:ext>
            </a:extLst>
          </p:cNvPr>
          <p:cNvCxnSpPr/>
          <p:nvPr/>
        </p:nvCxnSpPr>
        <p:spPr>
          <a:xfrm>
            <a:off x="9589911" y="4380206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pic>
        <p:nvPicPr>
          <p:cNvPr id="3074" name="Picture 2" descr="Преобразование типов в Java • Vertex Academy">
            <a:extLst>
              <a:ext uri="{FF2B5EF4-FFF2-40B4-BE49-F238E27FC236}">
                <a16:creationId xmlns:a16="http://schemas.microsoft.com/office/drawing/2014/main" id="{5B4F92F9-CAD0-4928-8DA6-05CE9B0C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70" y="1768352"/>
            <a:ext cx="50673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261F5-7C06-4022-96D9-54753BE4C152}"/>
              </a:ext>
            </a:extLst>
          </p:cNvPr>
          <p:cNvSpPr txBox="1"/>
          <p:nvPr/>
        </p:nvSpPr>
        <p:spPr>
          <a:xfrm>
            <a:off x="3489904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76B36-E1B1-4E0F-8C9B-DEC2D2A58F75}"/>
              </a:ext>
            </a:extLst>
          </p:cNvPr>
          <p:cNvSpPr txBox="1"/>
          <p:nvPr/>
        </p:nvSpPr>
        <p:spPr>
          <a:xfrm>
            <a:off x="6374215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(byte)70;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Неявное Преобразование типов</a:t>
            </a:r>
          </a:p>
        </p:txBody>
      </p:sp>
      <p:pic>
        <p:nvPicPr>
          <p:cNvPr id="4098" name="Picture 2" descr="Java | Преобразования типов данных">
            <a:extLst>
              <a:ext uri="{FF2B5EF4-FFF2-40B4-BE49-F238E27FC236}">
                <a16:creationId xmlns:a16="http://schemas.microsoft.com/office/drawing/2014/main" id="{4D46B1B2-4F0B-4B6D-B881-CD66AFB8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21" y="2033941"/>
            <a:ext cx="8191198" cy="35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7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 err="1">
                <a:solidFill>
                  <a:srgbClr val="7030A0"/>
                </a:solidFill>
                <a:latin typeface="Segoe Print" panose="02000600000000000000" pitchFamily="2" charset="0"/>
              </a:rPr>
              <a:t>неЯвное</a:t>
            </a: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 Преобразование типов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22079-15AC-4A0B-9015-ECEC5BE3198A}"/>
              </a:ext>
            </a:extLst>
          </p:cNvPr>
          <p:cNvSpPr txBox="1"/>
          <p:nvPr/>
        </p:nvSpPr>
        <p:spPr>
          <a:xfrm>
            <a:off x="1513516" y="1853259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  <a:endParaRPr lang="ru-RU" sz="20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b = a + 70;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F02BC-9AC4-4CF9-8B71-91BC8B6EA479}"/>
              </a:ext>
            </a:extLst>
          </p:cNvPr>
          <p:cNvSpPr txBox="1"/>
          <p:nvPr/>
        </p:nvSpPr>
        <p:spPr>
          <a:xfrm>
            <a:off x="6096000" y="1853259"/>
            <a:ext cx="3330222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double b = a + 70.9;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50374690-E197-4B93-8C9D-4C831ECF83D8}"/>
              </a:ext>
            </a:extLst>
          </p:cNvPr>
          <p:cNvSpPr/>
          <p:nvPr/>
        </p:nvSpPr>
        <p:spPr>
          <a:xfrm>
            <a:off x="2682588" y="3523536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Явное Преобразование типов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3A9A0-8D03-45DC-AE17-697D01123ACE}"/>
              </a:ext>
            </a:extLst>
          </p:cNvPr>
          <p:cNvSpPr txBox="1"/>
          <p:nvPr/>
        </p:nvSpPr>
        <p:spPr>
          <a:xfrm>
            <a:off x="6624048" y="5018942"/>
            <a:ext cx="609600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BAB81-83E5-46B8-B3E8-373332B60795}"/>
              </a:ext>
            </a:extLst>
          </p:cNvPr>
          <p:cNvSpPr txBox="1"/>
          <p:nvPr/>
        </p:nvSpPr>
        <p:spPr>
          <a:xfrm>
            <a:off x="1513516" y="5039756"/>
            <a:ext cx="3323864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b = a + (byte)70;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1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Сужающие Преобразования типов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03E0D4-701F-4248-BD4C-B0615935E6ED}"/>
              </a:ext>
            </a:extLst>
          </p:cNvPr>
          <p:cNvSpPr/>
          <p:nvPr/>
        </p:nvSpPr>
        <p:spPr>
          <a:xfrm>
            <a:off x="2940147" y="4569015"/>
            <a:ext cx="3512280" cy="188045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a = 2147483000;</a:t>
            </a:r>
          </a:p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long b = a * 2L;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* 2);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BCC8FD-54DE-499F-9AC5-CFBC6EA82955}"/>
              </a:ext>
            </a:extLst>
          </p:cNvPr>
          <p:cNvSpPr/>
          <p:nvPr/>
        </p:nvSpPr>
        <p:spPr>
          <a:xfrm>
            <a:off x="7303363" y="2628409"/>
            <a:ext cx="3154214" cy="12600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6EC1F8-11AF-491F-AA48-4D6B9CB7D702}"/>
              </a:ext>
            </a:extLst>
          </p:cNvPr>
          <p:cNvSpPr/>
          <p:nvPr/>
        </p:nvSpPr>
        <p:spPr>
          <a:xfrm>
            <a:off x="1320132" y="2140165"/>
            <a:ext cx="3376155" cy="82811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a = 7;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/ 3);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57CAC8A-5C2C-493B-A232-5674A2BB27CC}"/>
              </a:ext>
            </a:extLst>
          </p:cNvPr>
          <p:cNvSpPr/>
          <p:nvPr/>
        </p:nvSpPr>
        <p:spPr>
          <a:xfrm>
            <a:off x="554122" y="209255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EB237BB-6593-4FC7-B68B-6588BAFA5D75}"/>
              </a:ext>
            </a:extLst>
          </p:cNvPr>
          <p:cNvSpPr/>
          <p:nvPr/>
        </p:nvSpPr>
        <p:spPr>
          <a:xfrm>
            <a:off x="6541204" y="2791796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DEFFC1F-2C7E-480F-8CFB-DC8DD3797E17}"/>
              </a:ext>
            </a:extLst>
          </p:cNvPr>
          <p:cNvSpPr/>
          <p:nvPr/>
        </p:nvSpPr>
        <p:spPr>
          <a:xfrm>
            <a:off x="2121604" y="5042615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2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Арифметические операции</a:t>
            </a:r>
            <a:endParaRPr lang="ru-RU" sz="4000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956000" y="1584000"/>
            <a:ext cx="2230200" cy="122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Унарные операции:</a:t>
            </a:r>
            <a:endParaRPr lang="ru-RU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++ (инкремент)</a:t>
            </a: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-- (декремент)</a:t>
            </a:r>
            <a:endParaRPr lang="ru-RU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92000" y="1584000"/>
            <a:ext cx="3022560" cy="489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Бинарные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вычитание («-»)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сложение («+»)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умножение («*»)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деление («/»)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остаток от деления («%»)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10;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b = 7;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c = a + b;                  // 17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d = 4 – a;                  // -6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k = b * 5;                  // 35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i = a / b;                   // 1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double k = 10.0 / 4;    // 2.5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j = a % b;                // 3</a:t>
            </a:r>
            <a:endParaRPr lang="ru-RU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0000" y="1584000"/>
            <a:ext cx="2158200" cy="57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Тернарные</a:t>
            </a:r>
            <a:endParaRPr lang="ru-RU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028000" y="3096000"/>
            <a:ext cx="2014560" cy="165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Префиксные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prefI = ++a;  //9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prefD = --a;  //8</a:t>
            </a:r>
            <a:endParaRPr lang="ru-RU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28000" y="4968000"/>
            <a:ext cx="2014560" cy="165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Постфиксные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postI = a++;  //8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postD = a--;  //9</a:t>
            </a:r>
            <a:endParaRPr lang="ru-RU" spc="-1">
              <a:latin typeface="Arial"/>
            </a:endParaRPr>
          </a:p>
        </p:txBody>
      </p:sp>
      <p:sp>
        <p:nvSpPr>
          <p:cNvPr id="88" name="Line 7"/>
          <p:cNvSpPr/>
          <p:nvPr/>
        </p:nvSpPr>
        <p:spPr>
          <a:xfrm flipH="1">
            <a:off x="3396000" y="936000"/>
            <a:ext cx="504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8"/>
          <p:cNvSpPr/>
          <p:nvPr/>
        </p:nvSpPr>
        <p:spPr>
          <a:xfrm>
            <a:off x="5988000" y="1008000"/>
            <a:ext cx="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9"/>
          <p:cNvSpPr/>
          <p:nvPr/>
        </p:nvSpPr>
        <p:spPr>
          <a:xfrm>
            <a:off x="8148000" y="936000"/>
            <a:ext cx="720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Процедуры начала года</Template>
  <TotalTime>0</TotalTime>
  <Words>605</Words>
  <Application>Microsoft Office PowerPoint</Application>
  <PresentationFormat>Широкоэкранный</PresentationFormat>
  <Paragraphs>128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Liberation Serif</vt:lpstr>
      <vt:lpstr>Segoe Print</vt:lpstr>
      <vt:lpstr>Times New Roman</vt:lpstr>
      <vt:lpstr>Wingdings 3</vt:lpstr>
      <vt:lpstr>Ион (конференц-зал)</vt:lpstr>
      <vt:lpstr>Android разработка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2020-09-24T14:18:40Z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