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95" r:id="rId7"/>
    <p:sldId id="309" r:id="rId8"/>
    <p:sldId id="303" r:id="rId9"/>
    <p:sldId id="308" r:id="rId10"/>
    <p:sldId id="310" r:id="rId11"/>
    <p:sldId id="311" r:id="rId12"/>
    <p:sldId id="257" r:id="rId13"/>
    <p:sldId id="312" r:id="rId14"/>
    <p:sldId id="258" r:id="rId15"/>
    <p:sldId id="314" r:id="rId16"/>
    <p:sldId id="313" r:id="rId17"/>
    <p:sldId id="315" r:id="rId18"/>
    <p:sldId id="316" r:id="rId19"/>
    <p:sldId id="317" r:id="rId20"/>
    <p:sldId id="318" r:id="rId21"/>
    <p:sldId id="320" r:id="rId22"/>
    <p:sldId id="321" r:id="rId23"/>
    <p:sldId id="324" r:id="rId24"/>
    <p:sldId id="325" r:id="rId25"/>
    <p:sldId id="326" r:id="rId2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24.09.2020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24.09.2020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az-Cyrl-AZ" dirty="0">
                <a:solidFill>
                  <a:schemeClr val="bg1"/>
                </a:solidFill>
              </a:rPr>
              <a:t>Типы данных. Преобразование типов</a:t>
            </a:r>
            <a:endParaRPr lang="ru-RU" dirty="0">
              <a:solidFill>
                <a:schemeClr val="bg1"/>
              </a:solidFill>
            </a:endParaRPr>
          </a:p>
          <a:p>
            <a:pPr rtl="0"/>
            <a:r>
              <a:rPr lang="ru-RU" dirty="0">
                <a:solidFill>
                  <a:schemeClr val="bg1"/>
                </a:solidFill>
              </a:rPr>
              <a:t>Арифметические и бинарные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Операции с присваиванием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4696178" y="2607903"/>
            <a:ext cx="6096000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= 3;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+= 5; //8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-= 2; //6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/= 3; //2;</a:t>
            </a:r>
          </a:p>
        </p:txBody>
      </p:sp>
    </p:spTree>
    <p:extLst>
      <p:ext uri="{BB962C8B-B14F-4D97-AF65-F5344CB8AC3E}">
        <p14:creationId xmlns:p14="http://schemas.microsoft.com/office/powerpoint/2010/main" val="95833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++ (инкремент),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-- (декремент)</a:t>
            </a:r>
            <a:endParaRPr lang="ru-RU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64000" y="3384000"/>
            <a:ext cx="35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* (умножение), 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/ (деление),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% (остаток от деления)</a:t>
            </a:r>
            <a:endParaRPr lang="ru-RU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64000" y="1944000"/>
            <a:ext cx="17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+ (сложение),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- (вычитание)</a:t>
            </a:r>
            <a:endParaRPr lang="ru-RU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12000" y="2160000"/>
            <a:ext cx="295020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Приоритет операций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3668889" y="2393414"/>
            <a:ext cx="6096000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8;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7;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 = a + 5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(c);// 48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d = (a + 5)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(d);// 104</a:t>
            </a:r>
          </a:p>
        </p:txBody>
      </p:sp>
    </p:spTree>
    <p:extLst>
      <p:ext uri="{BB962C8B-B14F-4D97-AF65-F5344CB8AC3E}">
        <p14:creationId xmlns:p14="http://schemas.microsoft.com/office/powerpoint/2010/main" val="296225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04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43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pic>
        <p:nvPicPr>
          <p:cNvPr id="1026" name="Picture 2" descr="Битовые операции - презентация онлайн">
            <a:extLst>
              <a:ext uri="{FF2B5EF4-FFF2-40B4-BE49-F238E27FC236}">
                <a16:creationId xmlns:a16="http://schemas.microsoft.com/office/drawing/2014/main" id="{E6F06D03-D494-4C16-B293-0AA183F12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9"/>
          <a:stretch/>
        </p:blipFill>
        <p:spPr bwMode="auto">
          <a:xfrm>
            <a:off x="1517650" y="1555970"/>
            <a:ext cx="7882920" cy="51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8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632178" y="2295399"/>
            <a:ext cx="5283201" cy="145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Побитовое отрицание </a:t>
            </a:r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(NOT)</a:t>
            </a:r>
            <a:r>
              <a:rPr lang="ru-RU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endParaRPr lang="ru-RU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Унарная операция, которая меняет каждый бит на противоположный.</a:t>
            </a:r>
          </a:p>
          <a:p>
            <a:pPr algn="just">
              <a:lnSpc>
                <a:spcPct val="115000"/>
              </a:lnSpc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A9D00A-5763-4935-BADC-9563D180E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1" t="36866" r="30092" b="12245"/>
          <a:stretch/>
        </p:blipFill>
        <p:spPr>
          <a:xfrm>
            <a:off x="6491111" y="2156178"/>
            <a:ext cx="5384801" cy="3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7699021" cy="11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Побитовое И</a:t>
            </a: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(AND)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Унарная операция выставляет значение бита в 1 только в том случае, если соответствующие биты в первом и втором числе равны 1 одновременно.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8923E0-7F20-416B-B59B-1064EF903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5" r="2192" b="55062"/>
          <a:stretch/>
        </p:blipFill>
        <p:spPr bwMode="auto">
          <a:xfrm>
            <a:off x="8476081" y="896950"/>
            <a:ext cx="1659467" cy="30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6B56C-4FF8-443A-A8BE-471C9DC723E3}"/>
              </a:ext>
            </a:extLst>
          </p:cNvPr>
          <p:cNvSpPr txBox="1"/>
          <p:nvPr/>
        </p:nvSpPr>
        <p:spPr>
          <a:xfrm>
            <a:off x="846667" y="4516419"/>
            <a:ext cx="6096000" cy="165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&amp; 01100101 // 101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00000100 // 4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________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00000100 // 4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4DBBA-AA25-4CA1-848F-3F9D8346C330}"/>
              </a:ext>
            </a:extLst>
          </p:cNvPr>
          <p:cNvSpPr txBox="1"/>
          <p:nvPr/>
        </p:nvSpPr>
        <p:spPr>
          <a:xfrm>
            <a:off x="4233333" y="4215884"/>
            <a:ext cx="6096000" cy="165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&amp; 01100001 //97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00000100 // 4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________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00000000 // 0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BDB92-31F4-48FD-9AF6-D55F06DAD483}"/>
              </a:ext>
            </a:extLst>
          </p:cNvPr>
          <p:cNvSpPr txBox="1"/>
          <p:nvPr/>
        </p:nvSpPr>
        <p:spPr>
          <a:xfrm>
            <a:off x="485423" y="33531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</a:rPr>
              <a:t>Задача: узнать какое значение 0 или 1 стоит в определенном бите числа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0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6728177" cy="11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Побитовое ИЛИ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(OR)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Выставляет значение 1, если хотя бы один соответствующий бит в первом или во втором числе установлен в 1.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6B56C-4FF8-443A-A8BE-471C9DC723E3}"/>
              </a:ext>
            </a:extLst>
          </p:cNvPr>
          <p:cNvSpPr txBox="1"/>
          <p:nvPr/>
        </p:nvSpPr>
        <p:spPr>
          <a:xfrm>
            <a:off x="846667" y="4516419"/>
            <a:ext cx="2099733" cy="2069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01100101 // 101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00000100 // 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________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01100101 // 101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4DBBA-AA25-4CA1-848F-3F9D8346C330}"/>
              </a:ext>
            </a:extLst>
          </p:cNvPr>
          <p:cNvSpPr txBox="1"/>
          <p:nvPr/>
        </p:nvSpPr>
        <p:spPr>
          <a:xfrm>
            <a:off x="4718755" y="4257043"/>
            <a:ext cx="6096000" cy="1972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01100001 // 97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00000100 // 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________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01100101 // 101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BDB92-31F4-48FD-9AF6-D55F06DAD483}"/>
              </a:ext>
            </a:extLst>
          </p:cNvPr>
          <p:cNvSpPr txBox="1"/>
          <p:nvPr/>
        </p:nvSpPr>
        <p:spPr>
          <a:xfrm>
            <a:off x="485423" y="33531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</a:rPr>
              <a:t>Задача: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установить значение конкретного бита числа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752880-9AF3-4F19-A5A6-26DF863AE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27" t="1151" r="2041" b="55525"/>
          <a:stretch/>
        </p:blipFill>
        <p:spPr bwMode="auto">
          <a:xfrm>
            <a:off x="8529255" y="965113"/>
            <a:ext cx="1686259" cy="238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2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6728177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Исключающее ИЛИ </a:t>
            </a:r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(XOR)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ыставляет значение в 1, если соответствующий бит равен 1 только в одном из операндов, но не одновременно.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BDB92-31F4-48FD-9AF6-D55F06DAD483}"/>
              </a:ext>
            </a:extLst>
          </p:cNvPr>
          <p:cNvSpPr txBox="1"/>
          <p:nvPr/>
        </p:nvSpPr>
        <p:spPr>
          <a:xfrm>
            <a:off x="485423" y="4318657"/>
            <a:ext cx="6096000" cy="123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Шифрование: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^ 7 → 2 (значение зашифровалось) 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^ 7 → 5 (используя ключ, можно расшифровать)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0B0360-74D6-4CF8-9FE9-0C2D8D40D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3" t="2963" r="1672" b="54239"/>
          <a:stretch/>
        </p:blipFill>
        <p:spPr bwMode="auto">
          <a:xfrm>
            <a:off x="8094133" y="1276570"/>
            <a:ext cx="2077156" cy="2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символьный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725694" y="1503000"/>
            <a:ext cx="5462694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char –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без знака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230489" y="3964397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42CC0-E23B-42A5-833D-7C4A7C556B78}"/>
              </a:ext>
            </a:extLst>
          </p:cNvPr>
          <p:cNvSpPr/>
          <p:nvPr/>
        </p:nvSpPr>
        <p:spPr>
          <a:xfrm>
            <a:off x="3317719" y="218588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1083733" y="4536664"/>
            <a:ext cx="609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a = 65;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 b ='A';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A3E8-10AD-4A13-BF9E-E488D6177B8F}"/>
              </a:ext>
            </a:extLst>
          </p:cNvPr>
          <p:cNvSpPr txBox="1"/>
          <p:nvPr/>
        </p:nvSpPr>
        <p:spPr>
          <a:xfrm>
            <a:off x="5621868" y="4111932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 = 3;</a:t>
            </a: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 = 'A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result = (char) (a + b);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6728177" cy="2385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Знаковый оператор сдвига влево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endParaRPr lang="ru-R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се биты первого операнда смещаются влево и число справа дополняется нулем.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Один сдвиг влево соответствует умножению на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8222-FFFA-4E84-B31E-E7834187A56B}"/>
              </a:ext>
            </a:extLst>
          </p:cNvPr>
          <p:cNvSpPr txBox="1"/>
          <p:nvPr/>
        </p:nvSpPr>
        <p:spPr>
          <a:xfrm>
            <a:off x="485423" y="4079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0001 &lt;&lt; 2 = 0100  =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33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10250310" cy="312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Знаковый оператор сдвига вправо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endParaRPr lang="ru-R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се биты первого операнда смещаются вправо.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Число слева дополняется нулем, если число положительное,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единицей, если отрицательное.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Один сдвиг вправо соответствует делению на 2. Если делится нечетное число, то округляется до меньшего целого для положительных чисел, а для отрицательных округляется до большего.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8222-FFFA-4E84-B31E-E7834187A56B}"/>
              </a:ext>
            </a:extLst>
          </p:cNvPr>
          <p:cNvSpPr txBox="1"/>
          <p:nvPr/>
        </p:nvSpPr>
        <p:spPr>
          <a:xfrm>
            <a:off x="485423" y="5329183"/>
            <a:ext cx="6096000" cy="121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= 0100 &gt;&gt; 2 = 0001  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= 0011 &gt;&gt; 1 = 0001  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-3 = 1111 1101 &gt;&gt; 1 = 1111 1110 =  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9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10250310" cy="312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Беззнаковый оператор сдвига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</a:t>
            </a:r>
            <a:endParaRPr lang="ru-R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се биты первого операнда смещаются вправо и число слева дополняется нулем, даже если операция выполняется с отрицательными числами.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Это повторяется столько раз, сколько задано вторым операндом.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Операция так же, как и знаковый оператор сдвига вправо, соответствует делению числа на два за исключением первого сдвига в отрицательном числе.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8222-FFFA-4E84-B31E-E7834187A56B}"/>
              </a:ext>
            </a:extLst>
          </p:cNvPr>
          <p:cNvSpPr txBox="1"/>
          <p:nvPr/>
        </p:nvSpPr>
        <p:spPr>
          <a:xfrm>
            <a:off x="485423" y="4979227"/>
            <a:ext cx="6096000" cy="163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= 0100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= 0001  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0011 &gt;&gt;&gt; 1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0001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=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 1101 &gt;&gt; 1 =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 1110 =  2147483646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0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1663575" y="2365584"/>
            <a:ext cx="2495205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ru-RU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bool</a:t>
            </a:r>
            <a:r>
              <a:rPr lang="en-US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ean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92471" y="2974529"/>
            <a:ext cx="5486760" cy="15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Возможные значения: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t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(Истина, 1)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(Ложь, 0)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6514049" y="2406600"/>
            <a:ext cx="381564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Пример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кода: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1876F-92BA-443D-8322-1BE143AE3104}"/>
              </a:ext>
            </a:extLst>
          </p:cNvPr>
          <p:cNvSpPr txBox="1"/>
          <p:nvPr/>
        </p:nvSpPr>
        <p:spPr>
          <a:xfrm>
            <a:off x="6514049" y="298008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//Пример кода</a:t>
            </a: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true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  <a:endParaRPr lang="en-US" sz="2800" spc="-1" dirty="0">
              <a:solidFill>
                <a:srgbClr val="030303"/>
              </a:solidFill>
              <a:latin typeface="Calibri"/>
              <a:ea typeface="DejaVu Sans"/>
            </a:endParaRP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</a:p>
          <a:p>
            <a:endParaRPr lang="ru-RU" sz="2800" spc="-1" dirty="0">
              <a:solidFill>
                <a:srgbClr val="030303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B62F-5361-49F9-A088-1B7B97DDEDF6}"/>
              </a:ext>
            </a:extLst>
          </p:cNvPr>
          <p:cNvSpPr txBox="1"/>
          <p:nvPr/>
        </p:nvSpPr>
        <p:spPr>
          <a:xfrm>
            <a:off x="2961279" y="18400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</a:t>
            </a:r>
            <a:endParaRPr lang="ru-RU" sz="3200" b="1" dirty="0"/>
          </a:p>
        </p:txBody>
      </p:sp>
      <p:sp>
        <p:nvSpPr>
          <p:cNvPr id="3" name="Прямоугольник: один скругленный угол 2">
            <a:extLst>
              <a:ext uri="{FF2B5EF4-FFF2-40B4-BE49-F238E27FC236}">
                <a16:creationId xmlns:a16="http://schemas.microsoft.com/office/drawing/2014/main" id="{DFA285DF-93E1-469B-827F-CBDA806A3FE4}"/>
              </a:ext>
            </a:extLst>
          </p:cNvPr>
          <p:cNvSpPr/>
          <p:nvPr/>
        </p:nvSpPr>
        <p:spPr>
          <a:xfrm>
            <a:off x="2344260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EF45AC8-844A-4CEB-8CE2-9319EDE62125}"/>
              </a:ext>
            </a:extLst>
          </p:cNvPr>
          <p:cNvCxnSpPr/>
          <p:nvPr/>
        </p:nvCxnSpPr>
        <p:spPr>
          <a:xfrm flipV="1">
            <a:off x="3281238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E63AD-98B7-416F-B57F-2C96104991F5}"/>
              </a:ext>
            </a:extLst>
          </p:cNvPr>
          <p:cNvSpPr txBox="1"/>
          <p:nvPr/>
        </p:nvSpPr>
        <p:spPr>
          <a:xfrm>
            <a:off x="8472311" y="184008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70.8</a:t>
            </a:r>
            <a:endParaRPr lang="ru-RU" sz="3200" b="1" dirty="0"/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764949E1-A2F1-45F2-9930-81B24F597B4C}"/>
              </a:ext>
            </a:extLst>
          </p:cNvPr>
          <p:cNvSpPr/>
          <p:nvPr/>
        </p:nvSpPr>
        <p:spPr>
          <a:xfrm>
            <a:off x="7855292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327137-2E7D-40B2-B08D-56A59864BE1A}"/>
              </a:ext>
            </a:extLst>
          </p:cNvPr>
          <p:cNvCxnSpPr/>
          <p:nvPr/>
        </p:nvCxnSpPr>
        <p:spPr>
          <a:xfrm flipV="1">
            <a:off x="8792270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4D43A1-192C-4FF9-A814-0F45906AD9A3}"/>
              </a:ext>
            </a:extLst>
          </p:cNvPr>
          <p:cNvSpPr txBox="1"/>
          <p:nvPr/>
        </p:nvSpPr>
        <p:spPr>
          <a:xfrm>
            <a:off x="2062038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95C609-F24E-4664-8F3C-8E945B9B1EC9}"/>
              </a:ext>
            </a:extLst>
          </p:cNvPr>
          <p:cNvCxnSpPr/>
          <p:nvPr/>
        </p:nvCxnSpPr>
        <p:spPr>
          <a:xfrm>
            <a:off x="3793067" y="4385857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6059B-CC82-4604-89C0-2C72907A2E56}"/>
              </a:ext>
            </a:extLst>
          </p:cNvPr>
          <p:cNvSpPr txBox="1"/>
          <p:nvPr/>
        </p:nvSpPr>
        <p:spPr>
          <a:xfrm>
            <a:off x="7692466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b = a + 70.9;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E61F8D-8247-419D-AB0E-00FA6B926BA8}"/>
              </a:ext>
            </a:extLst>
          </p:cNvPr>
          <p:cNvCxnSpPr/>
          <p:nvPr/>
        </p:nvCxnSpPr>
        <p:spPr>
          <a:xfrm>
            <a:off x="9589911" y="4380206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pic>
        <p:nvPicPr>
          <p:cNvPr id="3074" name="Picture 2" descr="Преобразование типов в Java • Vertex Academy">
            <a:extLst>
              <a:ext uri="{FF2B5EF4-FFF2-40B4-BE49-F238E27FC236}">
                <a16:creationId xmlns:a16="http://schemas.microsoft.com/office/drawing/2014/main" id="{5B4F92F9-CAD0-4928-8DA6-05CE9B0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0" y="1768352"/>
            <a:ext cx="5067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261F5-7C06-4022-96D9-54753BE4C152}"/>
              </a:ext>
            </a:extLst>
          </p:cNvPr>
          <p:cNvSpPr txBox="1"/>
          <p:nvPr/>
        </p:nvSpPr>
        <p:spPr>
          <a:xfrm>
            <a:off x="3489904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6B36-E1B1-4E0F-8C9B-DEC2D2A58F75}"/>
              </a:ext>
            </a:extLst>
          </p:cNvPr>
          <p:cNvSpPr txBox="1"/>
          <p:nvPr/>
        </p:nvSpPr>
        <p:spPr>
          <a:xfrm>
            <a:off x="6374215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Неявное Преобразование типов</a:t>
            </a:r>
          </a:p>
        </p:txBody>
      </p:sp>
      <p:pic>
        <p:nvPicPr>
          <p:cNvPr id="4098" name="Picture 2" descr="Java | Преобразования типов данных">
            <a:extLst>
              <a:ext uri="{FF2B5EF4-FFF2-40B4-BE49-F238E27FC236}">
                <a16:creationId xmlns:a16="http://schemas.microsoft.com/office/drawing/2014/main" id="{4D46B1B2-4F0B-4B6D-B881-CD66AFB8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21" y="2033941"/>
            <a:ext cx="8191198" cy="35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 err="1">
                <a:solidFill>
                  <a:srgbClr val="7030A0"/>
                </a:solidFill>
                <a:latin typeface="Segoe Print" panose="02000600000000000000" pitchFamily="2" charset="0"/>
              </a:rPr>
              <a:t>неЯвное</a:t>
            </a: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 Преобразование типов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22079-15AC-4A0B-9015-ECEC5BE3198A}"/>
              </a:ext>
            </a:extLst>
          </p:cNvPr>
          <p:cNvSpPr txBox="1"/>
          <p:nvPr/>
        </p:nvSpPr>
        <p:spPr>
          <a:xfrm>
            <a:off x="1513516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F02BC-9AC4-4CF9-8B71-91BC8B6EA479}"/>
              </a:ext>
            </a:extLst>
          </p:cNvPr>
          <p:cNvSpPr txBox="1"/>
          <p:nvPr/>
        </p:nvSpPr>
        <p:spPr>
          <a:xfrm>
            <a:off x="6096000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b = a + 70.9;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50374690-E197-4B93-8C9D-4C831ECF83D8}"/>
              </a:ext>
            </a:extLst>
          </p:cNvPr>
          <p:cNvSpPr/>
          <p:nvPr/>
        </p:nvSpPr>
        <p:spPr>
          <a:xfrm>
            <a:off x="2682588" y="3523536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Явное Преобразование типов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3A9A0-8D03-45DC-AE17-697D01123ACE}"/>
              </a:ext>
            </a:extLst>
          </p:cNvPr>
          <p:cNvSpPr txBox="1"/>
          <p:nvPr/>
        </p:nvSpPr>
        <p:spPr>
          <a:xfrm>
            <a:off x="6624048" y="5018942"/>
            <a:ext cx="609600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BAB81-83E5-46B8-B3E8-373332B60795}"/>
              </a:ext>
            </a:extLst>
          </p:cNvPr>
          <p:cNvSpPr txBox="1"/>
          <p:nvPr/>
        </p:nvSpPr>
        <p:spPr>
          <a:xfrm>
            <a:off x="1513516" y="5039756"/>
            <a:ext cx="3323864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(byte)70;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1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Сужающие Преобразования типов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03E0D4-701F-4248-BD4C-B0615935E6ED}"/>
              </a:ext>
            </a:extLst>
          </p:cNvPr>
          <p:cNvSpPr/>
          <p:nvPr/>
        </p:nvSpPr>
        <p:spPr>
          <a:xfrm>
            <a:off x="2940147" y="4569015"/>
            <a:ext cx="3512280" cy="188045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a = 2147483000;</a:t>
            </a:r>
          </a:p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long b = a * 2L;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* 2);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BCC8FD-54DE-499F-9AC5-CFBC6EA82955}"/>
              </a:ext>
            </a:extLst>
          </p:cNvPr>
          <p:cNvSpPr/>
          <p:nvPr/>
        </p:nvSpPr>
        <p:spPr>
          <a:xfrm>
            <a:off x="7303363" y="2628409"/>
            <a:ext cx="3154214" cy="12600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6EC1F8-11AF-491F-AA48-4D6B9CB7D702}"/>
              </a:ext>
            </a:extLst>
          </p:cNvPr>
          <p:cNvSpPr/>
          <p:nvPr/>
        </p:nvSpPr>
        <p:spPr>
          <a:xfrm>
            <a:off x="1320132" y="2140165"/>
            <a:ext cx="3376155" cy="82811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a = 7;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/ 7);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57CAC8A-5C2C-493B-A232-5674A2BB27CC}"/>
              </a:ext>
            </a:extLst>
          </p:cNvPr>
          <p:cNvSpPr/>
          <p:nvPr/>
        </p:nvSpPr>
        <p:spPr>
          <a:xfrm>
            <a:off x="554122" y="20925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B237BB-6593-4FC7-B68B-6588BAFA5D75}"/>
              </a:ext>
            </a:extLst>
          </p:cNvPr>
          <p:cNvSpPr/>
          <p:nvPr/>
        </p:nvSpPr>
        <p:spPr>
          <a:xfrm>
            <a:off x="6541204" y="2791796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EFFC1F-2C7E-480F-8CFB-DC8DD3797E17}"/>
              </a:ext>
            </a:extLst>
          </p:cNvPr>
          <p:cNvSpPr/>
          <p:nvPr/>
        </p:nvSpPr>
        <p:spPr>
          <a:xfrm>
            <a:off x="2121604" y="5042615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Арифметические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56000" y="1584000"/>
            <a:ext cx="223020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Унарные операции:</a:t>
            </a:r>
            <a:endParaRPr lang="ru-RU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++ (инкремент)</a:t>
            </a: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-- (декремент)</a:t>
            </a:r>
            <a:endParaRPr lang="ru-RU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92000" y="1584000"/>
            <a:ext cx="3022560" cy="48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Бинарные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вычитание («-»)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сложение («+»)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умножение («*»)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деление («/»)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остаток от деления («%»)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10;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b = 7;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c = a + b;                  // 17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d = 4 – a;                  // -6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k = b * 5;                  // 35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i = a / b;                   // 1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double k = 10.0 / 4;    // 2.5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j = a % b;                // 3</a:t>
            </a:r>
            <a:endParaRPr lang="ru-RU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0000" y="1584000"/>
            <a:ext cx="2158200" cy="57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Тернарные</a:t>
            </a:r>
            <a:endParaRPr lang="ru-RU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28000" y="3096000"/>
            <a:ext cx="2014560" cy="165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Префиксные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prefI = ++a;  //9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prefD = --a;  //8</a:t>
            </a:r>
            <a:endParaRPr lang="ru-RU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28000" y="4968000"/>
            <a:ext cx="201456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Постфиксные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postI = a++;  //8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postD = a--;  //9</a:t>
            </a:r>
            <a:endParaRPr lang="ru-RU" spc="-1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 flipH="1">
            <a:off x="3396000" y="936000"/>
            <a:ext cx="504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5988000" y="1008000"/>
            <a:ext cx="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8148000" y="936000"/>
            <a:ext cx="720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начала года</Template>
  <TotalTime>0</TotalTime>
  <Words>1030</Words>
  <Application>Microsoft Office PowerPoint</Application>
  <PresentationFormat>Широкоэкранный</PresentationFormat>
  <Paragraphs>193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Liberation Serif</vt:lpstr>
      <vt:lpstr>Segoe Print</vt:lpstr>
      <vt:lpstr>Times New Roman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2020-09-24T18:25:41Z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