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323" r:id="rId3"/>
    <p:sldId id="325" r:id="rId4"/>
    <p:sldId id="317" r:id="rId5"/>
    <p:sldId id="328" r:id="rId6"/>
    <p:sldId id="313" r:id="rId7"/>
    <p:sldId id="312" r:id="rId8"/>
    <p:sldId id="311" r:id="rId9"/>
    <p:sldId id="350" r:id="rId10"/>
    <p:sldId id="348" r:id="rId11"/>
    <p:sldId id="342" r:id="rId12"/>
    <p:sldId id="346" r:id="rId13"/>
    <p:sldId id="343" r:id="rId14"/>
    <p:sldId id="344" r:id="rId15"/>
    <p:sldId id="332" r:id="rId16"/>
    <p:sldId id="351" r:id="rId17"/>
    <p:sldId id="349" r:id="rId18"/>
    <p:sldId id="347" r:id="rId19"/>
    <p:sldId id="334" r:id="rId20"/>
    <p:sldId id="352" r:id="rId21"/>
    <p:sldId id="354" r:id="rId22"/>
    <p:sldId id="353" r:id="rId2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 " initials="" lastIdx="19" clrIdx="0">
    <p:extLst>
      <p:ext uri="{19B8F6BF-5375-455C-9EA6-DF929625EA0E}">
        <p15:presenceInfo xmlns:p15="http://schemas.microsoft.com/office/powerpoint/2012/main" userId="478e54c2027d603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CFE"/>
    <a:srgbClr val="F7E8E1"/>
    <a:srgbClr val="729F11"/>
    <a:srgbClr val="111E31"/>
    <a:srgbClr val="DBF6FE"/>
    <a:srgbClr val="6BC5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91" autoAdjust="0"/>
    <p:restoredTop sz="94660"/>
  </p:normalViewPr>
  <p:slideViewPr>
    <p:cSldViewPr snapToGrid="0">
      <p:cViewPr varScale="1">
        <p:scale>
          <a:sx n="85" d="100"/>
          <a:sy n="85" d="100"/>
        </p:scale>
        <p:origin x="102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C8ECAB-7558-418B-9C03-01ED924AB8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5A16DA0-9BB3-4833-AFC1-AC279011B2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07A6BE0-2893-483A-9667-14B33C3C2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815E-F7B8-4E93-9F6C-89F6C3C8DBB8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AF70BFB-89B4-49F3-A606-A05CA8D99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A7C0779-635B-4622-98D8-3D5C96037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267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670576-E5D6-4313-A076-92C921B60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F7D3E9A-2110-4B36-9C8D-9107F49BE5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92013A0-C674-47C4-B0E5-C64F83E30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815E-F7B8-4E93-9F6C-89F6C3C8DBB8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8D68D6A-563F-4E4E-BF62-A7BB4F355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400781F-F54A-4E05-83A3-D64F2CF8B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094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BB94EBF-FE6D-4749-ABD8-F117EE7D23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CD545C5-F214-42A1-B0FB-B53C0FF960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79E3802-D6CB-448E-A2E7-1BEB207BC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815E-F7B8-4E93-9F6C-89F6C3C8DBB8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4267E0C-3554-4C39-BB07-48C1BFE57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20632BC-698C-4EFC-9B37-3C82FD9D0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515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E41827-2D85-4F20-8A89-4F6F098EE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B2EBC5A-92F4-46CC-AB4C-F08037EB88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4F886D5-0804-4AE3-8D69-6CFD6D975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815E-F7B8-4E93-9F6C-89F6C3C8DBB8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66052FA-DF43-4DD0-B8B0-8E0947466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A2E3A38-F2E6-4CE9-A850-57E526B47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095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16816D-901E-4E88-BF22-2CE96F76C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0346C75-9F1B-4B93-B366-2DF60222D0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287FB89-2436-40DB-A94D-FCB8F4F49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815E-F7B8-4E93-9F6C-89F6C3C8DBB8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A2AE8D1-EF77-4BE4-9D7D-82FD2C866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41C2412-66C1-4FB0-89CC-050FEE000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620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7FC48C-1C39-4CE3-89B9-F79C28D60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000499-5663-44DB-8333-794646F9CF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BB4F9B5-CAFA-4D31-8C7A-FB024110A6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768BA8E-5CD9-47BF-BD1A-515D9D6A7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815E-F7B8-4E93-9F6C-89F6C3C8DBB8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3CFFFEE-5078-4671-9072-C8BC13AC3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F7FF58E-102C-4744-8DAC-73DC57682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536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138EE4-85B5-408E-B20E-6FCC8085E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0B86D69-AC8E-4DED-A09D-6B5C630F74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11C53AF-8495-4B50-9860-D029C55A36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EEF5BD9-0821-4610-BFEB-7104A8E8E2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2C03306-3F08-469D-867B-BF48E948BE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A1DBBC2-D3AF-4FC8-998D-DBC14A220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815E-F7B8-4E93-9F6C-89F6C3C8DBB8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D00BB4B-F334-404E-939E-3EF193105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16B7A12-B199-47BC-8351-A5C4997BF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433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9DEB15-98F5-463F-9E1C-222B02803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D60C8ED-924F-4277-BD5A-4A5C192A2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815E-F7B8-4E93-9F6C-89F6C3C8DBB8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C169600-1663-4006-B23E-FE05B48BD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0F52573-51D1-471B-B8B8-F985CBBAD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295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450C672-7830-4584-94CF-8FEF11799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815E-F7B8-4E93-9F6C-89F6C3C8DBB8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A1BF32F-8998-47EE-9228-EA8BBA03C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C47AE0C-A2A0-4BD9-878C-4A0DA54F8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125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6FD799-5DE8-420A-9DEC-C892C2C21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2E76A82-4AE4-45BA-BA77-F04DBBB822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0CCFD7E-AFDA-43D3-BD15-EED8D59290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E3C4C86-74D6-4D39-A77C-9DB789F4D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815E-F7B8-4E93-9F6C-89F6C3C8DBB8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05B4E39-EB17-417D-98DA-4F8E9791C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7386E8C-7570-4016-BD06-221D5365B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3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E662FE-B948-446D-BD8F-99BB6253E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ED8BDBB4-A98E-4372-A6B5-34147B370B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5B40488-4C7C-48BB-940C-A78B62A3BD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16B29EE-3FA8-4B04-A037-02825EE80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815E-F7B8-4E93-9F6C-89F6C3C8DBB8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B7652C2-7D70-4BB9-8043-68B9F1DED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8C5032C-3D1D-4329-8FC0-F05A5712D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656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A26F57-71D1-444C-806C-B52547314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D63CD6C-AB86-44CE-83F8-B254EE5DA4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DF2E120-4C96-4256-AAF1-BB48F30C12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E7815E-F7B8-4E93-9F6C-89F6C3C8DBB8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8BD1D47-A0D1-4C49-897F-ED7BA52879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2B82535-741A-4893-879E-A4E455FFA9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37FF7-5919-41BF-8DD0-96FAEA1BD99B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FA8F1BA-893E-4510-8A45-2B681F8906ED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381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1556" y="2032628"/>
            <a:ext cx="6870722" cy="2387600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rgbClr val="111E31"/>
                </a:solidFill>
                <a:latin typeface="+mn-lt"/>
              </a:rPr>
              <a:t>IT </a:t>
            </a:r>
            <a:r>
              <a:rPr lang="ru-RU" sz="4800" b="1" dirty="0">
                <a:solidFill>
                  <a:srgbClr val="111E31"/>
                </a:solidFill>
                <a:latin typeface="+mn-lt"/>
              </a:rPr>
              <a:t>Школа </a:t>
            </a:r>
            <a:r>
              <a:rPr lang="en-US" sz="4800" b="1" dirty="0">
                <a:solidFill>
                  <a:srgbClr val="111E31"/>
                </a:solidFill>
                <a:latin typeface="+mn-lt"/>
              </a:rPr>
              <a:t>Samsung</a:t>
            </a:r>
            <a:endParaRPr lang="en-US" b="1" dirty="0">
              <a:solidFill>
                <a:srgbClr val="111E31"/>
              </a:solidFill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60605" y="5016707"/>
            <a:ext cx="4992624" cy="1655762"/>
          </a:xfrm>
        </p:spPr>
        <p:txBody>
          <a:bodyPr>
            <a:normAutofit/>
          </a:bodyPr>
          <a:lstStyle/>
          <a:p>
            <a:pPr rtl="0">
              <a:spcAft>
                <a:spcPts val="600"/>
              </a:spcAft>
            </a:pP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ru-RU" sz="3200" dirty="0"/>
              <a:t>Что такое интерфейс приложения</a:t>
            </a:r>
            <a:endParaRPr lang="ru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94360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22F84F7D-B820-48C6-B9E5-424DCFDB6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744" y="0"/>
            <a:ext cx="7167734" cy="1020417"/>
          </a:xfrm>
        </p:spPr>
        <p:txBody>
          <a:bodyPr>
            <a:normAutofit/>
          </a:bodyPr>
          <a:lstStyle/>
          <a:p>
            <a:pPr algn="ctr"/>
            <a:r>
              <a:rPr lang="ru-RU" sz="2800" b="1" dirty="0">
                <a:solidFill>
                  <a:srgbClr val="729F11"/>
                </a:solidFill>
                <a:latin typeface="Segoe Print" panose="02000600000000000000" pitchFamily="2" charset="0"/>
              </a:rPr>
              <a:t>Группируем различные</a:t>
            </a:r>
            <a:br>
              <a:rPr lang="ru-RU" sz="2800" b="1" dirty="0">
                <a:solidFill>
                  <a:srgbClr val="729F11"/>
                </a:solidFill>
                <a:latin typeface="Segoe Print" panose="02000600000000000000" pitchFamily="2" charset="0"/>
              </a:rPr>
            </a:br>
            <a:r>
              <a:rPr lang="ru-RU" sz="2800" b="1" dirty="0">
                <a:solidFill>
                  <a:srgbClr val="729F11"/>
                </a:solidFill>
                <a:latin typeface="Segoe Print" panose="02000600000000000000" pitchFamily="2" charset="0"/>
              </a:rPr>
              <a:t> типы </a:t>
            </a:r>
            <a:r>
              <a:rPr lang="ru-RU" sz="2800" b="1" dirty="0" err="1">
                <a:solidFill>
                  <a:srgbClr val="729F11"/>
                </a:solidFill>
                <a:latin typeface="Segoe Print" panose="02000600000000000000" pitchFamily="2" charset="0"/>
              </a:rPr>
              <a:t>лэйаутов</a:t>
            </a:r>
            <a:endParaRPr lang="ru-RU" sz="2800" b="1" dirty="0">
              <a:solidFill>
                <a:srgbClr val="729F11"/>
              </a:solidFill>
              <a:latin typeface="Segoe Print" panose="02000600000000000000" pitchFamily="2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9E5AB29-E7FA-4921-832D-9DD45408C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852" y="1908313"/>
            <a:ext cx="8094131" cy="4644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289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22F84F7D-B820-48C6-B9E5-424DCFDB6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744" y="0"/>
            <a:ext cx="7167734" cy="1020417"/>
          </a:xfrm>
        </p:spPr>
        <p:txBody>
          <a:bodyPr>
            <a:normAutofit/>
          </a:bodyPr>
          <a:lstStyle/>
          <a:p>
            <a:pPr algn="ctr"/>
            <a:r>
              <a:rPr lang="ru-RU" sz="2800" b="1" dirty="0">
                <a:solidFill>
                  <a:srgbClr val="729F11"/>
                </a:solidFill>
                <a:latin typeface="Segoe Print" panose="02000600000000000000" pitchFamily="2" charset="0"/>
              </a:rPr>
              <a:t>Единицы измерения</a:t>
            </a:r>
          </a:p>
        </p:txBody>
      </p:sp>
      <p:sp>
        <p:nvSpPr>
          <p:cNvPr id="4" name="AutoShape 6" descr="https://startandroid.ru/images/stories/lessons/P0001/xP0001_010.jpg.pagespeed.ic.c9K3772e0I.webp">
            <a:extLst>
              <a:ext uri="{FF2B5EF4-FFF2-40B4-BE49-F238E27FC236}">
                <a16:creationId xmlns:a16="http://schemas.microsoft.com/office/drawing/2014/main" id="{3E974EBE-8114-4EA9-A877-7D522EC0781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085425" y="380926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2FC196-66CD-4CB4-B6BE-887618B86082}"/>
              </a:ext>
            </a:extLst>
          </p:cNvPr>
          <p:cNvSpPr txBox="1"/>
          <p:nvPr/>
        </p:nvSpPr>
        <p:spPr>
          <a:xfrm>
            <a:off x="337026" y="2349403"/>
            <a:ext cx="846994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dp</a:t>
            </a:r>
            <a:r>
              <a:rPr lang="en-US" b="1" dirty="0"/>
              <a:t> </a:t>
            </a:r>
            <a:r>
              <a:rPr lang="ru-RU" dirty="0"/>
              <a:t>или</a:t>
            </a:r>
            <a:r>
              <a:rPr lang="en-US" dirty="0"/>
              <a:t> </a:t>
            </a:r>
            <a:r>
              <a:rPr lang="en-US" b="1" dirty="0"/>
              <a:t>dip </a:t>
            </a:r>
            <a:r>
              <a:rPr lang="ru-RU" b="1" dirty="0"/>
              <a:t>(</a:t>
            </a:r>
            <a:r>
              <a:rPr lang="en-US" b="1" dirty="0"/>
              <a:t>Density-independent Pixels</a:t>
            </a:r>
            <a:r>
              <a:rPr lang="ru-RU" b="1" dirty="0"/>
              <a:t>) </a:t>
            </a:r>
            <a:r>
              <a:rPr lang="ru-RU" dirty="0"/>
              <a:t>- абстрактная ЕИ для размеров компонентов</a:t>
            </a:r>
          </a:p>
          <a:p>
            <a:endParaRPr lang="ru-RU" b="1" dirty="0"/>
          </a:p>
          <a:p>
            <a:r>
              <a:rPr lang="ru-RU" b="1" dirty="0" err="1"/>
              <a:t>sp</a:t>
            </a:r>
            <a:r>
              <a:rPr lang="ru-RU" b="1" dirty="0"/>
              <a:t> (</a:t>
            </a:r>
            <a:r>
              <a:rPr lang="ru-RU" dirty="0" err="1"/>
              <a:t>Scale-independent</a:t>
            </a:r>
            <a:r>
              <a:rPr lang="ru-RU" dirty="0"/>
              <a:t> </a:t>
            </a:r>
            <a:r>
              <a:rPr lang="ru-RU" dirty="0" err="1"/>
              <a:t>Pixels</a:t>
            </a:r>
            <a:r>
              <a:rPr lang="ru-RU" dirty="0"/>
              <a:t>) – абстрактная ЕИ для размеров шрифта</a:t>
            </a:r>
          </a:p>
          <a:p>
            <a:endParaRPr lang="ru-RU" b="1" dirty="0"/>
          </a:p>
          <a:p>
            <a:r>
              <a:rPr lang="en-US" b="1" dirty="0"/>
              <a:t>p</a:t>
            </a:r>
            <a:r>
              <a:rPr lang="ru-RU" b="1" dirty="0"/>
              <a:t>x</a:t>
            </a:r>
            <a:r>
              <a:rPr lang="en-US" b="1" dirty="0"/>
              <a:t> (pixel)</a:t>
            </a:r>
            <a:r>
              <a:rPr lang="ru-RU" b="1" dirty="0"/>
              <a:t> </a:t>
            </a:r>
            <a:r>
              <a:rPr lang="ru-RU" dirty="0"/>
              <a:t>– пиксел</a:t>
            </a:r>
          </a:p>
          <a:p>
            <a:endParaRPr lang="ru-RU" b="1" dirty="0"/>
          </a:p>
          <a:p>
            <a:r>
              <a:rPr lang="ru-RU" b="1" dirty="0" err="1"/>
              <a:t>mm</a:t>
            </a:r>
            <a:r>
              <a:rPr lang="ru-RU" b="1" dirty="0"/>
              <a:t> </a:t>
            </a:r>
            <a:r>
              <a:rPr lang="ru-RU" dirty="0"/>
              <a:t>– миллиметр, определяется по физическому размеру экрана</a:t>
            </a:r>
          </a:p>
          <a:p>
            <a:endParaRPr lang="ru-RU" b="1" dirty="0"/>
          </a:p>
          <a:p>
            <a:r>
              <a:rPr lang="en-US" b="1" dirty="0" err="1"/>
              <a:t>i</a:t>
            </a:r>
            <a:r>
              <a:rPr lang="ru-RU" b="1" dirty="0"/>
              <a:t>n</a:t>
            </a:r>
            <a:r>
              <a:rPr lang="en-US" b="1" dirty="0"/>
              <a:t> (inch) </a:t>
            </a:r>
            <a:r>
              <a:rPr lang="ru-RU" dirty="0"/>
              <a:t>– дюйм, определяется по физическому размеру экрана</a:t>
            </a:r>
          </a:p>
        </p:txBody>
      </p:sp>
    </p:spTree>
    <p:extLst>
      <p:ext uri="{BB962C8B-B14F-4D97-AF65-F5344CB8AC3E}">
        <p14:creationId xmlns:p14="http://schemas.microsoft.com/office/powerpoint/2010/main" val="19987252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22F84F7D-B820-48C6-B9E5-424DCFDB6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744" y="0"/>
            <a:ext cx="7167734" cy="1020417"/>
          </a:xfrm>
        </p:spPr>
        <p:txBody>
          <a:bodyPr>
            <a:normAutofit/>
          </a:bodyPr>
          <a:lstStyle/>
          <a:p>
            <a:pPr algn="ctr"/>
            <a:r>
              <a:rPr lang="ru-RU" sz="2800" b="1" dirty="0">
                <a:solidFill>
                  <a:srgbClr val="729F11"/>
                </a:solidFill>
                <a:latin typeface="Segoe Print" panose="02000600000000000000" pitchFamily="2" charset="0"/>
              </a:rPr>
              <a:t>Единицы измерения</a:t>
            </a:r>
          </a:p>
        </p:txBody>
      </p:sp>
      <p:sp>
        <p:nvSpPr>
          <p:cNvPr id="4" name="AutoShape 6" descr="https://startandroid.ru/images/stories/lessons/P0001/xP0001_010.jpg.pagespeed.ic.c9K3772e0I.webp">
            <a:extLst>
              <a:ext uri="{FF2B5EF4-FFF2-40B4-BE49-F238E27FC236}">
                <a16:creationId xmlns:a16="http://schemas.microsoft.com/office/drawing/2014/main" id="{3E974EBE-8114-4EA9-A877-7D522EC0781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085425" y="380926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06806E1-9D57-455C-9F68-76F29C0E2B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857" y="1546966"/>
            <a:ext cx="7492605" cy="329674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92FC196-66CD-4CB4-B6BE-887618B86082}"/>
              </a:ext>
            </a:extLst>
          </p:cNvPr>
          <p:cNvSpPr txBox="1"/>
          <p:nvPr/>
        </p:nvSpPr>
        <p:spPr>
          <a:xfrm>
            <a:off x="1296140" y="5185596"/>
            <a:ext cx="31021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1 in = 25,4 mm</a:t>
            </a:r>
            <a:r>
              <a:rPr lang="en-US" sz="3600" dirty="0"/>
              <a:t> 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3721904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22F84F7D-B820-48C6-B9E5-424DCFDB6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744" y="0"/>
            <a:ext cx="7167734" cy="1020417"/>
          </a:xfrm>
        </p:spPr>
        <p:txBody>
          <a:bodyPr>
            <a:normAutofit/>
          </a:bodyPr>
          <a:lstStyle/>
          <a:p>
            <a:pPr algn="ctr"/>
            <a:r>
              <a:rPr lang="ru-RU" sz="2800" b="1" dirty="0">
                <a:solidFill>
                  <a:srgbClr val="729F11"/>
                </a:solidFill>
                <a:latin typeface="Segoe Print" panose="02000600000000000000" pitchFamily="2" charset="0"/>
              </a:rPr>
              <a:t>Единицы измерения</a:t>
            </a:r>
          </a:p>
        </p:txBody>
      </p:sp>
      <p:pic>
        <p:nvPicPr>
          <p:cNvPr id="1026" name="Picture 2" descr="https://lh4.googleusercontent.com/-Jw27O3sQp3A/TkZ21TXoc6I/AAAAAAAAAMo/TCfnwVxld3M/s800/20110811_L0007_L_screenInchPx.jpg">
            <a:extLst>
              <a:ext uri="{FF2B5EF4-FFF2-40B4-BE49-F238E27FC236}">
                <a16:creationId xmlns:a16="http://schemas.microsoft.com/office/drawing/2014/main" id="{6F4AB467-0920-4909-A86E-04FE0D7DD2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744" y="1856491"/>
            <a:ext cx="3663796" cy="4807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17BA079-3CE2-4B83-AA04-5F57B2CCF4F0}"/>
                  </a:ext>
                </a:extLst>
              </p:cNvPr>
              <p:cNvSpPr txBox="1"/>
              <p:nvPr/>
            </p:nvSpPr>
            <p:spPr>
              <a:xfrm>
                <a:off x="4003563" y="2085091"/>
                <a:ext cx="5142883" cy="37985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2400" dirty="0"/>
                  <a:t>Диагональ = 3,7 дюйма</a:t>
                </a:r>
              </a:p>
              <a:p>
                <a:r>
                  <a:rPr lang="ru-RU" sz="2400" dirty="0"/>
                  <a:t>Разрешение = 800х480 пикселей.</a:t>
                </a:r>
              </a:p>
              <a:p>
                <a:endParaRPr lang="ru-RU" sz="2400" dirty="0"/>
              </a:p>
              <a:p>
                <a:r>
                  <a:rPr lang="ru-RU" sz="2400" dirty="0"/>
                  <a:t>Кол-во пикселей в одном дюйме (</a:t>
                </a:r>
                <a:r>
                  <a:rPr lang="ru-RU" sz="2400" dirty="0" err="1"/>
                  <a:t>dpi</a:t>
                </a:r>
                <a:r>
                  <a:rPr lang="ru-RU" sz="2400" dirty="0"/>
                  <a:t>)</a:t>
                </a:r>
              </a:p>
              <a:p>
                <a:r>
                  <a:rPr lang="ru-RU" sz="2400" dirty="0"/>
                  <a:t> (</a:t>
                </a:r>
                <a:r>
                  <a:rPr lang="ru-RU" sz="2400" dirty="0" err="1"/>
                  <a:t>dot</a:t>
                </a:r>
                <a:r>
                  <a:rPr lang="ru-RU" sz="2400" dirty="0"/>
                  <a:t> </a:t>
                </a:r>
                <a:r>
                  <a:rPr lang="ru-RU" sz="2400" dirty="0" err="1"/>
                  <a:t>per</a:t>
                </a:r>
                <a:r>
                  <a:rPr lang="ru-RU" sz="2400" dirty="0"/>
                  <a:t> </a:t>
                </a:r>
                <a:r>
                  <a:rPr lang="ru-RU" sz="2400" dirty="0" err="1"/>
                  <a:t>inch</a:t>
                </a:r>
                <a:r>
                  <a:rPr lang="ru-RU" sz="2400" dirty="0"/>
                  <a:t>)</a:t>
                </a:r>
              </a:p>
              <a:p>
                <a:endParaRPr lang="ru-RU" sz="2400" dirty="0"/>
              </a:p>
              <a:p>
                <a:r>
                  <a:rPr lang="ru-RU" sz="2400" dirty="0"/>
                  <a:t>Диагональ </a:t>
                </a:r>
                <a:r>
                  <a:rPr lang="en-US" sz="2400" dirty="0"/>
                  <a:t>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m:rPr>
                            <m:nor/>
                          </m:rPr>
                          <a:rPr lang="en-US" sz="2400" dirty="0"/>
                          <m:t>480</m:t>
                        </m:r>
                        <m:r>
                          <m:rPr>
                            <m:nor/>
                          </m:rPr>
                          <a:rPr lang="en-US" sz="2400" baseline="30000" dirty="0"/>
                          <m:t>2</m:t>
                        </m:r>
                        <m:r>
                          <m:rPr>
                            <m:nor/>
                          </m:rPr>
                          <a:rPr lang="en-US" sz="2400" dirty="0"/>
                          <m:t> + 800</m:t>
                        </m:r>
                        <m:r>
                          <m:rPr>
                            <m:nor/>
                          </m:rPr>
                          <a:rPr lang="en-US" sz="2400" baseline="30000" dirty="0"/>
                          <m:t>2</m:t>
                        </m:r>
                      </m:e>
                    </m:rad>
                  </m:oMath>
                </a14:m>
                <a:r>
                  <a:rPr lang="ru-RU" sz="2400" dirty="0"/>
                  <a:t> = 932</a:t>
                </a:r>
                <a:br>
                  <a:rPr lang="en-US" sz="2400" dirty="0"/>
                </a:br>
                <a:r>
                  <a:rPr lang="en-US" sz="2400" dirty="0"/>
                  <a:t>dpi = </a:t>
                </a:r>
                <a:r>
                  <a:rPr lang="ru-RU" sz="2400" dirty="0"/>
                  <a:t>932 / 3.7 = 252</a:t>
                </a:r>
                <a:br>
                  <a:rPr lang="en-US" sz="2400" baseline="30000" dirty="0"/>
                </a:br>
                <a:endParaRPr lang="ru-RU" sz="2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17BA079-3CE2-4B83-AA04-5F57B2CCF4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3563" y="2085091"/>
                <a:ext cx="5142883" cy="3798540"/>
              </a:xfrm>
              <a:prstGeom prst="rect">
                <a:avLst/>
              </a:prstGeom>
              <a:blipFill>
                <a:blip r:embed="rId3"/>
                <a:stretch>
                  <a:fillRect l="-1898" t="-1284" r="-71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01090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22F84F7D-B820-48C6-B9E5-424DCFDB6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744" y="0"/>
            <a:ext cx="7167734" cy="1020417"/>
          </a:xfrm>
        </p:spPr>
        <p:txBody>
          <a:bodyPr>
            <a:normAutofit/>
          </a:bodyPr>
          <a:lstStyle/>
          <a:p>
            <a:pPr algn="ctr"/>
            <a:r>
              <a:rPr lang="ru-RU" sz="2800" b="1" dirty="0">
                <a:solidFill>
                  <a:srgbClr val="729F11"/>
                </a:solidFill>
                <a:latin typeface="Segoe Print" panose="02000600000000000000" pitchFamily="2" charset="0"/>
              </a:rPr>
              <a:t>Единицы измерения</a:t>
            </a:r>
          </a:p>
        </p:txBody>
      </p:sp>
      <p:sp>
        <p:nvSpPr>
          <p:cNvPr id="4" name="AutoShape 6" descr="https://startandroid.ru/images/stories/lessons/P0001/xP0001_010.jpg.pagespeed.ic.c9K3772e0I.webp">
            <a:extLst>
              <a:ext uri="{FF2B5EF4-FFF2-40B4-BE49-F238E27FC236}">
                <a16:creationId xmlns:a16="http://schemas.microsoft.com/office/drawing/2014/main" id="{3E974EBE-8114-4EA9-A877-7D522EC0781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085425" y="380926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3EE5900-78CF-410B-977A-B4834D52B3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387" y="1383717"/>
            <a:ext cx="5115867" cy="2925637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C7886ACF-E4A2-48D2-809D-36B49DC849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9320" y="3649923"/>
            <a:ext cx="5158148" cy="292563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DC22E9-C2FC-455C-9ED7-9CF8C6648A39}"/>
              </a:ext>
            </a:extLst>
          </p:cNvPr>
          <p:cNvSpPr txBox="1"/>
          <p:nvPr/>
        </p:nvSpPr>
        <p:spPr>
          <a:xfrm>
            <a:off x="5540169" y="1824323"/>
            <a:ext cx="31293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>
                <a:solidFill>
                  <a:schemeClr val="accent1">
                    <a:lumMod val="75000"/>
                  </a:schemeClr>
                </a:solidFill>
                <a:latin typeface="Segoe Print" panose="02000600000000000000" pitchFamily="2" charset="0"/>
              </a:rPr>
              <a:t>Без </a:t>
            </a:r>
            <a:r>
              <a:rPr lang="ru-RU" sz="2400" b="1" dirty="0" err="1">
                <a:solidFill>
                  <a:schemeClr val="accent1">
                    <a:lumMod val="75000"/>
                  </a:schemeClr>
                </a:solidFill>
                <a:latin typeface="Segoe Print" panose="02000600000000000000" pitchFamily="2" charset="0"/>
              </a:rPr>
              <a:t>Screen</a:t>
            </a:r>
            <a:r>
              <a:rPr lang="ru-RU" sz="2400" b="1" dirty="0">
                <a:solidFill>
                  <a:schemeClr val="accent1">
                    <a:lumMod val="75000"/>
                  </a:schemeClr>
                </a:solidFill>
                <a:latin typeface="Segoe Print" panose="02000600000000000000" pitchFamily="2" charset="0"/>
              </a:rPr>
              <a:t> </a:t>
            </a:r>
            <a:r>
              <a:rPr lang="ru-RU" sz="2400" b="1" dirty="0" err="1">
                <a:solidFill>
                  <a:schemeClr val="accent1">
                    <a:lumMod val="75000"/>
                  </a:schemeClr>
                </a:solidFill>
                <a:latin typeface="Segoe Print" panose="02000600000000000000" pitchFamily="2" charset="0"/>
              </a:rPr>
              <a:t>Density</a:t>
            </a:r>
            <a:endParaRPr lang="ru-RU" sz="2400" b="1" dirty="0">
              <a:solidFill>
                <a:schemeClr val="accent1">
                  <a:lumMod val="75000"/>
                </a:schemeClr>
              </a:solidFill>
              <a:latin typeface="Segoe Print" panose="02000600000000000000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DC0F1AC-27B4-418C-B6E6-DE7DE19F9FBF}"/>
              </a:ext>
            </a:extLst>
          </p:cNvPr>
          <p:cNvSpPr txBox="1"/>
          <p:nvPr/>
        </p:nvSpPr>
        <p:spPr>
          <a:xfrm>
            <a:off x="606499" y="5776834"/>
            <a:ext cx="30428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>
                <a:solidFill>
                  <a:schemeClr val="accent1">
                    <a:lumMod val="75000"/>
                  </a:schemeClr>
                </a:solidFill>
                <a:latin typeface="Segoe Print" panose="02000600000000000000" pitchFamily="2" charset="0"/>
              </a:rPr>
              <a:t>С использованием</a:t>
            </a:r>
          </a:p>
          <a:p>
            <a:r>
              <a:rPr lang="ru-RU" sz="2400" b="1" dirty="0">
                <a:solidFill>
                  <a:schemeClr val="accent1">
                    <a:lumMod val="75000"/>
                  </a:schemeClr>
                </a:solidFill>
                <a:latin typeface="Segoe Print" panose="02000600000000000000" pitchFamily="2" charset="0"/>
              </a:rPr>
              <a:t> </a:t>
            </a:r>
            <a:r>
              <a:rPr lang="ru-RU" sz="2400" b="1" dirty="0" err="1">
                <a:solidFill>
                  <a:schemeClr val="accent1">
                    <a:lumMod val="75000"/>
                  </a:schemeClr>
                </a:solidFill>
                <a:latin typeface="Segoe Print" panose="02000600000000000000" pitchFamily="2" charset="0"/>
              </a:rPr>
              <a:t>Screen</a:t>
            </a:r>
            <a:r>
              <a:rPr lang="ru-RU" sz="2400" b="1" dirty="0">
                <a:solidFill>
                  <a:schemeClr val="accent1">
                    <a:lumMod val="75000"/>
                  </a:schemeClr>
                </a:solidFill>
                <a:latin typeface="Segoe Print" panose="02000600000000000000" pitchFamily="2" charset="0"/>
              </a:rPr>
              <a:t> </a:t>
            </a:r>
            <a:r>
              <a:rPr lang="ru-RU" sz="2400" b="1" dirty="0" err="1">
                <a:solidFill>
                  <a:schemeClr val="accent1">
                    <a:lumMod val="75000"/>
                  </a:schemeClr>
                </a:solidFill>
                <a:latin typeface="Segoe Print" panose="02000600000000000000" pitchFamily="2" charset="0"/>
              </a:rPr>
              <a:t>Density</a:t>
            </a:r>
            <a:endParaRPr lang="ru-RU" sz="2400" b="1" dirty="0">
              <a:solidFill>
                <a:schemeClr val="accent1">
                  <a:lumMod val="75000"/>
                </a:schemeClr>
              </a:solidFill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41565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0AE9A5B2-4DA6-4505-916C-20351ECFD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744" y="0"/>
            <a:ext cx="7167734" cy="1020417"/>
          </a:xfrm>
        </p:spPr>
        <p:txBody>
          <a:bodyPr>
            <a:normAutofit/>
          </a:bodyPr>
          <a:lstStyle/>
          <a:p>
            <a:pPr algn="ctr"/>
            <a:r>
              <a:rPr lang="ru-RU" sz="2800" b="1" dirty="0">
                <a:solidFill>
                  <a:srgbClr val="729F11"/>
                </a:solidFill>
                <a:latin typeface="Segoe Print" panose="02000600000000000000" pitchFamily="2" charset="0"/>
              </a:rPr>
              <a:t>Сумма компонентов</a:t>
            </a:r>
            <a:br>
              <a:rPr lang="ru-RU" sz="2800" b="1" dirty="0">
                <a:solidFill>
                  <a:srgbClr val="729F11"/>
                </a:solidFill>
                <a:latin typeface="Segoe Print" panose="02000600000000000000" pitchFamily="2" charset="0"/>
              </a:rPr>
            </a:br>
            <a:r>
              <a:rPr lang="ru-RU" sz="2800" b="1" dirty="0">
                <a:solidFill>
                  <a:srgbClr val="0000FF"/>
                </a:solidFill>
                <a:cs typeface="Times New Roman" panose="02020603050405020304" pitchFamily="18" charset="0"/>
              </a:rPr>
              <a:t> </a:t>
            </a:r>
            <a:r>
              <a:rPr lang="ru-RU" sz="2800" b="1" dirty="0" err="1">
                <a:solidFill>
                  <a:srgbClr val="729F11"/>
                </a:solidFill>
                <a:latin typeface="Segoe Print" panose="02000600000000000000" pitchFamily="2" charset="0"/>
              </a:rPr>
              <a:t>weightSum</a:t>
            </a:r>
            <a:endParaRPr lang="ru-RU" sz="2800" b="1" dirty="0">
              <a:solidFill>
                <a:srgbClr val="729F11"/>
              </a:solidFill>
              <a:latin typeface="Segoe Print" panose="02000600000000000000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9520A8-7237-4C6F-AB87-8646731614DF}"/>
              </a:ext>
            </a:extLst>
          </p:cNvPr>
          <p:cNvSpPr txBox="1"/>
          <p:nvPr/>
        </p:nvSpPr>
        <p:spPr>
          <a:xfrm>
            <a:off x="3280847" y="3566551"/>
            <a:ext cx="3270874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>
                <a:cs typeface="Times New Roman" panose="02020603050405020304" pitchFamily="18" charset="0"/>
              </a:rPr>
              <a:t>Для </a:t>
            </a:r>
            <a:r>
              <a:rPr lang="en-US" sz="1600" b="1" dirty="0" err="1">
                <a:cs typeface="Times New Roman" panose="02020603050405020304" pitchFamily="18" charset="0"/>
              </a:rPr>
              <a:t>LinearLayout</a:t>
            </a:r>
            <a:endParaRPr lang="en-US" sz="1600" b="1" dirty="0">
              <a:cs typeface="Times New Roman" panose="02020603050405020304" pitchFamily="18" charset="0"/>
            </a:endParaRPr>
          </a:p>
          <a:p>
            <a:r>
              <a:rPr lang="ru-RU" sz="1600" b="1" dirty="0" err="1">
                <a:solidFill>
                  <a:srgbClr val="660E7A"/>
                </a:solidFill>
                <a:cs typeface="Times New Roman" panose="02020603050405020304" pitchFamily="18" charset="0"/>
              </a:rPr>
              <a:t>android:</a:t>
            </a:r>
            <a:r>
              <a:rPr lang="ru-RU" sz="1600" b="1" dirty="0" err="1">
                <a:solidFill>
                  <a:srgbClr val="0000FF"/>
                </a:solidFill>
                <a:cs typeface="Times New Roman" panose="02020603050405020304" pitchFamily="18" charset="0"/>
              </a:rPr>
              <a:t>weightSum</a:t>
            </a:r>
            <a:r>
              <a:rPr lang="ru-RU" sz="1600" b="1" dirty="0">
                <a:solidFill>
                  <a:srgbClr val="008000"/>
                </a:solidFill>
                <a:cs typeface="Times New Roman" panose="02020603050405020304" pitchFamily="18" charset="0"/>
              </a:rPr>
              <a:t>= "100"</a:t>
            </a:r>
          </a:p>
          <a:p>
            <a:endParaRPr lang="en-US" sz="1600" b="1" dirty="0">
              <a:solidFill>
                <a:srgbClr val="008000"/>
              </a:solidFill>
              <a:cs typeface="Times New Roman" panose="02020603050405020304" pitchFamily="18" charset="0"/>
            </a:endParaRPr>
          </a:p>
          <a:p>
            <a:endParaRPr lang="en-US" sz="1600" b="1" dirty="0">
              <a:solidFill>
                <a:srgbClr val="008000"/>
              </a:solidFill>
              <a:cs typeface="Times New Roman" panose="02020603050405020304" pitchFamily="18" charset="0"/>
            </a:endParaRPr>
          </a:p>
          <a:p>
            <a:r>
              <a:rPr lang="ru-RU" sz="1600" b="1" dirty="0">
                <a:cs typeface="Times New Roman" panose="02020603050405020304" pitchFamily="18" charset="0"/>
              </a:rPr>
              <a:t>Для каждой кнопки</a:t>
            </a:r>
          </a:p>
          <a:p>
            <a:r>
              <a:rPr lang="ru-RU" sz="1600" b="1" dirty="0" err="1">
                <a:solidFill>
                  <a:srgbClr val="660E7A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android</a:t>
            </a:r>
            <a:r>
              <a:rPr lang="ru-RU" sz="1600" b="1" dirty="0" err="1">
                <a:solidFill>
                  <a:srgbClr val="0000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:layout</a:t>
            </a:r>
            <a:r>
              <a:rPr lang="ru-RU" sz="1600" b="1" dirty="0">
                <a:solidFill>
                  <a:srgbClr val="0000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en-US" sz="1600" b="1" dirty="0">
                <a:solidFill>
                  <a:srgbClr val="0000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width</a:t>
            </a:r>
            <a:r>
              <a:rPr lang="ru-RU" sz="1600" b="1" dirty="0">
                <a:solidFill>
                  <a:srgbClr val="008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="0dp"</a:t>
            </a:r>
            <a:endParaRPr lang="ru-RU" sz="1600" b="1" dirty="0">
              <a:solidFill>
                <a:srgbClr val="212529"/>
              </a:solidFill>
              <a:effectLst/>
              <a:ea typeface="Times New Roman" panose="02020603050405020304" pitchFamily="18" charset="0"/>
            </a:endParaRPr>
          </a:p>
          <a:p>
            <a:r>
              <a:rPr lang="ru-RU" sz="1600" b="1" dirty="0" err="1">
                <a:solidFill>
                  <a:srgbClr val="660E7A"/>
                </a:solidFill>
                <a:cs typeface="Times New Roman" panose="02020603050405020304" pitchFamily="18" charset="0"/>
              </a:rPr>
              <a:t>android:</a:t>
            </a:r>
            <a:r>
              <a:rPr lang="ru-RU" sz="1600" b="1" dirty="0" err="1">
                <a:solidFill>
                  <a:srgbClr val="0000FF"/>
                </a:solidFill>
                <a:cs typeface="Times New Roman" panose="02020603050405020304" pitchFamily="18" charset="0"/>
              </a:rPr>
              <a:t>layout</a:t>
            </a:r>
            <a:r>
              <a:rPr lang="ru-RU" sz="1600" b="1" dirty="0">
                <a:solidFill>
                  <a:srgbClr val="0000FF"/>
                </a:solidFill>
                <a:cs typeface="Times New Roman" panose="02020603050405020304" pitchFamily="18" charset="0"/>
              </a:rPr>
              <a:t>_</a:t>
            </a:r>
            <a:r>
              <a:rPr lang="en-US" sz="1600" b="1" dirty="0">
                <a:solidFill>
                  <a:srgbClr val="0000FF"/>
                </a:solidFill>
                <a:cs typeface="Times New Roman" panose="02020603050405020304" pitchFamily="18" charset="0"/>
              </a:rPr>
              <a:t>weight</a:t>
            </a:r>
            <a:r>
              <a:rPr lang="ru-RU" sz="1600" b="1" dirty="0">
                <a:solidFill>
                  <a:srgbClr val="008000"/>
                </a:solidFill>
                <a:cs typeface="Times New Roman" panose="02020603050405020304" pitchFamily="18" charset="0"/>
              </a:rPr>
              <a:t>=</a:t>
            </a:r>
            <a:r>
              <a:rPr lang="ru-RU" sz="1600" b="1" dirty="0">
                <a:solidFill>
                  <a:srgbClr val="008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“</a:t>
            </a:r>
            <a:r>
              <a:rPr lang="en-US" sz="1600" b="1" dirty="0">
                <a:solidFill>
                  <a:srgbClr val="008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33</a:t>
            </a:r>
            <a:r>
              <a:rPr lang="ru-RU" sz="1600" b="1" dirty="0">
                <a:solidFill>
                  <a:srgbClr val="008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</a:p>
          <a:p>
            <a:endParaRPr lang="ru-RU" sz="2000" b="1" dirty="0">
              <a:solidFill>
                <a:srgbClr val="008000"/>
              </a:solidFill>
              <a:cs typeface="Times New Roman" panose="02020603050405020304" pitchFamily="18" charset="0"/>
            </a:endParaRPr>
          </a:p>
          <a:p>
            <a:endParaRPr lang="ru-RU" sz="2000" b="1" dirty="0">
              <a:solidFill>
                <a:srgbClr val="212529"/>
              </a:solidFill>
              <a:effectLst/>
              <a:ea typeface="Times New Roman" panose="02020603050405020304" pitchFamily="18" charset="0"/>
            </a:endParaRPr>
          </a:p>
          <a:p>
            <a:endParaRPr lang="ru-RU" sz="2000" b="1" dirty="0">
              <a:solidFill>
                <a:srgbClr val="212529"/>
              </a:solidFill>
            </a:endParaRPr>
          </a:p>
          <a:p>
            <a:endParaRPr lang="ru-RU" sz="2000" b="1" dirty="0">
              <a:solidFill>
                <a:srgbClr val="212529"/>
              </a:solidFill>
            </a:endParaRPr>
          </a:p>
          <a:p>
            <a:endParaRPr lang="ru-RU" sz="2000" dirty="0"/>
          </a:p>
        </p:txBody>
      </p: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13309C57-1100-4525-9AF4-66210B19C08D}"/>
              </a:ext>
            </a:extLst>
          </p:cNvPr>
          <p:cNvGrpSpPr/>
          <p:nvPr/>
        </p:nvGrpSpPr>
        <p:grpSpPr>
          <a:xfrm>
            <a:off x="1662988" y="1779519"/>
            <a:ext cx="6150811" cy="1313895"/>
            <a:chOff x="-1384917" y="2303301"/>
            <a:chExt cx="6150811" cy="1313895"/>
          </a:xfrm>
        </p:grpSpPr>
        <p:grpSp>
          <p:nvGrpSpPr>
            <p:cNvPr id="4" name="Группа 3">
              <a:extLst>
                <a:ext uri="{FF2B5EF4-FFF2-40B4-BE49-F238E27FC236}">
                  <a16:creationId xmlns:a16="http://schemas.microsoft.com/office/drawing/2014/main" id="{FD8C1A7C-4E7D-40A8-BE45-5B482ADC6B61}"/>
                </a:ext>
              </a:extLst>
            </p:cNvPr>
            <p:cNvGrpSpPr/>
            <p:nvPr/>
          </p:nvGrpSpPr>
          <p:grpSpPr>
            <a:xfrm>
              <a:off x="-1380457" y="2303301"/>
              <a:ext cx="6146351" cy="1313895"/>
              <a:chOff x="-1282803" y="2587386"/>
              <a:chExt cx="6146351" cy="1313895"/>
            </a:xfrm>
          </p:grpSpPr>
          <p:pic>
            <p:nvPicPr>
              <p:cNvPr id="7" name="Picture 2" descr="Android Linear Layout Example | Java Tutorial Network">
                <a:extLst>
                  <a:ext uri="{FF2B5EF4-FFF2-40B4-BE49-F238E27FC236}">
                    <a16:creationId xmlns:a16="http://schemas.microsoft.com/office/drawing/2014/main" id="{689F3567-9CEC-4700-B026-76B6EE850C3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431" t="9134" r="57103" b="78868"/>
              <a:stretch/>
            </p:blipFill>
            <p:spPr bwMode="auto">
              <a:xfrm>
                <a:off x="-1282803" y="2587386"/>
                <a:ext cx="6146351" cy="131389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38C1D61-8DB2-4020-A4F1-3AAF52D5CAB0}"/>
                  </a:ext>
                </a:extLst>
              </p:cNvPr>
              <p:cNvSpPr txBox="1"/>
              <p:nvPr/>
            </p:nvSpPr>
            <p:spPr>
              <a:xfrm>
                <a:off x="-811410" y="3059668"/>
                <a:ext cx="9571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Button1</a:t>
                </a:r>
                <a:endParaRPr lang="ru-RU" b="1" dirty="0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0CDD2F0-5EAC-4305-88B7-032D1F5E7E5A}"/>
                  </a:ext>
                </a:extLst>
              </p:cNvPr>
              <p:cNvSpPr txBox="1"/>
              <p:nvPr/>
            </p:nvSpPr>
            <p:spPr>
              <a:xfrm>
                <a:off x="1143157" y="3074294"/>
                <a:ext cx="9571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Button2</a:t>
                </a:r>
                <a:endParaRPr lang="ru-RU" b="1" dirty="0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0D818E2-DBE3-44AE-A0A4-D1DF4027D806}"/>
                  </a:ext>
                </a:extLst>
              </p:cNvPr>
              <p:cNvSpPr txBox="1"/>
              <p:nvPr/>
            </p:nvSpPr>
            <p:spPr>
              <a:xfrm>
                <a:off x="3210495" y="3074294"/>
                <a:ext cx="9571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Button3</a:t>
                </a:r>
                <a:endParaRPr lang="ru-RU" b="1" dirty="0"/>
              </a:p>
            </p:txBody>
          </p:sp>
        </p:grpSp>
        <p:sp>
          <p:nvSpPr>
            <p:cNvPr id="8" name="Прямоугольник 7">
              <a:extLst>
                <a:ext uri="{FF2B5EF4-FFF2-40B4-BE49-F238E27FC236}">
                  <a16:creationId xmlns:a16="http://schemas.microsoft.com/office/drawing/2014/main" id="{F8FFC845-0AF0-4462-92E7-1C6188AE7C97}"/>
                </a:ext>
              </a:extLst>
            </p:cNvPr>
            <p:cNvSpPr/>
            <p:nvPr/>
          </p:nvSpPr>
          <p:spPr>
            <a:xfrm>
              <a:off x="-1384917" y="2317072"/>
              <a:ext cx="6107837" cy="126950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FA3A79F6-2B73-45AC-AC08-3404AA1D7CBB}"/>
              </a:ext>
            </a:extLst>
          </p:cNvPr>
          <p:cNvSpPr txBox="1"/>
          <p:nvPr/>
        </p:nvSpPr>
        <p:spPr>
          <a:xfrm>
            <a:off x="3368465" y="1410187"/>
            <a:ext cx="2407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LinearLayout</a:t>
            </a:r>
            <a:r>
              <a:rPr lang="en-US" dirty="0">
                <a:solidFill>
                  <a:srgbClr val="FF0000"/>
                </a:solidFill>
              </a:rPr>
              <a:t> Horizontal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5031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 descr="Android Linear Layout Example | Java Tutorial Network">
            <a:extLst>
              <a:ext uri="{FF2B5EF4-FFF2-40B4-BE49-F238E27FC236}">
                <a16:creationId xmlns:a16="http://schemas.microsoft.com/office/drawing/2014/main" id="{80138A5C-3D7A-4213-BFF6-9530C44201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44" t="9134" r="84998" b="78868"/>
          <a:stretch/>
        </p:blipFill>
        <p:spPr bwMode="auto">
          <a:xfrm>
            <a:off x="5145233" y="1793516"/>
            <a:ext cx="2947089" cy="132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Android Linear Layout Example | Java Tutorial Network">
            <a:extLst>
              <a:ext uri="{FF2B5EF4-FFF2-40B4-BE49-F238E27FC236}">
                <a16:creationId xmlns:a16="http://schemas.microsoft.com/office/drawing/2014/main" id="{609A7EF1-4946-41DE-B196-985A576D1B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1" t="9134" r="83614" b="78868"/>
          <a:stretch/>
        </p:blipFill>
        <p:spPr bwMode="auto">
          <a:xfrm>
            <a:off x="3197986" y="1799896"/>
            <a:ext cx="1961344" cy="1313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0AE9A5B2-4DA6-4505-916C-20351ECFD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744" y="0"/>
            <a:ext cx="7167734" cy="1020417"/>
          </a:xfrm>
        </p:spPr>
        <p:txBody>
          <a:bodyPr>
            <a:normAutofit/>
          </a:bodyPr>
          <a:lstStyle/>
          <a:p>
            <a:pPr algn="ctr"/>
            <a:r>
              <a:rPr lang="ru-RU" sz="2800" b="1" dirty="0">
                <a:solidFill>
                  <a:srgbClr val="729F11"/>
                </a:solidFill>
                <a:latin typeface="Segoe Print" panose="02000600000000000000" pitchFamily="2" charset="0"/>
              </a:rPr>
              <a:t>Сумма компонентов</a:t>
            </a:r>
            <a:br>
              <a:rPr lang="ru-RU" sz="2800" b="1" dirty="0">
                <a:solidFill>
                  <a:srgbClr val="729F11"/>
                </a:solidFill>
                <a:latin typeface="Segoe Print" panose="02000600000000000000" pitchFamily="2" charset="0"/>
              </a:rPr>
            </a:br>
            <a:r>
              <a:rPr lang="ru-RU" sz="2800" b="1" dirty="0">
                <a:solidFill>
                  <a:srgbClr val="0000FF"/>
                </a:solidFill>
                <a:cs typeface="Times New Roman" panose="02020603050405020304" pitchFamily="18" charset="0"/>
              </a:rPr>
              <a:t> </a:t>
            </a:r>
            <a:r>
              <a:rPr lang="ru-RU" sz="2800" b="1" dirty="0" err="1">
                <a:solidFill>
                  <a:srgbClr val="729F11"/>
                </a:solidFill>
                <a:latin typeface="Segoe Print" panose="02000600000000000000" pitchFamily="2" charset="0"/>
              </a:rPr>
              <a:t>weightSum</a:t>
            </a:r>
            <a:endParaRPr lang="ru-RU" sz="2800" b="1" dirty="0">
              <a:solidFill>
                <a:srgbClr val="729F11"/>
              </a:solidFill>
              <a:latin typeface="Segoe Print" panose="02000600000000000000" pitchFamily="2" charset="0"/>
            </a:endParaRPr>
          </a:p>
        </p:txBody>
      </p: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FD8C1A7C-4E7D-40A8-BE45-5B482ADC6B61}"/>
              </a:ext>
            </a:extLst>
          </p:cNvPr>
          <p:cNvGrpSpPr/>
          <p:nvPr/>
        </p:nvGrpSpPr>
        <p:grpSpPr>
          <a:xfrm>
            <a:off x="1685656" y="1799896"/>
            <a:ext cx="5411713" cy="1313895"/>
            <a:chOff x="-1282803" y="2587386"/>
            <a:chExt cx="5411713" cy="1313895"/>
          </a:xfrm>
        </p:grpSpPr>
        <p:pic>
          <p:nvPicPr>
            <p:cNvPr id="7" name="Picture 2" descr="Android Linear Layout Example | Java Tutorial Network">
              <a:extLst>
                <a:ext uri="{FF2B5EF4-FFF2-40B4-BE49-F238E27FC236}">
                  <a16:creationId xmlns:a16="http://schemas.microsoft.com/office/drawing/2014/main" id="{689F3567-9CEC-4700-B026-76B6EE850C3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31" t="9134" r="83614" b="78868"/>
            <a:stretch/>
          </p:blipFill>
          <p:spPr bwMode="auto">
            <a:xfrm>
              <a:off x="-1282803" y="2587386"/>
              <a:ext cx="1635045" cy="13138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038C1D61-8DB2-4020-A4F1-3AAF52D5CAB0}"/>
                </a:ext>
              </a:extLst>
            </p:cNvPr>
            <p:cNvSpPr txBox="1"/>
            <p:nvPr/>
          </p:nvSpPr>
          <p:spPr>
            <a:xfrm>
              <a:off x="-943874" y="3059667"/>
              <a:ext cx="9571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Button1</a:t>
              </a:r>
              <a:endParaRPr lang="ru-RU" b="1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0CDD2F0-5EAC-4305-88B7-032D1F5E7E5A}"/>
                </a:ext>
              </a:extLst>
            </p:cNvPr>
            <p:cNvSpPr txBox="1"/>
            <p:nvPr/>
          </p:nvSpPr>
          <p:spPr>
            <a:xfrm>
              <a:off x="792964" y="3030867"/>
              <a:ext cx="9571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Button2</a:t>
              </a:r>
              <a:endParaRPr lang="ru-RU" b="1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0D818E2-DBE3-44AE-A0A4-D1DF4027D806}"/>
                </a:ext>
              </a:extLst>
            </p:cNvPr>
            <p:cNvSpPr txBox="1"/>
            <p:nvPr/>
          </p:nvSpPr>
          <p:spPr>
            <a:xfrm>
              <a:off x="3171725" y="3059667"/>
              <a:ext cx="9571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Button3</a:t>
              </a:r>
              <a:endParaRPr lang="ru-RU" b="1" dirty="0"/>
            </a:p>
          </p:txBody>
        </p:sp>
      </p:grp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F8FFC845-0AF0-4462-92E7-1C6188AE7C97}"/>
              </a:ext>
            </a:extLst>
          </p:cNvPr>
          <p:cNvSpPr/>
          <p:nvPr/>
        </p:nvSpPr>
        <p:spPr>
          <a:xfrm>
            <a:off x="1662988" y="1793290"/>
            <a:ext cx="6539979" cy="12695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A3A79F6-2B73-45AC-AC08-3404AA1D7CBB}"/>
              </a:ext>
            </a:extLst>
          </p:cNvPr>
          <p:cNvSpPr txBox="1"/>
          <p:nvPr/>
        </p:nvSpPr>
        <p:spPr>
          <a:xfrm>
            <a:off x="4060923" y="1386884"/>
            <a:ext cx="2407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LinearLayout</a:t>
            </a:r>
            <a:r>
              <a:rPr lang="en-US" dirty="0">
                <a:solidFill>
                  <a:srgbClr val="FF0000"/>
                </a:solidFill>
              </a:rPr>
              <a:t> Horizontal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24B4F7E-AC6F-4483-A40A-A22FE8DD27FD}"/>
              </a:ext>
            </a:extLst>
          </p:cNvPr>
          <p:cNvSpPr txBox="1"/>
          <p:nvPr/>
        </p:nvSpPr>
        <p:spPr>
          <a:xfrm>
            <a:off x="1391383" y="3231472"/>
            <a:ext cx="365921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>
                <a:cs typeface="Times New Roman" panose="02020603050405020304" pitchFamily="18" charset="0"/>
              </a:rPr>
              <a:t>Для </a:t>
            </a:r>
            <a:r>
              <a:rPr lang="en-US" sz="1600" b="1" dirty="0" err="1">
                <a:cs typeface="Times New Roman" panose="02020603050405020304" pitchFamily="18" charset="0"/>
              </a:rPr>
              <a:t>LinearLayout</a:t>
            </a:r>
            <a:endParaRPr lang="en-US" sz="1600" b="1" dirty="0">
              <a:cs typeface="Times New Roman" panose="02020603050405020304" pitchFamily="18" charset="0"/>
            </a:endParaRPr>
          </a:p>
          <a:p>
            <a:r>
              <a:rPr lang="ru-RU" sz="1600" b="1" dirty="0" err="1">
                <a:solidFill>
                  <a:srgbClr val="660E7A"/>
                </a:solidFill>
                <a:cs typeface="Times New Roman" panose="02020603050405020304" pitchFamily="18" charset="0"/>
              </a:rPr>
              <a:t>android:</a:t>
            </a:r>
            <a:r>
              <a:rPr lang="ru-RU" sz="1600" b="1" dirty="0" err="1">
                <a:solidFill>
                  <a:srgbClr val="0000FF"/>
                </a:solidFill>
                <a:cs typeface="Times New Roman" panose="02020603050405020304" pitchFamily="18" charset="0"/>
              </a:rPr>
              <a:t>weightSum</a:t>
            </a:r>
            <a:r>
              <a:rPr lang="ru-RU" sz="1600" b="1" dirty="0">
                <a:solidFill>
                  <a:srgbClr val="008000"/>
                </a:solidFill>
                <a:cs typeface="Times New Roman" panose="02020603050405020304" pitchFamily="18" charset="0"/>
              </a:rPr>
              <a:t>= "100"</a:t>
            </a:r>
          </a:p>
          <a:p>
            <a:endParaRPr lang="en-US" sz="1600" b="1" dirty="0">
              <a:solidFill>
                <a:srgbClr val="008000"/>
              </a:solidFill>
              <a:cs typeface="Times New Roman" panose="02020603050405020304" pitchFamily="18" charset="0"/>
            </a:endParaRPr>
          </a:p>
          <a:p>
            <a:r>
              <a:rPr lang="ru-RU" sz="1600" b="1" dirty="0">
                <a:cs typeface="Times New Roman" panose="02020603050405020304" pitchFamily="18" charset="0"/>
              </a:rPr>
              <a:t>Для </a:t>
            </a:r>
            <a:r>
              <a:rPr lang="en-US" sz="1600" b="1" dirty="0">
                <a:cs typeface="Times New Roman" panose="02020603050405020304" pitchFamily="18" charset="0"/>
              </a:rPr>
              <a:t>Button1</a:t>
            </a:r>
            <a:endParaRPr lang="ru-RU" sz="1600" b="1" dirty="0">
              <a:cs typeface="Times New Roman" panose="02020603050405020304" pitchFamily="18" charset="0"/>
            </a:endParaRPr>
          </a:p>
          <a:p>
            <a:r>
              <a:rPr lang="ru-RU" sz="1600" b="1" dirty="0" err="1">
                <a:solidFill>
                  <a:srgbClr val="660E7A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android</a:t>
            </a:r>
            <a:r>
              <a:rPr lang="ru-RU" sz="1600" b="1" dirty="0" err="1">
                <a:solidFill>
                  <a:srgbClr val="0000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:layout</a:t>
            </a:r>
            <a:r>
              <a:rPr lang="ru-RU" sz="1600" b="1" dirty="0">
                <a:solidFill>
                  <a:srgbClr val="0000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en-US" sz="1600" b="1" dirty="0">
                <a:solidFill>
                  <a:srgbClr val="0000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width</a:t>
            </a:r>
            <a:r>
              <a:rPr lang="ru-RU" sz="1600" b="1" dirty="0">
                <a:solidFill>
                  <a:srgbClr val="008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="0dp"</a:t>
            </a:r>
            <a:endParaRPr lang="ru-RU" sz="1600" b="1" dirty="0">
              <a:solidFill>
                <a:srgbClr val="212529"/>
              </a:solidFill>
              <a:effectLst/>
              <a:ea typeface="Times New Roman" panose="02020603050405020304" pitchFamily="18" charset="0"/>
            </a:endParaRPr>
          </a:p>
          <a:p>
            <a:r>
              <a:rPr lang="ru-RU" sz="1600" b="1" dirty="0" err="1">
                <a:solidFill>
                  <a:srgbClr val="660E7A"/>
                </a:solidFill>
                <a:cs typeface="Times New Roman" panose="02020603050405020304" pitchFamily="18" charset="0"/>
              </a:rPr>
              <a:t>android:</a:t>
            </a:r>
            <a:r>
              <a:rPr lang="ru-RU" sz="1600" b="1" dirty="0" err="1">
                <a:solidFill>
                  <a:srgbClr val="0000FF"/>
                </a:solidFill>
                <a:cs typeface="Times New Roman" panose="02020603050405020304" pitchFamily="18" charset="0"/>
              </a:rPr>
              <a:t>layout</a:t>
            </a:r>
            <a:r>
              <a:rPr lang="ru-RU" sz="1600" b="1" dirty="0">
                <a:solidFill>
                  <a:srgbClr val="0000FF"/>
                </a:solidFill>
                <a:cs typeface="Times New Roman" panose="02020603050405020304" pitchFamily="18" charset="0"/>
              </a:rPr>
              <a:t>_</a:t>
            </a:r>
            <a:r>
              <a:rPr lang="en-US" sz="1600" b="1" dirty="0">
                <a:solidFill>
                  <a:srgbClr val="0000FF"/>
                </a:solidFill>
                <a:cs typeface="Times New Roman" panose="02020603050405020304" pitchFamily="18" charset="0"/>
              </a:rPr>
              <a:t>weight</a:t>
            </a:r>
            <a:r>
              <a:rPr lang="ru-RU" sz="1600" b="1" dirty="0">
                <a:solidFill>
                  <a:srgbClr val="008000"/>
                </a:solidFill>
                <a:cs typeface="Times New Roman" panose="02020603050405020304" pitchFamily="18" charset="0"/>
              </a:rPr>
              <a:t>=</a:t>
            </a:r>
            <a:r>
              <a:rPr lang="ru-RU" sz="1600" b="1" dirty="0">
                <a:solidFill>
                  <a:srgbClr val="008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“</a:t>
            </a:r>
            <a:r>
              <a:rPr lang="en-US" sz="1600" b="1" dirty="0">
                <a:solidFill>
                  <a:srgbClr val="008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1600" b="1" dirty="0">
                <a:solidFill>
                  <a:srgbClr val="008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ru-RU" sz="1600" b="1" dirty="0">
                <a:solidFill>
                  <a:srgbClr val="008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</a:p>
          <a:p>
            <a:endParaRPr lang="en-US" sz="1600" b="1" dirty="0">
              <a:cs typeface="Times New Roman" panose="02020603050405020304" pitchFamily="18" charset="0"/>
            </a:endParaRPr>
          </a:p>
          <a:p>
            <a:r>
              <a:rPr lang="ru-RU" sz="1600" b="1" dirty="0">
                <a:cs typeface="Times New Roman" panose="02020603050405020304" pitchFamily="18" charset="0"/>
              </a:rPr>
              <a:t>Для </a:t>
            </a:r>
            <a:r>
              <a:rPr lang="en-US" sz="1600" b="1" dirty="0">
                <a:cs typeface="Times New Roman" panose="02020603050405020304" pitchFamily="18" charset="0"/>
              </a:rPr>
              <a:t>Button2</a:t>
            </a:r>
            <a:endParaRPr lang="ru-RU" sz="1600" b="1" dirty="0">
              <a:cs typeface="Times New Roman" panose="02020603050405020304" pitchFamily="18" charset="0"/>
            </a:endParaRPr>
          </a:p>
          <a:p>
            <a:r>
              <a:rPr lang="ru-RU" sz="1600" b="1" dirty="0" err="1">
                <a:solidFill>
                  <a:srgbClr val="660E7A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android</a:t>
            </a:r>
            <a:r>
              <a:rPr lang="ru-RU" sz="1600" b="1" dirty="0" err="1">
                <a:solidFill>
                  <a:srgbClr val="0000F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:layout</a:t>
            </a:r>
            <a:r>
              <a:rPr lang="ru-RU" sz="1600" b="1" dirty="0">
                <a:solidFill>
                  <a:srgbClr val="0000F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en-US" sz="1600" b="1" dirty="0">
                <a:solidFill>
                  <a:srgbClr val="0000F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width</a:t>
            </a:r>
            <a:r>
              <a:rPr lang="ru-RU" sz="1600" b="1" dirty="0">
                <a:solidFill>
                  <a:srgbClr val="008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="0dp"</a:t>
            </a:r>
            <a:endParaRPr lang="ru-RU" sz="1600" b="1" dirty="0">
              <a:solidFill>
                <a:srgbClr val="212529"/>
              </a:solidFill>
              <a:ea typeface="Times New Roman" panose="02020603050405020304" pitchFamily="18" charset="0"/>
            </a:endParaRPr>
          </a:p>
          <a:p>
            <a:r>
              <a:rPr lang="ru-RU" sz="1600" b="1" dirty="0" err="1">
                <a:solidFill>
                  <a:srgbClr val="660E7A"/>
                </a:solidFill>
                <a:cs typeface="Times New Roman" panose="02020603050405020304" pitchFamily="18" charset="0"/>
              </a:rPr>
              <a:t>android:</a:t>
            </a:r>
            <a:r>
              <a:rPr lang="ru-RU" sz="1600" b="1" dirty="0" err="1">
                <a:solidFill>
                  <a:srgbClr val="0000FF"/>
                </a:solidFill>
                <a:cs typeface="Times New Roman" panose="02020603050405020304" pitchFamily="18" charset="0"/>
              </a:rPr>
              <a:t>layout</a:t>
            </a:r>
            <a:r>
              <a:rPr lang="ru-RU" sz="1600" b="1" dirty="0">
                <a:solidFill>
                  <a:srgbClr val="0000FF"/>
                </a:solidFill>
                <a:cs typeface="Times New Roman" panose="02020603050405020304" pitchFamily="18" charset="0"/>
              </a:rPr>
              <a:t>_</a:t>
            </a:r>
            <a:r>
              <a:rPr lang="en-US" sz="1600" b="1" dirty="0">
                <a:solidFill>
                  <a:srgbClr val="0000FF"/>
                </a:solidFill>
                <a:cs typeface="Times New Roman" panose="02020603050405020304" pitchFamily="18" charset="0"/>
              </a:rPr>
              <a:t>weight</a:t>
            </a:r>
            <a:r>
              <a:rPr lang="ru-RU" sz="1600" b="1" dirty="0">
                <a:solidFill>
                  <a:srgbClr val="008000"/>
                </a:solidFill>
                <a:cs typeface="Times New Roman" panose="02020603050405020304" pitchFamily="18" charset="0"/>
              </a:rPr>
              <a:t>=</a:t>
            </a:r>
            <a:r>
              <a:rPr lang="ru-RU" sz="1600" b="1" dirty="0">
                <a:solidFill>
                  <a:srgbClr val="008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“</a:t>
            </a:r>
            <a:r>
              <a:rPr lang="en-US" sz="1600" b="1" dirty="0">
                <a:solidFill>
                  <a:srgbClr val="008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30</a:t>
            </a:r>
            <a:r>
              <a:rPr lang="ru-RU" sz="1600" b="1" dirty="0">
                <a:solidFill>
                  <a:srgbClr val="008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“</a:t>
            </a:r>
            <a:endParaRPr lang="en-US" sz="1600" b="1" dirty="0">
              <a:solidFill>
                <a:srgbClr val="008000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600" b="1" dirty="0">
              <a:solidFill>
                <a:srgbClr val="008000"/>
              </a:solidFill>
              <a:cs typeface="Times New Roman" panose="02020603050405020304" pitchFamily="18" charset="0"/>
            </a:endParaRPr>
          </a:p>
          <a:p>
            <a:r>
              <a:rPr lang="ru-RU" sz="1600" b="1" dirty="0">
                <a:cs typeface="Times New Roman" panose="02020603050405020304" pitchFamily="18" charset="0"/>
              </a:rPr>
              <a:t>Для </a:t>
            </a:r>
            <a:r>
              <a:rPr lang="en-US" sz="1600" b="1" dirty="0">
                <a:cs typeface="Times New Roman" panose="02020603050405020304" pitchFamily="18" charset="0"/>
              </a:rPr>
              <a:t>Button3</a:t>
            </a:r>
            <a:endParaRPr lang="ru-RU" sz="1600" b="1" dirty="0">
              <a:cs typeface="Times New Roman" panose="02020603050405020304" pitchFamily="18" charset="0"/>
            </a:endParaRPr>
          </a:p>
          <a:p>
            <a:r>
              <a:rPr lang="ru-RU" sz="1600" b="1" dirty="0" err="1">
                <a:solidFill>
                  <a:srgbClr val="660E7A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android</a:t>
            </a:r>
            <a:r>
              <a:rPr lang="ru-RU" sz="1600" b="1" dirty="0" err="1">
                <a:solidFill>
                  <a:srgbClr val="0000F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:layout</a:t>
            </a:r>
            <a:r>
              <a:rPr lang="ru-RU" sz="1600" b="1" dirty="0">
                <a:solidFill>
                  <a:srgbClr val="0000F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en-US" sz="1600" b="1" dirty="0">
                <a:solidFill>
                  <a:srgbClr val="0000F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width</a:t>
            </a:r>
            <a:r>
              <a:rPr lang="ru-RU" sz="1600" b="1" dirty="0">
                <a:solidFill>
                  <a:srgbClr val="008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="0dp"</a:t>
            </a:r>
            <a:endParaRPr lang="ru-RU" sz="1600" b="1" dirty="0">
              <a:solidFill>
                <a:srgbClr val="212529"/>
              </a:solidFill>
              <a:ea typeface="Times New Roman" panose="02020603050405020304" pitchFamily="18" charset="0"/>
            </a:endParaRPr>
          </a:p>
          <a:p>
            <a:r>
              <a:rPr lang="ru-RU" sz="1600" b="1" dirty="0" err="1">
                <a:solidFill>
                  <a:srgbClr val="660E7A"/>
                </a:solidFill>
                <a:cs typeface="Times New Roman" panose="02020603050405020304" pitchFamily="18" charset="0"/>
              </a:rPr>
              <a:t>android:</a:t>
            </a:r>
            <a:r>
              <a:rPr lang="ru-RU" sz="1600" b="1" dirty="0" err="1">
                <a:solidFill>
                  <a:srgbClr val="0000FF"/>
                </a:solidFill>
                <a:cs typeface="Times New Roman" panose="02020603050405020304" pitchFamily="18" charset="0"/>
              </a:rPr>
              <a:t>layout</a:t>
            </a:r>
            <a:r>
              <a:rPr lang="ru-RU" sz="1600" b="1" dirty="0">
                <a:solidFill>
                  <a:srgbClr val="0000FF"/>
                </a:solidFill>
                <a:cs typeface="Times New Roman" panose="02020603050405020304" pitchFamily="18" charset="0"/>
              </a:rPr>
              <a:t>_</a:t>
            </a:r>
            <a:r>
              <a:rPr lang="en-US" sz="1600" b="1" dirty="0">
                <a:solidFill>
                  <a:srgbClr val="0000FF"/>
                </a:solidFill>
                <a:cs typeface="Times New Roman" panose="02020603050405020304" pitchFamily="18" charset="0"/>
              </a:rPr>
              <a:t>weight</a:t>
            </a:r>
            <a:r>
              <a:rPr lang="ru-RU" sz="1600" b="1" dirty="0">
                <a:solidFill>
                  <a:srgbClr val="008000"/>
                </a:solidFill>
                <a:cs typeface="Times New Roman" panose="02020603050405020304" pitchFamily="18" charset="0"/>
              </a:rPr>
              <a:t>=</a:t>
            </a:r>
            <a:r>
              <a:rPr lang="ru-RU" sz="1600" b="1" dirty="0">
                <a:solidFill>
                  <a:srgbClr val="008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“</a:t>
            </a:r>
            <a:r>
              <a:rPr lang="en-US" sz="1600" b="1" dirty="0">
                <a:solidFill>
                  <a:srgbClr val="008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50</a:t>
            </a:r>
            <a:r>
              <a:rPr lang="ru-RU" sz="1600" b="1" dirty="0">
                <a:solidFill>
                  <a:srgbClr val="008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</a:p>
          <a:p>
            <a:endParaRPr lang="ru-RU" sz="1600" b="1" dirty="0">
              <a:solidFill>
                <a:srgbClr val="008000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sz="1600" b="1" dirty="0">
              <a:solidFill>
                <a:srgbClr val="008000"/>
              </a:solidFill>
              <a:cs typeface="Times New Roman" panose="02020603050405020304" pitchFamily="18" charset="0"/>
            </a:endParaRPr>
          </a:p>
          <a:p>
            <a:endParaRPr lang="ru-RU" sz="1600" b="1" dirty="0">
              <a:solidFill>
                <a:srgbClr val="212529"/>
              </a:solidFill>
              <a:effectLst/>
              <a:ea typeface="Times New Roman" panose="02020603050405020304" pitchFamily="18" charset="0"/>
            </a:endParaRPr>
          </a:p>
          <a:p>
            <a:endParaRPr lang="ru-RU" sz="1600" b="1" dirty="0">
              <a:solidFill>
                <a:srgbClr val="212529"/>
              </a:solidFill>
            </a:endParaRPr>
          </a:p>
          <a:p>
            <a:endParaRPr lang="ru-RU" sz="1600" b="1" dirty="0">
              <a:solidFill>
                <a:srgbClr val="212529"/>
              </a:solidFill>
            </a:endParaRPr>
          </a:p>
          <a:p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6702054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0AE9A5B2-4DA6-4505-916C-20351ECFD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744" y="0"/>
            <a:ext cx="7167734" cy="1020417"/>
          </a:xfrm>
        </p:spPr>
        <p:txBody>
          <a:bodyPr>
            <a:normAutofit/>
          </a:bodyPr>
          <a:lstStyle/>
          <a:p>
            <a:pPr algn="ctr"/>
            <a:r>
              <a:rPr lang="ru-RU" sz="2800" b="1" dirty="0">
                <a:solidFill>
                  <a:srgbClr val="729F11"/>
                </a:solidFill>
                <a:latin typeface="Segoe Print" panose="02000600000000000000" pitchFamily="2" charset="0"/>
              </a:rPr>
              <a:t>Сумма компонентов</a:t>
            </a:r>
            <a:br>
              <a:rPr lang="ru-RU" sz="2800" b="1" dirty="0">
                <a:solidFill>
                  <a:srgbClr val="729F11"/>
                </a:solidFill>
                <a:latin typeface="Segoe Print" panose="02000600000000000000" pitchFamily="2" charset="0"/>
              </a:rPr>
            </a:br>
            <a:r>
              <a:rPr lang="ru-RU" sz="2800" b="1" dirty="0">
                <a:solidFill>
                  <a:srgbClr val="0000FF"/>
                </a:solidFill>
                <a:cs typeface="Times New Roman" panose="02020603050405020304" pitchFamily="18" charset="0"/>
              </a:rPr>
              <a:t> </a:t>
            </a:r>
            <a:r>
              <a:rPr lang="ru-RU" sz="2800" b="1" dirty="0" err="1">
                <a:solidFill>
                  <a:srgbClr val="729F11"/>
                </a:solidFill>
                <a:latin typeface="Segoe Print" panose="02000600000000000000" pitchFamily="2" charset="0"/>
              </a:rPr>
              <a:t>weightSum</a:t>
            </a:r>
            <a:endParaRPr lang="ru-RU" sz="2800" b="1" dirty="0">
              <a:solidFill>
                <a:srgbClr val="729F11"/>
              </a:solidFill>
              <a:latin typeface="Segoe Print" panose="02000600000000000000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9520A8-7237-4C6F-AB87-8646731614DF}"/>
              </a:ext>
            </a:extLst>
          </p:cNvPr>
          <p:cNvSpPr txBox="1"/>
          <p:nvPr/>
        </p:nvSpPr>
        <p:spPr>
          <a:xfrm>
            <a:off x="5247762" y="1030993"/>
            <a:ext cx="4134677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>
                <a:cs typeface="Times New Roman" panose="02020603050405020304" pitchFamily="18" charset="0"/>
              </a:rPr>
              <a:t>Для </a:t>
            </a:r>
            <a:r>
              <a:rPr lang="en-US" sz="1600" b="1" dirty="0">
                <a:cs typeface="Times New Roman" panose="02020603050405020304" pitchFamily="18" charset="0"/>
              </a:rPr>
              <a:t>Button1</a:t>
            </a:r>
            <a:endParaRPr lang="ru-RU" sz="1600" b="1" dirty="0">
              <a:cs typeface="Times New Roman" panose="02020603050405020304" pitchFamily="18" charset="0"/>
            </a:endParaRPr>
          </a:p>
          <a:p>
            <a:r>
              <a:rPr lang="ru-RU" sz="1600" b="1" dirty="0" err="1">
                <a:solidFill>
                  <a:srgbClr val="660E7A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android</a:t>
            </a:r>
            <a:r>
              <a:rPr lang="ru-RU" sz="1600" b="1" dirty="0" err="1">
                <a:solidFill>
                  <a:srgbClr val="0000F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:layout</a:t>
            </a:r>
            <a:r>
              <a:rPr lang="ru-RU" sz="1600" b="1" dirty="0">
                <a:solidFill>
                  <a:srgbClr val="0000F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en-US" sz="1600" b="1" dirty="0">
                <a:solidFill>
                  <a:srgbClr val="0000F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height</a:t>
            </a:r>
            <a:r>
              <a:rPr lang="ru-RU" sz="1600" b="1" dirty="0">
                <a:solidFill>
                  <a:srgbClr val="008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="0dp"</a:t>
            </a:r>
            <a:endParaRPr lang="ru-RU" sz="1600" b="1" dirty="0">
              <a:solidFill>
                <a:srgbClr val="212529"/>
              </a:solidFill>
              <a:ea typeface="Times New Roman" panose="02020603050405020304" pitchFamily="18" charset="0"/>
            </a:endParaRPr>
          </a:p>
          <a:p>
            <a:r>
              <a:rPr lang="ru-RU" sz="1600" b="1" dirty="0" err="1">
                <a:solidFill>
                  <a:srgbClr val="660E7A"/>
                </a:solidFill>
                <a:cs typeface="Times New Roman" panose="02020603050405020304" pitchFamily="18" charset="0"/>
              </a:rPr>
              <a:t>android:</a:t>
            </a:r>
            <a:r>
              <a:rPr lang="ru-RU" sz="1600" b="1" dirty="0" err="1">
                <a:solidFill>
                  <a:srgbClr val="0000FF"/>
                </a:solidFill>
                <a:cs typeface="Times New Roman" panose="02020603050405020304" pitchFamily="18" charset="0"/>
              </a:rPr>
              <a:t>layout</a:t>
            </a:r>
            <a:r>
              <a:rPr lang="ru-RU" sz="1600" b="1" dirty="0">
                <a:solidFill>
                  <a:srgbClr val="0000FF"/>
                </a:solidFill>
                <a:cs typeface="Times New Roman" panose="02020603050405020304" pitchFamily="18" charset="0"/>
              </a:rPr>
              <a:t>_</a:t>
            </a:r>
            <a:r>
              <a:rPr lang="en-US" sz="1600" b="1" dirty="0">
                <a:solidFill>
                  <a:srgbClr val="0000FF"/>
                </a:solidFill>
                <a:cs typeface="Times New Roman" panose="02020603050405020304" pitchFamily="18" charset="0"/>
              </a:rPr>
              <a:t>weight</a:t>
            </a:r>
            <a:r>
              <a:rPr lang="ru-RU" sz="1600" b="1" dirty="0">
                <a:solidFill>
                  <a:srgbClr val="008000"/>
                </a:solidFill>
                <a:cs typeface="Times New Roman" panose="02020603050405020304" pitchFamily="18" charset="0"/>
              </a:rPr>
              <a:t>=</a:t>
            </a:r>
            <a:r>
              <a:rPr lang="ru-RU" sz="1600" b="1" dirty="0">
                <a:solidFill>
                  <a:srgbClr val="008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“1</a:t>
            </a:r>
            <a:r>
              <a:rPr lang="en-US" sz="1600" b="1" dirty="0">
                <a:solidFill>
                  <a:srgbClr val="008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ru-RU" sz="1600" b="1" dirty="0">
                <a:solidFill>
                  <a:srgbClr val="008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</a:p>
          <a:p>
            <a:endParaRPr lang="en-US" sz="1600" b="1" dirty="0">
              <a:cs typeface="Times New Roman" panose="02020603050405020304" pitchFamily="18" charset="0"/>
            </a:endParaRPr>
          </a:p>
          <a:p>
            <a:r>
              <a:rPr lang="ru-RU" sz="1600" b="1" dirty="0">
                <a:cs typeface="Times New Roman" panose="02020603050405020304" pitchFamily="18" charset="0"/>
              </a:rPr>
              <a:t>Для </a:t>
            </a:r>
            <a:r>
              <a:rPr lang="en-US" sz="1600" b="1" dirty="0">
                <a:cs typeface="Times New Roman" panose="02020603050405020304" pitchFamily="18" charset="0"/>
              </a:rPr>
              <a:t>Button2</a:t>
            </a:r>
            <a:endParaRPr lang="ru-RU" sz="1600" b="1" dirty="0">
              <a:cs typeface="Times New Roman" panose="02020603050405020304" pitchFamily="18" charset="0"/>
            </a:endParaRPr>
          </a:p>
          <a:p>
            <a:r>
              <a:rPr lang="ru-RU" sz="1600" b="1" dirty="0" err="1">
                <a:solidFill>
                  <a:srgbClr val="660E7A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android</a:t>
            </a:r>
            <a:r>
              <a:rPr lang="ru-RU" sz="1600" b="1" dirty="0" err="1">
                <a:solidFill>
                  <a:srgbClr val="0000F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:layout</a:t>
            </a:r>
            <a:r>
              <a:rPr lang="ru-RU" sz="1600" b="1" dirty="0">
                <a:solidFill>
                  <a:srgbClr val="0000F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en-US" sz="1600" b="1" dirty="0">
                <a:solidFill>
                  <a:srgbClr val="0000F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height </a:t>
            </a:r>
            <a:r>
              <a:rPr lang="ru-RU" sz="1600" b="1" dirty="0">
                <a:solidFill>
                  <a:srgbClr val="008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="0dp"</a:t>
            </a:r>
            <a:endParaRPr lang="ru-RU" sz="1600" b="1" dirty="0">
              <a:solidFill>
                <a:srgbClr val="212529"/>
              </a:solidFill>
              <a:ea typeface="Times New Roman" panose="02020603050405020304" pitchFamily="18" charset="0"/>
            </a:endParaRPr>
          </a:p>
          <a:p>
            <a:r>
              <a:rPr lang="ru-RU" sz="1600" b="1" dirty="0" err="1">
                <a:solidFill>
                  <a:srgbClr val="660E7A"/>
                </a:solidFill>
                <a:cs typeface="Times New Roman" panose="02020603050405020304" pitchFamily="18" charset="0"/>
              </a:rPr>
              <a:t>android:</a:t>
            </a:r>
            <a:r>
              <a:rPr lang="ru-RU" sz="1600" b="1" dirty="0" err="1">
                <a:solidFill>
                  <a:srgbClr val="0000FF"/>
                </a:solidFill>
                <a:cs typeface="Times New Roman" panose="02020603050405020304" pitchFamily="18" charset="0"/>
              </a:rPr>
              <a:t>layout</a:t>
            </a:r>
            <a:r>
              <a:rPr lang="ru-RU" sz="1600" b="1" dirty="0">
                <a:solidFill>
                  <a:srgbClr val="0000FF"/>
                </a:solidFill>
                <a:cs typeface="Times New Roman" panose="02020603050405020304" pitchFamily="18" charset="0"/>
              </a:rPr>
              <a:t>_</a:t>
            </a:r>
            <a:r>
              <a:rPr lang="en-US" sz="1600" b="1" dirty="0">
                <a:solidFill>
                  <a:srgbClr val="0000FF"/>
                </a:solidFill>
                <a:cs typeface="Times New Roman" panose="02020603050405020304" pitchFamily="18" charset="0"/>
              </a:rPr>
              <a:t>weight</a:t>
            </a:r>
            <a:r>
              <a:rPr lang="ru-RU" sz="1600" b="1" dirty="0">
                <a:solidFill>
                  <a:srgbClr val="008000"/>
                </a:solidFill>
                <a:cs typeface="Times New Roman" panose="02020603050405020304" pitchFamily="18" charset="0"/>
              </a:rPr>
              <a:t>=</a:t>
            </a:r>
            <a:r>
              <a:rPr lang="ru-RU" sz="1600" b="1" dirty="0">
                <a:solidFill>
                  <a:srgbClr val="008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“20“</a:t>
            </a:r>
            <a:endParaRPr lang="en-US" sz="1600" b="1" dirty="0">
              <a:solidFill>
                <a:srgbClr val="008000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600" b="1" dirty="0">
              <a:solidFill>
                <a:srgbClr val="008000"/>
              </a:solidFill>
              <a:cs typeface="Times New Roman" panose="02020603050405020304" pitchFamily="18" charset="0"/>
            </a:endParaRPr>
          </a:p>
          <a:p>
            <a:r>
              <a:rPr lang="ru-RU" sz="1600" b="1" dirty="0">
                <a:cs typeface="Times New Roman" panose="02020603050405020304" pitchFamily="18" charset="0"/>
              </a:rPr>
              <a:t>Для </a:t>
            </a:r>
            <a:r>
              <a:rPr lang="en-US" sz="1600" b="1" dirty="0">
                <a:cs typeface="Times New Roman" panose="02020603050405020304" pitchFamily="18" charset="0"/>
              </a:rPr>
              <a:t>Button3</a:t>
            </a:r>
            <a:endParaRPr lang="ru-RU" sz="1600" b="1" dirty="0">
              <a:cs typeface="Times New Roman" panose="02020603050405020304" pitchFamily="18" charset="0"/>
            </a:endParaRPr>
          </a:p>
          <a:p>
            <a:r>
              <a:rPr lang="ru-RU" sz="1600" b="1" dirty="0" err="1">
                <a:solidFill>
                  <a:srgbClr val="660E7A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android</a:t>
            </a:r>
            <a:r>
              <a:rPr lang="ru-RU" sz="1600" b="1" dirty="0" err="1">
                <a:solidFill>
                  <a:srgbClr val="0000F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:layout</a:t>
            </a:r>
            <a:r>
              <a:rPr lang="ru-RU" sz="1600" b="1" dirty="0">
                <a:solidFill>
                  <a:srgbClr val="0000F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en-US" sz="1600" b="1" dirty="0">
                <a:solidFill>
                  <a:srgbClr val="0000F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height </a:t>
            </a:r>
            <a:r>
              <a:rPr lang="ru-RU" sz="1600" b="1" dirty="0">
                <a:solidFill>
                  <a:srgbClr val="008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="0dp"</a:t>
            </a:r>
            <a:endParaRPr lang="ru-RU" sz="1600" b="1" dirty="0">
              <a:solidFill>
                <a:srgbClr val="212529"/>
              </a:solidFill>
              <a:ea typeface="Times New Roman" panose="02020603050405020304" pitchFamily="18" charset="0"/>
            </a:endParaRPr>
          </a:p>
          <a:p>
            <a:r>
              <a:rPr lang="ru-RU" sz="1600" b="1" dirty="0" err="1">
                <a:solidFill>
                  <a:srgbClr val="660E7A"/>
                </a:solidFill>
                <a:cs typeface="Times New Roman" panose="02020603050405020304" pitchFamily="18" charset="0"/>
              </a:rPr>
              <a:t>android:</a:t>
            </a:r>
            <a:r>
              <a:rPr lang="ru-RU" sz="1600" b="1" dirty="0" err="1">
                <a:solidFill>
                  <a:srgbClr val="0000FF"/>
                </a:solidFill>
                <a:cs typeface="Times New Roman" panose="02020603050405020304" pitchFamily="18" charset="0"/>
              </a:rPr>
              <a:t>layout</a:t>
            </a:r>
            <a:r>
              <a:rPr lang="ru-RU" sz="1600" b="1" dirty="0">
                <a:solidFill>
                  <a:srgbClr val="0000FF"/>
                </a:solidFill>
                <a:cs typeface="Times New Roman" panose="02020603050405020304" pitchFamily="18" charset="0"/>
              </a:rPr>
              <a:t>_</a:t>
            </a:r>
            <a:r>
              <a:rPr lang="en-US" sz="1600" b="1" dirty="0">
                <a:solidFill>
                  <a:srgbClr val="0000FF"/>
                </a:solidFill>
                <a:cs typeface="Times New Roman" panose="02020603050405020304" pitchFamily="18" charset="0"/>
              </a:rPr>
              <a:t>weight</a:t>
            </a:r>
            <a:r>
              <a:rPr lang="ru-RU" sz="1600" b="1" dirty="0">
                <a:solidFill>
                  <a:srgbClr val="008000"/>
                </a:solidFill>
                <a:cs typeface="Times New Roman" panose="02020603050405020304" pitchFamily="18" charset="0"/>
              </a:rPr>
              <a:t>=</a:t>
            </a:r>
            <a:r>
              <a:rPr lang="ru-RU" sz="1600" b="1" dirty="0">
                <a:solidFill>
                  <a:srgbClr val="008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“15"</a:t>
            </a:r>
          </a:p>
          <a:p>
            <a:endParaRPr lang="ru-RU" sz="1600" b="1" dirty="0">
              <a:solidFill>
                <a:srgbClr val="008000"/>
              </a:solidFill>
              <a:cs typeface="Times New Roman" panose="02020603050405020304" pitchFamily="18" charset="0"/>
            </a:endParaRPr>
          </a:p>
          <a:p>
            <a:r>
              <a:rPr lang="ru-RU" sz="1600" b="1" dirty="0">
                <a:cs typeface="Times New Roman" panose="02020603050405020304" pitchFamily="18" charset="0"/>
              </a:rPr>
              <a:t>Для </a:t>
            </a:r>
            <a:r>
              <a:rPr lang="en-US" sz="1600" b="1" dirty="0">
                <a:cs typeface="Times New Roman" panose="02020603050405020304" pitchFamily="18" charset="0"/>
              </a:rPr>
              <a:t>Button4</a:t>
            </a:r>
            <a:endParaRPr lang="ru-RU" sz="1600" b="1" dirty="0">
              <a:cs typeface="Times New Roman" panose="02020603050405020304" pitchFamily="18" charset="0"/>
            </a:endParaRPr>
          </a:p>
          <a:p>
            <a:r>
              <a:rPr lang="ru-RU" sz="1600" b="1" dirty="0" err="1">
                <a:solidFill>
                  <a:srgbClr val="660E7A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android</a:t>
            </a:r>
            <a:r>
              <a:rPr lang="ru-RU" sz="1600" b="1" dirty="0" err="1">
                <a:solidFill>
                  <a:srgbClr val="0000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:layout_height</a:t>
            </a:r>
            <a:r>
              <a:rPr lang="ru-RU" sz="1600" b="1" dirty="0">
                <a:solidFill>
                  <a:srgbClr val="008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="0dp"</a:t>
            </a:r>
            <a:endParaRPr lang="ru-RU" sz="1600" b="1" dirty="0">
              <a:solidFill>
                <a:srgbClr val="212529"/>
              </a:solidFill>
              <a:effectLst/>
              <a:ea typeface="Times New Roman" panose="02020603050405020304" pitchFamily="18" charset="0"/>
            </a:endParaRPr>
          </a:p>
          <a:p>
            <a:r>
              <a:rPr lang="ru-RU" sz="1600" b="1" dirty="0" err="1">
                <a:solidFill>
                  <a:srgbClr val="660E7A"/>
                </a:solidFill>
                <a:cs typeface="Times New Roman" panose="02020603050405020304" pitchFamily="18" charset="0"/>
              </a:rPr>
              <a:t>android:</a:t>
            </a:r>
            <a:r>
              <a:rPr lang="ru-RU" sz="1600" b="1" dirty="0" err="1">
                <a:solidFill>
                  <a:srgbClr val="0000FF"/>
                </a:solidFill>
                <a:cs typeface="Times New Roman" panose="02020603050405020304" pitchFamily="18" charset="0"/>
              </a:rPr>
              <a:t>layout</a:t>
            </a:r>
            <a:r>
              <a:rPr lang="ru-RU" sz="1600" b="1" dirty="0">
                <a:solidFill>
                  <a:srgbClr val="0000FF"/>
                </a:solidFill>
                <a:cs typeface="Times New Roman" panose="02020603050405020304" pitchFamily="18" charset="0"/>
              </a:rPr>
              <a:t>_</a:t>
            </a:r>
            <a:r>
              <a:rPr lang="en-US" sz="1600" b="1" dirty="0">
                <a:solidFill>
                  <a:srgbClr val="0000FF"/>
                </a:solidFill>
                <a:cs typeface="Times New Roman" panose="02020603050405020304" pitchFamily="18" charset="0"/>
              </a:rPr>
              <a:t>weight</a:t>
            </a:r>
            <a:r>
              <a:rPr lang="ru-RU" sz="1600" b="1" dirty="0">
                <a:solidFill>
                  <a:srgbClr val="008000"/>
                </a:solidFill>
                <a:cs typeface="Times New Roman" panose="02020603050405020304" pitchFamily="18" charset="0"/>
              </a:rPr>
              <a:t>=</a:t>
            </a:r>
            <a:r>
              <a:rPr lang="ru-RU" sz="1600" b="1" dirty="0">
                <a:solidFill>
                  <a:srgbClr val="008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US" sz="1600" b="1" dirty="0">
                <a:solidFill>
                  <a:srgbClr val="008000"/>
                </a:solidFill>
                <a:cs typeface="Times New Roman" panose="02020603050405020304" pitchFamily="18" charset="0"/>
              </a:rPr>
              <a:t>1</a:t>
            </a:r>
            <a:r>
              <a:rPr lang="ru-RU" sz="1600" b="1" dirty="0">
                <a:solidFill>
                  <a:srgbClr val="008000"/>
                </a:solidFill>
                <a:cs typeface="Times New Roman" panose="02020603050405020304" pitchFamily="18" charset="0"/>
              </a:rPr>
              <a:t>0</a:t>
            </a:r>
            <a:r>
              <a:rPr lang="ru-RU" sz="1600" b="1" dirty="0">
                <a:solidFill>
                  <a:srgbClr val="008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</a:p>
          <a:p>
            <a:endParaRPr lang="ru-RU" sz="1600" b="1" dirty="0">
              <a:solidFill>
                <a:srgbClr val="008000"/>
              </a:solidFill>
              <a:cs typeface="Times New Roman" panose="02020603050405020304" pitchFamily="18" charset="0"/>
            </a:endParaRPr>
          </a:p>
          <a:p>
            <a:r>
              <a:rPr lang="ru-RU" sz="1600" b="1" dirty="0">
                <a:cs typeface="Times New Roman" panose="02020603050405020304" pitchFamily="18" charset="0"/>
              </a:rPr>
              <a:t>Для </a:t>
            </a:r>
            <a:r>
              <a:rPr lang="en-US" sz="1600" b="1" dirty="0">
                <a:cs typeface="Times New Roman" panose="02020603050405020304" pitchFamily="18" charset="0"/>
              </a:rPr>
              <a:t>Button5</a:t>
            </a:r>
            <a:endParaRPr lang="ru-RU" sz="1600" b="1" dirty="0">
              <a:solidFill>
                <a:srgbClr val="008000"/>
              </a:solidFill>
              <a:cs typeface="Times New Roman" panose="02020603050405020304" pitchFamily="18" charset="0"/>
            </a:endParaRPr>
          </a:p>
          <a:p>
            <a:r>
              <a:rPr lang="ru-RU" sz="1600" b="1" dirty="0" err="1">
                <a:solidFill>
                  <a:srgbClr val="660E7A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android</a:t>
            </a:r>
            <a:r>
              <a:rPr lang="ru-RU" sz="1600" b="1" dirty="0" err="1">
                <a:solidFill>
                  <a:srgbClr val="0000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:layout_height</a:t>
            </a:r>
            <a:r>
              <a:rPr lang="ru-RU" sz="1600" b="1" dirty="0">
                <a:solidFill>
                  <a:srgbClr val="008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="0dp"</a:t>
            </a:r>
            <a:endParaRPr lang="ru-RU" sz="1600" b="1" dirty="0">
              <a:solidFill>
                <a:srgbClr val="212529"/>
              </a:solidFill>
              <a:effectLst/>
              <a:ea typeface="Times New Roman" panose="02020603050405020304" pitchFamily="18" charset="0"/>
            </a:endParaRPr>
          </a:p>
          <a:p>
            <a:r>
              <a:rPr lang="ru-RU" sz="1600" b="1" dirty="0" err="1">
                <a:solidFill>
                  <a:srgbClr val="660E7A"/>
                </a:solidFill>
                <a:cs typeface="Times New Roman" panose="02020603050405020304" pitchFamily="18" charset="0"/>
              </a:rPr>
              <a:t>android:</a:t>
            </a:r>
            <a:r>
              <a:rPr lang="ru-RU" sz="1600" b="1" dirty="0" err="1">
                <a:solidFill>
                  <a:srgbClr val="0000FF"/>
                </a:solidFill>
                <a:cs typeface="Times New Roman" panose="02020603050405020304" pitchFamily="18" charset="0"/>
              </a:rPr>
              <a:t>layout</a:t>
            </a:r>
            <a:r>
              <a:rPr lang="ru-RU" sz="1600" b="1" dirty="0">
                <a:solidFill>
                  <a:srgbClr val="0000FF"/>
                </a:solidFill>
                <a:cs typeface="Times New Roman" panose="02020603050405020304" pitchFamily="18" charset="0"/>
              </a:rPr>
              <a:t>_</a:t>
            </a:r>
            <a:r>
              <a:rPr lang="en-US" sz="1600" b="1" dirty="0">
                <a:solidFill>
                  <a:srgbClr val="0000FF"/>
                </a:solidFill>
                <a:cs typeface="Times New Roman" panose="02020603050405020304" pitchFamily="18" charset="0"/>
              </a:rPr>
              <a:t>weight</a:t>
            </a:r>
            <a:r>
              <a:rPr lang="ru-RU" sz="1600" b="1" dirty="0">
                <a:solidFill>
                  <a:srgbClr val="008000"/>
                </a:solidFill>
                <a:cs typeface="Times New Roman" panose="02020603050405020304" pitchFamily="18" charset="0"/>
              </a:rPr>
              <a:t>=</a:t>
            </a:r>
            <a:r>
              <a:rPr lang="ru-RU" sz="1600" b="1" dirty="0">
                <a:solidFill>
                  <a:srgbClr val="008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"20"</a:t>
            </a:r>
          </a:p>
          <a:p>
            <a:endParaRPr lang="ru-RU" sz="1600" b="1" dirty="0">
              <a:solidFill>
                <a:srgbClr val="008000"/>
              </a:solidFill>
              <a:cs typeface="Times New Roman" panose="02020603050405020304" pitchFamily="18" charset="0"/>
            </a:endParaRPr>
          </a:p>
          <a:p>
            <a:r>
              <a:rPr lang="ru-RU" sz="1600" b="1" dirty="0">
                <a:cs typeface="Times New Roman" panose="02020603050405020304" pitchFamily="18" charset="0"/>
              </a:rPr>
              <a:t>Для </a:t>
            </a:r>
            <a:r>
              <a:rPr lang="en-US" sz="1600" b="1" dirty="0">
                <a:cs typeface="Times New Roman" panose="02020603050405020304" pitchFamily="18" charset="0"/>
              </a:rPr>
              <a:t>Button6</a:t>
            </a:r>
            <a:endParaRPr lang="ru-RU" sz="1600" b="1" dirty="0">
              <a:solidFill>
                <a:srgbClr val="008000"/>
              </a:solidFill>
              <a:cs typeface="Times New Roman" panose="02020603050405020304" pitchFamily="18" charset="0"/>
            </a:endParaRPr>
          </a:p>
          <a:p>
            <a:r>
              <a:rPr lang="ru-RU" sz="1600" b="1" dirty="0" err="1">
                <a:solidFill>
                  <a:srgbClr val="660E7A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android</a:t>
            </a:r>
            <a:r>
              <a:rPr lang="ru-RU" sz="1600" b="1" dirty="0" err="1">
                <a:solidFill>
                  <a:srgbClr val="0000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:layout_height</a:t>
            </a:r>
            <a:r>
              <a:rPr lang="ru-RU" sz="1600" b="1" dirty="0">
                <a:solidFill>
                  <a:srgbClr val="008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="0dp"</a:t>
            </a:r>
            <a:endParaRPr lang="ru-RU" sz="1600" b="1" dirty="0">
              <a:solidFill>
                <a:srgbClr val="212529"/>
              </a:solidFill>
              <a:effectLst/>
              <a:ea typeface="Times New Roman" panose="02020603050405020304" pitchFamily="18" charset="0"/>
            </a:endParaRPr>
          </a:p>
          <a:p>
            <a:r>
              <a:rPr lang="ru-RU" sz="1600" b="1" dirty="0" err="1">
                <a:solidFill>
                  <a:srgbClr val="660E7A"/>
                </a:solidFill>
                <a:cs typeface="Times New Roman" panose="02020603050405020304" pitchFamily="18" charset="0"/>
              </a:rPr>
              <a:t>android:</a:t>
            </a:r>
            <a:r>
              <a:rPr lang="ru-RU" sz="1600" b="1" dirty="0" err="1">
                <a:solidFill>
                  <a:srgbClr val="0000FF"/>
                </a:solidFill>
                <a:cs typeface="Times New Roman" panose="02020603050405020304" pitchFamily="18" charset="0"/>
              </a:rPr>
              <a:t>layout</a:t>
            </a:r>
            <a:r>
              <a:rPr lang="ru-RU" sz="1600" b="1" dirty="0">
                <a:solidFill>
                  <a:srgbClr val="0000FF"/>
                </a:solidFill>
                <a:cs typeface="Times New Roman" panose="02020603050405020304" pitchFamily="18" charset="0"/>
              </a:rPr>
              <a:t>_</a:t>
            </a:r>
            <a:r>
              <a:rPr lang="en-US" sz="1600" b="1" dirty="0">
                <a:solidFill>
                  <a:srgbClr val="0000FF"/>
                </a:solidFill>
                <a:cs typeface="Times New Roman" panose="02020603050405020304" pitchFamily="18" charset="0"/>
              </a:rPr>
              <a:t>weight</a:t>
            </a:r>
            <a:r>
              <a:rPr lang="ru-RU" sz="1600" b="1" dirty="0">
                <a:solidFill>
                  <a:srgbClr val="008000"/>
                </a:solidFill>
                <a:cs typeface="Times New Roman" panose="02020603050405020304" pitchFamily="18" charset="0"/>
              </a:rPr>
              <a:t>=</a:t>
            </a:r>
            <a:r>
              <a:rPr lang="ru-RU" sz="1600" b="1" dirty="0">
                <a:solidFill>
                  <a:srgbClr val="008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US" sz="1600" b="1" dirty="0">
                <a:solidFill>
                  <a:srgbClr val="008000"/>
                </a:solidFill>
                <a:cs typeface="Times New Roman" panose="02020603050405020304" pitchFamily="18" charset="0"/>
              </a:rPr>
              <a:t>1</a:t>
            </a:r>
            <a:r>
              <a:rPr lang="ru-RU" sz="1600" b="1" dirty="0">
                <a:solidFill>
                  <a:srgbClr val="008000"/>
                </a:solidFill>
                <a:cs typeface="Times New Roman" panose="02020603050405020304" pitchFamily="18" charset="0"/>
              </a:rPr>
              <a:t>5</a:t>
            </a:r>
            <a:r>
              <a:rPr lang="ru-RU" sz="1600" b="1" dirty="0">
                <a:solidFill>
                  <a:srgbClr val="008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endParaRPr lang="ru-RU" sz="1600" dirty="0"/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90B86437-8A28-4600-B34A-0CD76DB2DD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946" y="2405636"/>
            <a:ext cx="2618665" cy="411075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3AB591D-A762-4BC6-949E-4DA58EEB19A0}"/>
              </a:ext>
            </a:extLst>
          </p:cNvPr>
          <p:cNvSpPr txBox="1"/>
          <p:nvPr/>
        </p:nvSpPr>
        <p:spPr>
          <a:xfrm>
            <a:off x="2171416" y="2591773"/>
            <a:ext cx="957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Button1</a:t>
            </a:r>
            <a:endParaRPr lang="ru-RU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B771FD-0D26-458D-9F6D-69274E9468F9}"/>
              </a:ext>
            </a:extLst>
          </p:cNvPr>
          <p:cNvSpPr txBox="1"/>
          <p:nvPr/>
        </p:nvSpPr>
        <p:spPr>
          <a:xfrm>
            <a:off x="2171415" y="3163914"/>
            <a:ext cx="957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Button</a:t>
            </a:r>
            <a:r>
              <a:rPr lang="ru-RU" b="1" dirty="0"/>
              <a:t>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BA6A90-3B0E-4099-BDE7-E122F2DD06EF}"/>
              </a:ext>
            </a:extLst>
          </p:cNvPr>
          <p:cNvSpPr txBox="1"/>
          <p:nvPr/>
        </p:nvSpPr>
        <p:spPr>
          <a:xfrm>
            <a:off x="2171414" y="3889906"/>
            <a:ext cx="957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Button</a:t>
            </a:r>
            <a:r>
              <a:rPr lang="ru-RU" b="1" dirty="0"/>
              <a:t>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A4FD292-3459-4F86-8E95-2AB9DD795552}"/>
              </a:ext>
            </a:extLst>
          </p:cNvPr>
          <p:cNvSpPr txBox="1"/>
          <p:nvPr/>
        </p:nvSpPr>
        <p:spPr>
          <a:xfrm>
            <a:off x="2171412" y="4481700"/>
            <a:ext cx="957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Button</a:t>
            </a:r>
            <a:r>
              <a:rPr lang="ru-RU" b="1" dirty="0"/>
              <a:t>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D07315E-A4C7-4109-A347-4799D6B2CD64}"/>
              </a:ext>
            </a:extLst>
          </p:cNvPr>
          <p:cNvSpPr txBox="1"/>
          <p:nvPr/>
        </p:nvSpPr>
        <p:spPr>
          <a:xfrm>
            <a:off x="2171411" y="5094252"/>
            <a:ext cx="957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Button</a:t>
            </a:r>
            <a:r>
              <a:rPr lang="ru-RU" b="1" dirty="0"/>
              <a:t>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AF612FA-5190-477F-96A5-1760CCC82302}"/>
              </a:ext>
            </a:extLst>
          </p:cNvPr>
          <p:cNvSpPr txBox="1"/>
          <p:nvPr/>
        </p:nvSpPr>
        <p:spPr>
          <a:xfrm>
            <a:off x="2171410" y="5686046"/>
            <a:ext cx="957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Button</a:t>
            </a:r>
            <a:r>
              <a:rPr lang="ru-RU" b="1" dirty="0"/>
              <a:t>6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E5E2B3-6117-43E9-A0DA-3EFD6992A2F1}"/>
              </a:ext>
            </a:extLst>
          </p:cNvPr>
          <p:cNvSpPr txBox="1"/>
          <p:nvPr/>
        </p:nvSpPr>
        <p:spPr>
          <a:xfrm>
            <a:off x="1425447" y="1562561"/>
            <a:ext cx="29358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>
                <a:cs typeface="Times New Roman" panose="02020603050405020304" pitchFamily="18" charset="0"/>
              </a:rPr>
              <a:t>Для </a:t>
            </a:r>
            <a:r>
              <a:rPr lang="en-US" sz="1600" b="1" dirty="0" err="1">
                <a:cs typeface="Times New Roman" panose="02020603050405020304" pitchFamily="18" charset="0"/>
              </a:rPr>
              <a:t>LinearLayout</a:t>
            </a:r>
            <a:endParaRPr lang="en-US" sz="1600" b="1" dirty="0">
              <a:cs typeface="Times New Roman" panose="02020603050405020304" pitchFamily="18" charset="0"/>
            </a:endParaRPr>
          </a:p>
          <a:p>
            <a:r>
              <a:rPr lang="ru-RU" sz="1600" b="1" dirty="0" err="1">
                <a:solidFill>
                  <a:srgbClr val="660E7A"/>
                </a:solidFill>
                <a:cs typeface="Times New Roman" panose="02020603050405020304" pitchFamily="18" charset="0"/>
              </a:rPr>
              <a:t>android:</a:t>
            </a:r>
            <a:r>
              <a:rPr lang="ru-RU" sz="1600" b="1" dirty="0" err="1">
                <a:solidFill>
                  <a:srgbClr val="0000FF"/>
                </a:solidFill>
                <a:cs typeface="Times New Roman" panose="02020603050405020304" pitchFamily="18" charset="0"/>
              </a:rPr>
              <a:t>weightSum</a:t>
            </a:r>
            <a:r>
              <a:rPr lang="ru-RU" sz="1600" b="1" dirty="0">
                <a:solidFill>
                  <a:srgbClr val="008000"/>
                </a:solidFill>
                <a:cs typeface="Times New Roman" panose="02020603050405020304" pitchFamily="18" charset="0"/>
              </a:rPr>
              <a:t>= "100"</a:t>
            </a:r>
          </a:p>
          <a:p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3748589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0AE9A5B2-4DA6-4505-916C-20351ECFD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744" y="0"/>
            <a:ext cx="7167734" cy="1020417"/>
          </a:xfrm>
        </p:spPr>
        <p:txBody>
          <a:bodyPr>
            <a:normAutofit/>
          </a:bodyPr>
          <a:lstStyle/>
          <a:p>
            <a:pPr algn="ctr"/>
            <a:r>
              <a:rPr lang="ru-RU" sz="2800" b="1" dirty="0">
                <a:solidFill>
                  <a:srgbClr val="729F11"/>
                </a:solidFill>
                <a:latin typeface="Segoe Print" panose="02000600000000000000" pitchFamily="2" charset="0"/>
              </a:rPr>
              <a:t>Вертикальный и</a:t>
            </a:r>
            <a:br>
              <a:rPr lang="ru-RU" sz="2800" b="1" dirty="0">
                <a:solidFill>
                  <a:srgbClr val="729F11"/>
                </a:solidFill>
                <a:latin typeface="Segoe Print" panose="02000600000000000000" pitchFamily="2" charset="0"/>
              </a:rPr>
            </a:br>
            <a:r>
              <a:rPr lang="ru-RU" sz="2800" b="1" dirty="0">
                <a:solidFill>
                  <a:srgbClr val="729F11"/>
                </a:solidFill>
                <a:latin typeface="Segoe Print" panose="02000600000000000000" pitchFamily="2" charset="0"/>
              </a:rPr>
              <a:t> горизонтальный </a:t>
            </a:r>
            <a:r>
              <a:rPr lang="ru-RU" sz="2800" b="1" dirty="0" err="1">
                <a:solidFill>
                  <a:srgbClr val="729F11"/>
                </a:solidFill>
                <a:latin typeface="Segoe Print" panose="02000600000000000000" pitchFamily="2" charset="0"/>
              </a:rPr>
              <a:t>лэйаут</a:t>
            </a:r>
            <a:endParaRPr lang="ru-RU" sz="2800" b="1" dirty="0">
              <a:solidFill>
                <a:srgbClr val="729F11"/>
              </a:solidFill>
              <a:latin typeface="Segoe Print" panose="02000600000000000000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902ABAA-599A-46A5-A72A-30122DEA7537}"/>
              </a:ext>
            </a:extLst>
          </p:cNvPr>
          <p:cNvSpPr txBox="1"/>
          <p:nvPr/>
        </p:nvSpPr>
        <p:spPr>
          <a:xfrm>
            <a:off x="1917578" y="8169675"/>
            <a:ext cx="54343" cy="6866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9A2F7CE-BDB3-4881-8197-6BAD7BC4E25D}"/>
              </a:ext>
            </a:extLst>
          </p:cNvPr>
          <p:cNvSpPr txBox="1"/>
          <p:nvPr/>
        </p:nvSpPr>
        <p:spPr>
          <a:xfrm>
            <a:off x="1398695" y="5396888"/>
            <a:ext cx="317330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b="1" dirty="0" err="1">
                <a:solidFill>
                  <a:srgbClr val="660E7A"/>
                </a:solidFill>
                <a:cs typeface="Courier New" panose="02070309020205020404" pitchFamily="49" charset="0"/>
              </a:rPr>
              <a:t>android</a:t>
            </a:r>
            <a:r>
              <a:rPr lang="ru-RU" altLang="ru-RU" b="1" dirty="0" err="1">
                <a:solidFill>
                  <a:srgbClr val="0000FF"/>
                </a:solidFill>
                <a:cs typeface="Courier New" panose="02070309020205020404" pitchFamily="49" charset="0"/>
              </a:rPr>
              <a:t>:layout_margin</a:t>
            </a:r>
            <a:r>
              <a:rPr lang="ru-RU" altLang="ru-RU" b="1" dirty="0">
                <a:solidFill>
                  <a:srgbClr val="008000"/>
                </a:solidFill>
                <a:cs typeface="Courier New" panose="02070309020205020404" pitchFamily="49" charset="0"/>
              </a:rPr>
              <a:t>="10dp"</a:t>
            </a:r>
            <a:br>
              <a:rPr lang="ru-RU" altLang="ru-RU" b="1" dirty="0">
                <a:solidFill>
                  <a:srgbClr val="008000"/>
                </a:solidFill>
                <a:cs typeface="Courier New" panose="02070309020205020404" pitchFamily="49" charset="0"/>
              </a:rPr>
            </a:br>
            <a:endParaRPr lang="en-US" altLang="ru-RU" b="1" dirty="0">
              <a:solidFill>
                <a:srgbClr val="008000"/>
              </a:solidFill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b="1" dirty="0" err="1">
                <a:solidFill>
                  <a:srgbClr val="660E7A"/>
                </a:solidFill>
                <a:cs typeface="Courier New" panose="02070309020205020404" pitchFamily="49" charset="0"/>
              </a:rPr>
              <a:t>android</a:t>
            </a:r>
            <a:r>
              <a:rPr lang="ru-RU" altLang="ru-RU" b="1" dirty="0" err="1">
                <a:solidFill>
                  <a:srgbClr val="0000FF"/>
                </a:solidFill>
                <a:cs typeface="Courier New" panose="02070309020205020404" pitchFamily="49" charset="0"/>
              </a:rPr>
              <a:t>:padding</a:t>
            </a:r>
            <a:r>
              <a:rPr lang="ru-RU" altLang="ru-RU" b="1" dirty="0">
                <a:solidFill>
                  <a:srgbClr val="008000"/>
                </a:solidFill>
                <a:cs typeface="Courier New" panose="02070309020205020404" pitchFamily="49" charset="0"/>
              </a:rPr>
              <a:t>="10dp"</a:t>
            </a:r>
            <a:r>
              <a:rPr lang="ru-RU" altLang="ru-RU" dirty="0">
                <a:solidFill>
                  <a:srgbClr val="000000"/>
                </a:solidFill>
                <a:cs typeface="Courier New" panose="02070309020205020404" pitchFamily="49" charset="0"/>
              </a:rPr>
              <a:t>&gt;</a:t>
            </a:r>
            <a:endParaRPr lang="ru-RU" altLang="ru-RU" dirty="0"/>
          </a:p>
          <a:p>
            <a:endParaRPr lang="ru-RU" dirty="0"/>
          </a:p>
        </p:txBody>
      </p:sp>
      <p:pic>
        <p:nvPicPr>
          <p:cNvPr id="2052" name="Picture 4" descr="Margin Vs Padding - CSS Properties @Digizol | Android tutorials, Web  design, Blogger tutorials">
            <a:extLst>
              <a:ext uri="{FF2B5EF4-FFF2-40B4-BE49-F238E27FC236}">
                <a16:creationId xmlns:a16="http://schemas.microsoft.com/office/drawing/2014/main" id="{D76F8D33-3B11-40FF-BB58-5C12A01283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2416" y="1581681"/>
            <a:ext cx="7325702" cy="3443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58564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0AE9A5B2-4DA6-4505-916C-20351ECFD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744" y="0"/>
            <a:ext cx="7167734" cy="1020417"/>
          </a:xfrm>
        </p:spPr>
        <p:txBody>
          <a:bodyPr>
            <a:normAutofit/>
          </a:bodyPr>
          <a:lstStyle/>
          <a:p>
            <a:pPr algn="ctr"/>
            <a:r>
              <a:rPr lang="ru-RU" sz="2800" b="1" dirty="0">
                <a:solidFill>
                  <a:srgbClr val="729F11"/>
                </a:solidFill>
                <a:latin typeface="Segoe Print" panose="02000600000000000000" pitchFamily="2" charset="0"/>
              </a:rPr>
              <a:t>Компонент </a:t>
            </a:r>
            <a:r>
              <a:rPr lang="en-US" sz="2800" b="1" dirty="0">
                <a:solidFill>
                  <a:srgbClr val="729F11"/>
                </a:solidFill>
                <a:latin typeface="Segoe Print" panose="02000600000000000000" pitchFamily="2" charset="0"/>
              </a:rPr>
              <a:t>Button</a:t>
            </a:r>
            <a:endParaRPr lang="ru-RU" sz="2800" b="1" dirty="0">
              <a:solidFill>
                <a:srgbClr val="729F11"/>
              </a:solidFill>
              <a:latin typeface="Segoe Print" panose="02000600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10B3A3-FD4B-44A2-9515-92EBEF27C9F4}"/>
              </a:ext>
            </a:extLst>
          </p:cNvPr>
          <p:cNvSpPr txBox="1"/>
          <p:nvPr/>
        </p:nvSpPr>
        <p:spPr>
          <a:xfrm>
            <a:off x="319744" y="2029178"/>
            <a:ext cx="5431699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</a:rPr>
              <a:t>style</a:t>
            </a:r>
            <a:r>
              <a:rPr lang="en-US" sz="2400" dirty="0">
                <a:solidFill>
                  <a:srgbClr val="444444"/>
                </a:solidFill>
              </a:rPr>
              <a:t>:</a:t>
            </a:r>
            <a:r>
              <a:rPr lang="ru-RU" sz="2400" dirty="0">
                <a:solidFill>
                  <a:srgbClr val="444444"/>
                </a:solidFill>
              </a:rPr>
              <a:t> стиль кнопки</a:t>
            </a:r>
            <a:endParaRPr lang="en-US" sz="2400" dirty="0">
              <a:solidFill>
                <a:srgbClr val="444444"/>
              </a:solidFill>
            </a:endParaRPr>
          </a:p>
          <a:p>
            <a:pPr fontAlgn="base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2060"/>
              </a:solidFill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</a:rPr>
              <a:t>t</a:t>
            </a:r>
            <a:r>
              <a:rPr lang="en-US" sz="2400" b="0" i="0" dirty="0">
                <a:solidFill>
                  <a:srgbClr val="002060"/>
                </a:solidFill>
                <a:effectLst/>
              </a:rPr>
              <a:t>ext</a:t>
            </a:r>
            <a:r>
              <a:rPr lang="en-US" sz="2400" b="0" i="0" dirty="0">
                <a:solidFill>
                  <a:srgbClr val="444444"/>
                </a:solidFill>
                <a:effectLst/>
              </a:rPr>
              <a:t>:</a:t>
            </a:r>
            <a:r>
              <a:rPr lang="ru-RU" sz="2400" b="0" i="0" dirty="0">
                <a:solidFill>
                  <a:srgbClr val="444444"/>
                </a:solidFill>
                <a:effectLst/>
              </a:rPr>
              <a:t> текст на кнопке</a:t>
            </a:r>
          </a:p>
          <a:p>
            <a:pPr fontAlgn="base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444444"/>
              </a:solidFill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002060"/>
                </a:solidFill>
              </a:rPr>
              <a:t>drawableLeft</a:t>
            </a:r>
            <a:r>
              <a:rPr lang="ru-RU" sz="2400" dirty="0">
                <a:solidFill>
                  <a:srgbClr val="444444"/>
                </a:solidFill>
              </a:rPr>
              <a:t>: иконка</a:t>
            </a:r>
            <a:r>
              <a:rPr lang="en-US" sz="2400" dirty="0">
                <a:solidFill>
                  <a:srgbClr val="444444"/>
                </a:solidFill>
              </a:rPr>
              <a:t> </a:t>
            </a:r>
            <a:r>
              <a:rPr lang="ru-RU" sz="2400" dirty="0">
                <a:solidFill>
                  <a:srgbClr val="444444"/>
                </a:solidFill>
              </a:rPr>
              <a:t>слева</a:t>
            </a:r>
          </a:p>
          <a:p>
            <a:pPr algn="l" fontAlgn="base">
              <a:buFont typeface="Arial" panose="020B0604020202020204" pitchFamily="34" charset="0"/>
              <a:buChar char="•"/>
            </a:pPr>
            <a:endParaRPr lang="en-US" sz="2400" b="0" i="0" dirty="0">
              <a:solidFill>
                <a:srgbClr val="002060"/>
              </a:solidFill>
              <a:effectLst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ru-RU" sz="2400" b="0" i="0" dirty="0" err="1">
                <a:solidFill>
                  <a:srgbClr val="002060"/>
                </a:solidFill>
                <a:effectLst/>
              </a:rPr>
              <a:t>background</a:t>
            </a:r>
            <a:r>
              <a:rPr lang="ru-RU" sz="2400" b="0" i="0" dirty="0">
                <a:solidFill>
                  <a:srgbClr val="444444"/>
                </a:solidFill>
                <a:effectLst/>
              </a:rPr>
              <a:t>: фон или иконка кнопки</a:t>
            </a:r>
          </a:p>
          <a:p>
            <a:pPr algn="l" fontAlgn="base">
              <a:buFont typeface="Arial" panose="020B0604020202020204" pitchFamily="34" charset="0"/>
              <a:buChar char="•"/>
            </a:pPr>
            <a:endParaRPr lang="ru-RU" sz="2400" b="0" i="0" dirty="0">
              <a:solidFill>
                <a:srgbClr val="444444"/>
              </a:solidFill>
              <a:effectLst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ru-RU" sz="2400" b="0" i="0" dirty="0" err="1">
                <a:solidFill>
                  <a:srgbClr val="002060"/>
                </a:solidFill>
                <a:effectLst/>
              </a:rPr>
              <a:t>onClick</a:t>
            </a:r>
            <a:r>
              <a:rPr lang="ru-RU" sz="2400" b="0" i="0" dirty="0">
                <a:solidFill>
                  <a:srgbClr val="444444"/>
                </a:solidFill>
                <a:effectLst/>
              </a:rPr>
              <a:t>: метод, который будет запускаться при нажатии на кнопку</a:t>
            </a:r>
          </a:p>
          <a:p>
            <a:pPr algn="l" fontAlgn="base">
              <a:buFont typeface="Arial" panose="020B0604020202020204" pitchFamily="34" charset="0"/>
              <a:buChar char="•"/>
            </a:pPr>
            <a:endParaRPr lang="ru-RU" sz="2400" b="0" i="0" dirty="0">
              <a:solidFill>
                <a:srgbClr val="444444"/>
              </a:solidFill>
              <a:effectLst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ru-RU" sz="2400" b="0" i="0" dirty="0" err="1">
                <a:solidFill>
                  <a:srgbClr val="002060"/>
                </a:solidFill>
                <a:effectLst/>
              </a:rPr>
              <a:t>gravity</a:t>
            </a:r>
            <a:r>
              <a:rPr lang="ru-RU" sz="2400" b="0" i="0" dirty="0">
                <a:solidFill>
                  <a:srgbClr val="444444"/>
                </a:solidFill>
                <a:effectLst/>
              </a:rPr>
              <a:t>: выравнивание текста кнопки</a:t>
            </a:r>
          </a:p>
        </p:txBody>
      </p:sp>
      <p:pic>
        <p:nvPicPr>
          <p:cNvPr id="1026" name="Picture 2" descr="Flat Button: Android Flat Button Style">
            <a:extLst>
              <a:ext uri="{FF2B5EF4-FFF2-40B4-BE49-F238E27FC236}">
                <a16:creationId xmlns:a16="http://schemas.microsoft.com/office/drawing/2014/main" id="{821EC3F1-EEF8-4A1D-9316-DCC93B723F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151467"/>
            <a:ext cx="4151951" cy="2846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2515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2B886CF-D3D5-4CDE-A0D0-35994223D8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77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85CD202-E866-43A8-B901-12711AF9F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0804" cy="6858000"/>
          </a:xfrm>
          <a:prstGeom prst="rect">
            <a:avLst/>
          </a:prstGeom>
          <a:ln>
            <a:noFill/>
          </a:ln>
          <a:effectLst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D6086E62-C2D6-480F-AFBF-D9522B946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048" y="1384685"/>
            <a:ext cx="3091481" cy="40848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ru-RU" sz="4200" b="1" dirty="0">
                <a:solidFill>
                  <a:srgbClr val="FFFFFF"/>
                </a:solidFill>
              </a:rPr>
              <a:t>Виды интерфейса</a:t>
            </a:r>
            <a:endParaRPr lang="en-US" sz="42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C582B7C-8DDB-4319-B3A9-523724E2C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541782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53530E5-8E5F-45FC-B320-E728C439C275}"/>
              </a:ext>
            </a:extLst>
          </p:cNvPr>
          <p:cNvSpPr txBox="1"/>
          <p:nvPr/>
        </p:nvSpPr>
        <p:spPr>
          <a:xfrm>
            <a:off x="4935359" y="1384686"/>
            <a:ext cx="3180592" cy="40848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User Experience (UX)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User Interface (UI)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Grafical User Interface (GUI)</a:t>
            </a:r>
          </a:p>
        </p:txBody>
      </p:sp>
    </p:spTree>
    <p:extLst>
      <p:ext uri="{BB962C8B-B14F-4D97-AF65-F5344CB8AC3E}">
        <p14:creationId xmlns:p14="http://schemas.microsoft.com/office/powerpoint/2010/main" val="24117935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0AE9A5B2-4DA6-4505-916C-20351ECFD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744" y="0"/>
            <a:ext cx="7167734" cy="1020417"/>
          </a:xfrm>
        </p:spPr>
        <p:txBody>
          <a:bodyPr>
            <a:normAutofit/>
          </a:bodyPr>
          <a:lstStyle/>
          <a:p>
            <a:pPr algn="ctr"/>
            <a:r>
              <a:rPr lang="ru-RU" sz="2800" b="1" dirty="0">
                <a:solidFill>
                  <a:srgbClr val="729F11"/>
                </a:solidFill>
                <a:latin typeface="Segoe Print" panose="02000600000000000000" pitchFamily="2" charset="0"/>
              </a:rPr>
              <a:t>Компонент </a:t>
            </a:r>
            <a:r>
              <a:rPr lang="en-US" sz="2800" b="1" dirty="0" err="1">
                <a:solidFill>
                  <a:srgbClr val="729F11"/>
                </a:solidFill>
                <a:latin typeface="Segoe Print" panose="02000600000000000000" pitchFamily="2" charset="0"/>
              </a:rPr>
              <a:t>TextView</a:t>
            </a:r>
            <a:endParaRPr lang="ru-RU" sz="2800" b="1" dirty="0">
              <a:solidFill>
                <a:srgbClr val="729F11"/>
              </a:solidFill>
              <a:latin typeface="Segoe Print" panose="02000600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10B3A3-FD4B-44A2-9515-92EBEF27C9F4}"/>
              </a:ext>
            </a:extLst>
          </p:cNvPr>
          <p:cNvSpPr txBox="1"/>
          <p:nvPr/>
        </p:nvSpPr>
        <p:spPr>
          <a:xfrm>
            <a:off x="3450746" y="1176489"/>
            <a:ext cx="5520266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ru-RU" sz="2400" b="0" i="0" dirty="0" err="1">
                <a:solidFill>
                  <a:srgbClr val="002060"/>
                </a:solidFill>
                <a:effectLst/>
              </a:rPr>
              <a:t>background</a:t>
            </a:r>
            <a:r>
              <a:rPr lang="ru-RU" sz="2400" b="0" i="0" dirty="0">
                <a:solidFill>
                  <a:srgbClr val="444444"/>
                </a:solidFill>
                <a:effectLst/>
              </a:rPr>
              <a:t>: </a:t>
            </a:r>
            <a:r>
              <a:rPr lang="ru-RU" sz="2400" dirty="0">
                <a:solidFill>
                  <a:srgbClr val="444444"/>
                </a:solidFill>
              </a:rPr>
              <a:t>фон (цвет или картинка)</a:t>
            </a:r>
            <a:endParaRPr lang="ru-RU" sz="2400" b="0" i="0" dirty="0">
              <a:solidFill>
                <a:srgbClr val="444444"/>
              </a:solidFill>
              <a:effectLst/>
            </a:endParaRPr>
          </a:p>
          <a:p>
            <a:pPr fontAlgn="base">
              <a:buFont typeface="Arial" panose="020B0604020202020204" pitchFamily="34" charset="0"/>
              <a:buChar char="•"/>
            </a:pPr>
            <a:endParaRPr lang="ru-RU" sz="2400" dirty="0">
              <a:solidFill>
                <a:srgbClr val="002060"/>
              </a:solidFill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</a:rPr>
              <a:t>padding</a:t>
            </a:r>
            <a:r>
              <a:rPr lang="ru-RU" sz="2400" dirty="0">
                <a:solidFill>
                  <a:srgbClr val="444444"/>
                </a:solidFill>
              </a:rPr>
              <a:t>: отступ текста от границ поля</a:t>
            </a:r>
          </a:p>
          <a:p>
            <a:pPr algn="l" fontAlgn="base">
              <a:buFont typeface="Arial" panose="020B0604020202020204" pitchFamily="34" charset="0"/>
              <a:buChar char="•"/>
            </a:pPr>
            <a:endParaRPr lang="ru-RU" sz="2400" b="0" i="0" dirty="0">
              <a:solidFill>
                <a:srgbClr val="444444"/>
              </a:solidFill>
              <a:effectLst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2060"/>
                </a:solidFill>
                <a:effectLst/>
              </a:rPr>
              <a:t>text</a:t>
            </a:r>
            <a:r>
              <a:rPr lang="en-US" sz="2400" b="0" i="0" dirty="0">
                <a:solidFill>
                  <a:srgbClr val="444444"/>
                </a:solidFill>
                <a:effectLst/>
              </a:rPr>
              <a:t>:</a:t>
            </a:r>
            <a:r>
              <a:rPr lang="ru-RU" sz="2400" b="0" i="0" dirty="0">
                <a:solidFill>
                  <a:srgbClr val="444444"/>
                </a:solidFill>
                <a:effectLst/>
              </a:rPr>
              <a:t> текст</a:t>
            </a:r>
          </a:p>
          <a:p>
            <a:pPr algn="l" fontAlgn="base">
              <a:buFont typeface="Arial" panose="020B0604020202020204" pitchFamily="34" charset="0"/>
              <a:buChar char="•"/>
            </a:pPr>
            <a:endParaRPr lang="ru-RU" sz="2400" dirty="0">
              <a:solidFill>
                <a:srgbClr val="444444"/>
              </a:solidFill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2400" b="0" i="0" dirty="0" err="1">
                <a:solidFill>
                  <a:srgbClr val="002060"/>
                </a:solidFill>
                <a:effectLst/>
              </a:rPr>
              <a:t>text</a:t>
            </a:r>
            <a:r>
              <a:rPr lang="en-US" sz="2400" dirty="0" err="1">
                <a:solidFill>
                  <a:srgbClr val="002060"/>
                </a:solidFill>
              </a:rPr>
              <a:t>Color</a:t>
            </a:r>
            <a:r>
              <a:rPr lang="en-US" sz="2400" b="0" i="0" dirty="0">
                <a:solidFill>
                  <a:srgbClr val="444444"/>
                </a:solidFill>
                <a:effectLst/>
              </a:rPr>
              <a:t>:</a:t>
            </a:r>
            <a:r>
              <a:rPr lang="ru-RU" sz="2400" b="0" i="0" dirty="0">
                <a:solidFill>
                  <a:srgbClr val="444444"/>
                </a:solidFill>
                <a:effectLst/>
              </a:rPr>
              <a:t> цвет текста</a:t>
            </a:r>
          </a:p>
          <a:p>
            <a:pPr fontAlgn="base">
              <a:buFont typeface="Arial" panose="020B0604020202020204" pitchFamily="34" charset="0"/>
              <a:buChar char="•"/>
            </a:pPr>
            <a:endParaRPr lang="ru-RU" sz="2400" b="0" i="0" dirty="0">
              <a:solidFill>
                <a:srgbClr val="444444"/>
              </a:solidFill>
              <a:effectLst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002060"/>
                </a:solidFill>
              </a:rPr>
              <a:t>lineSpacingMultiplier</a:t>
            </a:r>
            <a:r>
              <a:rPr lang="en-US" sz="2400" b="0" i="0" dirty="0">
                <a:solidFill>
                  <a:srgbClr val="444444"/>
                </a:solidFill>
                <a:effectLst/>
              </a:rPr>
              <a:t>:</a:t>
            </a:r>
            <a:r>
              <a:rPr lang="ru-RU" sz="2400" b="0" i="0" dirty="0">
                <a:solidFill>
                  <a:srgbClr val="444444"/>
                </a:solidFill>
                <a:effectLst/>
              </a:rPr>
              <a:t> </a:t>
            </a:r>
            <a:r>
              <a:rPr lang="ru-RU" sz="2400" dirty="0">
                <a:solidFill>
                  <a:srgbClr val="444444"/>
                </a:solidFill>
              </a:rPr>
              <a:t>расстояние между строками</a:t>
            </a:r>
            <a:endParaRPr lang="ru-RU" sz="2400" b="0" i="0" dirty="0">
              <a:solidFill>
                <a:srgbClr val="444444"/>
              </a:solidFill>
              <a:effectLst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444444"/>
              </a:solidFill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2400" b="0" i="0" dirty="0" err="1">
                <a:solidFill>
                  <a:srgbClr val="002060"/>
                </a:solidFill>
                <a:effectLst/>
              </a:rPr>
              <a:t>textSize</a:t>
            </a:r>
            <a:r>
              <a:rPr lang="en-US" sz="2400" b="0" i="0" dirty="0">
                <a:solidFill>
                  <a:srgbClr val="444444"/>
                </a:solidFill>
                <a:effectLst/>
              </a:rPr>
              <a:t>:</a:t>
            </a:r>
            <a:r>
              <a:rPr lang="ru-RU" sz="2400" b="0" i="0" dirty="0">
                <a:solidFill>
                  <a:srgbClr val="444444"/>
                </a:solidFill>
                <a:effectLst/>
              </a:rPr>
              <a:t> </a:t>
            </a:r>
            <a:r>
              <a:rPr lang="ru-RU" sz="2400" dirty="0">
                <a:solidFill>
                  <a:srgbClr val="444444"/>
                </a:solidFill>
              </a:rPr>
              <a:t>размер</a:t>
            </a:r>
            <a:r>
              <a:rPr lang="ru-RU" sz="2400" b="0" i="0" dirty="0">
                <a:solidFill>
                  <a:srgbClr val="444444"/>
                </a:solidFill>
                <a:effectLst/>
              </a:rPr>
              <a:t> текста</a:t>
            </a:r>
            <a:endParaRPr lang="ru-RU" sz="2400" dirty="0">
              <a:solidFill>
                <a:srgbClr val="444444"/>
              </a:solidFill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endParaRPr lang="ru-RU" sz="2400" dirty="0">
              <a:solidFill>
                <a:srgbClr val="444444"/>
              </a:solidFill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ru-RU" sz="2400" b="0" i="0" dirty="0" err="1">
                <a:solidFill>
                  <a:srgbClr val="002060"/>
                </a:solidFill>
                <a:effectLst/>
              </a:rPr>
              <a:t>gravity</a:t>
            </a:r>
            <a:r>
              <a:rPr lang="ru-RU" sz="2400" b="0" i="0" dirty="0">
                <a:solidFill>
                  <a:srgbClr val="444444"/>
                </a:solidFill>
                <a:effectLst/>
              </a:rPr>
              <a:t>: выравнивание текста в поле</a:t>
            </a:r>
          </a:p>
        </p:txBody>
      </p:sp>
      <p:pic>
        <p:nvPicPr>
          <p:cNvPr id="2050" name="Picture 2" descr="Android TextView Justify Text – 24 Ответа">
            <a:extLst>
              <a:ext uri="{FF2B5EF4-FFF2-40B4-BE49-F238E27FC236}">
                <a16:creationId xmlns:a16="http://schemas.microsoft.com/office/drawing/2014/main" id="{B475CA4C-9966-4F40-BC9F-7495571394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192" y="1511868"/>
            <a:ext cx="3175564" cy="492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8945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0AE9A5B2-4DA6-4505-916C-20351ECFD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744" y="0"/>
            <a:ext cx="7167734" cy="1020417"/>
          </a:xfrm>
        </p:spPr>
        <p:txBody>
          <a:bodyPr>
            <a:normAutofit/>
          </a:bodyPr>
          <a:lstStyle/>
          <a:p>
            <a:pPr algn="ctr"/>
            <a:r>
              <a:rPr lang="ru-RU" sz="2800" b="1" dirty="0">
                <a:solidFill>
                  <a:srgbClr val="729F11"/>
                </a:solidFill>
                <a:latin typeface="Segoe Print" panose="02000600000000000000" pitchFamily="2" charset="0"/>
              </a:rPr>
              <a:t>Компонент </a:t>
            </a:r>
            <a:r>
              <a:rPr lang="en-US" sz="2800" b="1" dirty="0" err="1">
                <a:solidFill>
                  <a:srgbClr val="729F11"/>
                </a:solidFill>
                <a:latin typeface="Segoe Print" panose="02000600000000000000" pitchFamily="2" charset="0"/>
              </a:rPr>
              <a:t>ImageView</a:t>
            </a:r>
            <a:endParaRPr lang="ru-RU" sz="2800" b="1" dirty="0">
              <a:solidFill>
                <a:srgbClr val="729F11"/>
              </a:solidFill>
              <a:latin typeface="Segoe Print" panose="02000600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10B3A3-FD4B-44A2-9515-92EBEF27C9F4}"/>
              </a:ext>
            </a:extLst>
          </p:cNvPr>
          <p:cNvSpPr txBox="1"/>
          <p:nvPr/>
        </p:nvSpPr>
        <p:spPr>
          <a:xfrm>
            <a:off x="1185332" y="4060465"/>
            <a:ext cx="6180816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002060"/>
                </a:solidFill>
              </a:rPr>
              <a:t>srcCompat</a:t>
            </a:r>
            <a:r>
              <a:rPr lang="ru-RU" sz="2400" dirty="0">
                <a:solidFill>
                  <a:srgbClr val="444444"/>
                </a:solidFill>
              </a:rPr>
              <a:t>: ресурс картинки</a:t>
            </a:r>
          </a:p>
          <a:p>
            <a:pPr algn="l" fontAlgn="base">
              <a:buFont typeface="Arial" panose="020B0604020202020204" pitchFamily="34" charset="0"/>
              <a:buChar char="•"/>
            </a:pPr>
            <a:endParaRPr lang="ru-RU" sz="2400" b="0" i="0" dirty="0">
              <a:solidFill>
                <a:srgbClr val="002060"/>
              </a:solidFill>
              <a:effectLst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ru-RU" sz="2400" b="0" i="0" dirty="0" err="1">
                <a:solidFill>
                  <a:srgbClr val="002060"/>
                </a:solidFill>
                <a:effectLst/>
              </a:rPr>
              <a:t>background</a:t>
            </a:r>
            <a:r>
              <a:rPr lang="ru-RU" sz="2400" b="0" i="0" dirty="0">
                <a:solidFill>
                  <a:srgbClr val="444444"/>
                </a:solidFill>
                <a:effectLst/>
              </a:rPr>
              <a:t>: </a:t>
            </a:r>
            <a:r>
              <a:rPr lang="ru-RU" sz="2400" dirty="0">
                <a:solidFill>
                  <a:srgbClr val="444444"/>
                </a:solidFill>
              </a:rPr>
              <a:t>фон (цвет или картинка)</a:t>
            </a:r>
            <a:endParaRPr lang="ru-RU" sz="2400" b="0" i="0" dirty="0">
              <a:solidFill>
                <a:srgbClr val="444444"/>
              </a:solidFill>
              <a:effectLst/>
            </a:endParaRPr>
          </a:p>
          <a:p>
            <a:pPr fontAlgn="base">
              <a:buFont typeface="Arial" panose="020B0604020202020204" pitchFamily="34" charset="0"/>
              <a:buChar char="•"/>
            </a:pPr>
            <a:endParaRPr lang="ru-RU" sz="2400" dirty="0">
              <a:solidFill>
                <a:srgbClr val="002060"/>
              </a:solidFill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002060"/>
                </a:solidFill>
              </a:rPr>
              <a:t>scaleType</a:t>
            </a:r>
            <a:r>
              <a:rPr lang="ru-RU" sz="2400" dirty="0">
                <a:solidFill>
                  <a:srgbClr val="444444"/>
                </a:solidFill>
              </a:rPr>
              <a:t>: расположение картинки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endParaRPr lang="ru-RU" sz="2400" dirty="0">
              <a:solidFill>
                <a:srgbClr val="002060"/>
              </a:solidFill>
            </a:endParaRPr>
          </a:p>
          <a:p>
            <a:pPr fontAlgn="base">
              <a:buFont typeface="Arial" panose="020B0604020202020204" pitchFamily="34" charset="0"/>
              <a:buChar char="•"/>
            </a:pPr>
            <a:endParaRPr lang="ru-RU" sz="2400" dirty="0">
              <a:solidFill>
                <a:srgbClr val="002060"/>
              </a:solidFill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</a:rPr>
              <a:t>padding</a:t>
            </a:r>
            <a:r>
              <a:rPr lang="ru-RU" sz="2400" dirty="0">
                <a:solidFill>
                  <a:srgbClr val="444444"/>
                </a:solidFill>
              </a:rPr>
              <a:t>: отступ картинки от границ поля</a:t>
            </a:r>
          </a:p>
          <a:p>
            <a:pPr algn="l" fontAlgn="base">
              <a:buFont typeface="Arial" panose="020B0604020202020204" pitchFamily="34" charset="0"/>
              <a:buChar char="•"/>
            </a:pPr>
            <a:endParaRPr lang="ru-RU" sz="2400" b="0" i="0" dirty="0">
              <a:solidFill>
                <a:srgbClr val="444444"/>
              </a:solidFill>
              <a:effectLst/>
            </a:endParaRPr>
          </a:p>
        </p:txBody>
      </p:sp>
      <p:pic>
        <p:nvPicPr>
          <p:cNvPr id="3076" name="Picture 4" descr="How to Set Image in a Image View on Click in Android Studio">
            <a:extLst>
              <a:ext uri="{FF2B5EF4-FFF2-40B4-BE49-F238E27FC236}">
                <a16:creationId xmlns:a16="http://schemas.microsoft.com/office/drawing/2014/main" id="{FEAA46A6-05B0-4EBF-8787-E7DE7AC75C8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14" r="1443"/>
          <a:stretch/>
        </p:blipFill>
        <p:spPr bwMode="auto">
          <a:xfrm>
            <a:off x="4726390" y="1020417"/>
            <a:ext cx="4097866" cy="2916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67244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0AE9A5B2-4DA6-4505-916C-20351ECFD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744" y="0"/>
            <a:ext cx="7167734" cy="1020417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solidFill>
                  <a:srgbClr val="729F11"/>
                </a:solidFill>
                <a:latin typeface="Segoe Print" panose="02000600000000000000" pitchFamily="2" charset="0"/>
              </a:rPr>
              <a:t>Интерфейс приложения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9C01455-E2F3-4556-982D-44DE12764B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592" t="20630" r="26050" b="17227"/>
          <a:stretch/>
        </p:blipFill>
        <p:spPr>
          <a:xfrm>
            <a:off x="1377245" y="2012244"/>
            <a:ext cx="7409728" cy="4219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12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34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D6086E62-C2D6-480F-AFBF-D9522B946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651" y="3924300"/>
            <a:ext cx="3379164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ru-RU" sz="4100" b="1" dirty="0">
                <a:solidFill>
                  <a:schemeClr val="bg1"/>
                </a:solidFill>
              </a:rPr>
              <a:t>Что выбирает пользователь</a:t>
            </a:r>
            <a:endParaRPr lang="en-US" sz="4100" b="1" dirty="0">
              <a:solidFill>
                <a:schemeClr val="bg1"/>
              </a:solidFill>
            </a:endParaRPr>
          </a:p>
        </p:txBody>
      </p:sp>
      <p:sp>
        <p:nvSpPr>
          <p:cNvPr id="137" name="Freeform: Shape 136">
            <a:extLst>
              <a:ext uri="{FF2B5EF4-FFF2-40B4-BE49-F238E27FC236}">
                <a16:creationId xmlns:a16="http://schemas.microsoft.com/office/drawing/2014/main" id="{0277405F-0B4F-4418-B773-1B38814125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47815" y="226893"/>
            <a:ext cx="4476494" cy="6085007"/>
          </a:xfrm>
          <a:custGeom>
            <a:avLst/>
            <a:gdLst>
              <a:gd name="connsiteX0" fmla="*/ 0 w 5968658"/>
              <a:gd name="connsiteY0" fmla="*/ 0 h 6085007"/>
              <a:gd name="connsiteX1" fmla="*/ 3557919 w 5968658"/>
              <a:gd name="connsiteY1" fmla="*/ 0 h 6085007"/>
              <a:gd name="connsiteX2" fmla="*/ 3557919 w 5968658"/>
              <a:gd name="connsiteY2" fmla="*/ 2195749 h 6085007"/>
              <a:gd name="connsiteX3" fmla="*/ 5968658 w 5968658"/>
              <a:gd name="connsiteY3" fmla="*/ 2195749 h 6085007"/>
              <a:gd name="connsiteX4" fmla="*/ 5968658 w 5968658"/>
              <a:gd name="connsiteY4" fmla="*/ 6085007 h 6085007"/>
              <a:gd name="connsiteX5" fmla="*/ 2058230 w 5968658"/>
              <a:gd name="connsiteY5" fmla="*/ 6085007 h 6085007"/>
              <a:gd name="connsiteX6" fmla="*/ 2058230 w 5968658"/>
              <a:gd name="connsiteY6" fmla="*/ 3538657 h 6085007"/>
              <a:gd name="connsiteX7" fmla="*/ 0 w 5968658"/>
              <a:gd name="connsiteY7" fmla="*/ 3538657 h 6085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68658" h="6085007">
                <a:moveTo>
                  <a:pt x="0" y="0"/>
                </a:moveTo>
                <a:lnTo>
                  <a:pt x="3557919" y="0"/>
                </a:lnTo>
                <a:lnTo>
                  <a:pt x="3557919" y="2195749"/>
                </a:lnTo>
                <a:lnTo>
                  <a:pt x="5968658" y="2195749"/>
                </a:lnTo>
                <a:lnTo>
                  <a:pt x="5968658" y="6085007"/>
                </a:lnTo>
                <a:lnTo>
                  <a:pt x="2058230" y="6085007"/>
                </a:lnTo>
                <a:lnTo>
                  <a:pt x="2058230" y="3538657"/>
                </a:lnTo>
                <a:lnTo>
                  <a:pt x="0" y="3538657"/>
                </a:ln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E0A7E6F7-E5CF-45ED-82AA-31EC6986BF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146"/>
          <a:stretch/>
        </p:blipFill>
        <p:spPr bwMode="auto">
          <a:xfrm>
            <a:off x="6079378" y="2663211"/>
            <a:ext cx="2157040" cy="3408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8" name="Picture 2" descr="الصورة">
            <a:extLst>
              <a:ext uri="{FF2B5EF4-FFF2-40B4-BE49-F238E27FC236}">
                <a16:creationId xmlns:a16="http://schemas.microsoft.com/office/drawing/2014/main" id="{9EA2EEA8-F5C9-47CA-B172-76BE19ED69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75" t="9230" r="39131" b="7680"/>
          <a:stretch/>
        </p:blipFill>
        <p:spPr bwMode="auto">
          <a:xfrm>
            <a:off x="4619880" y="429904"/>
            <a:ext cx="1385644" cy="2999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7678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9D0926-8F84-46F6-BF86-4FC58CBFA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5571" y="-101015"/>
            <a:ext cx="7886700" cy="1325563"/>
          </a:xfrm>
        </p:spPr>
        <p:txBody>
          <a:bodyPr>
            <a:normAutofit/>
          </a:bodyPr>
          <a:lstStyle/>
          <a:p>
            <a:r>
              <a:rPr lang="ru-RU" sz="2800" b="1" dirty="0">
                <a:solidFill>
                  <a:srgbClr val="729F11"/>
                </a:solidFill>
                <a:latin typeface="Segoe Print" panose="02000600000000000000" pitchFamily="2" charset="0"/>
              </a:rPr>
              <a:t>Этапы создания интерфейса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DCD1646-4C26-4E47-BBB6-7F63057411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5890" y="1747495"/>
            <a:ext cx="7271276" cy="4109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7461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9D0926-8F84-46F6-BF86-4FC58CBFA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5571" y="-101015"/>
            <a:ext cx="7886700" cy="1325563"/>
          </a:xfrm>
        </p:spPr>
        <p:txBody>
          <a:bodyPr>
            <a:normAutofit/>
          </a:bodyPr>
          <a:lstStyle/>
          <a:p>
            <a:r>
              <a:rPr lang="ru-RU" sz="2800" b="1" dirty="0">
                <a:solidFill>
                  <a:srgbClr val="729F11"/>
                </a:solidFill>
                <a:latin typeface="Segoe Print" panose="02000600000000000000" pitchFamily="2" charset="0"/>
              </a:rPr>
              <a:t>Этапы создания интерфейса</a:t>
            </a:r>
          </a:p>
        </p:txBody>
      </p:sp>
      <p:pic>
        <p:nvPicPr>
          <p:cNvPr id="6" name="Picture 2" descr="Разработка и проектирование веб интерфейсов">
            <a:extLst>
              <a:ext uri="{FF2B5EF4-FFF2-40B4-BE49-F238E27FC236}">
                <a16:creationId xmlns:a16="http://schemas.microsoft.com/office/drawing/2014/main" id="{D9A0E735-D072-4C01-AFFC-68383327AD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5182" y="1596887"/>
            <a:ext cx="6500191" cy="4875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2322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22F84F7D-B820-48C6-B9E5-424DCFDB6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744" y="0"/>
            <a:ext cx="7167734" cy="1020417"/>
          </a:xfrm>
        </p:spPr>
        <p:txBody>
          <a:bodyPr>
            <a:normAutofit/>
          </a:bodyPr>
          <a:lstStyle/>
          <a:p>
            <a:pPr algn="ctr"/>
            <a:r>
              <a:rPr lang="ru-RU" sz="2800" b="1" dirty="0">
                <a:solidFill>
                  <a:srgbClr val="729F11"/>
                </a:solidFill>
                <a:latin typeface="Segoe Print" panose="02000600000000000000" pitchFamily="2" charset="0"/>
              </a:rPr>
              <a:t>Группируем различные</a:t>
            </a:r>
            <a:br>
              <a:rPr lang="ru-RU" sz="2800" b="1" dirty="0">
                <a:solidFill>
                  <a:srgbClr val="729F11"/>
                </a:solidFill>
                <a:latin typeface="Segoe Print" panose="02000600000000000000" pitchFamily="2" charset="0"/>
              </a:rPr>
            </a:br>
            <a:r>
              <a:rPr lang="ru-RU" sz="2800" b="1" dirty="0">
                <a:solidFill>
                  <a:srgbClr val="729F11"/>
                </a:solidFill>
                <a:latin typeface="Segoe Print" panose="02000600000000000000" pitchFamily="2" charset="0"/>
              </a:rPr>
              <a:t> типы </a:t>
            </a:r>
            <a:r>
              <a:rPr lang="ru-RU" sz="2800" b="1" dirty="0" err="1">
                <a:solidFill>
                  <a:srgbClr val="729F11"/>
                </a:solidFill>
                <a:latin typeface="Segoe Print" panose="02000600000000000000" pitchFamily="2" charset="0"/>
              </a:rPr>
              <a:t>лэйаутов</a:t>
            </a:r>
            <a:endParaRPr lang="ru-RU" sz="2800" b="1" dirty="0">
              <a:solidFill>
                <a:srgbClr val="729F11"/>
              </a:solidFill>
              <a:latin typeface="Segoe Print" panose="02000600000000000000" pitchFamily="2" charset="0"/>
            </a:endParaRPr>
          </a:p>
        </p:txBody>
      </p:sp>
      <p:pic>
        <p:nvPicPr>
          <p:cNvPr id="4" name="Picture 2" descr="Android Linear Layout Example | Java Tutorial Network">
            <a:extLst>
              <a:ext uri="{FF2B5EF4-FFF2-40B4-BE49-F238E27FC236}">
                <a16:creationId xmlns:a16="http://schemas.microsoft.com/office/drawing/2014/main" id="{8241645C-450C-4F53-B5E4-589C80C762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61" r="48602"/>
          <a:stretch/>
        </p:blipFill>
        <p:spPr bwMode="auto">
          <a:xfrm>
            <a:off x="5150884" y="1365213"/>
            <a:ext cx="3274007" cy="4049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Прямая со стрелкой 4">
            <a:extLst>
              <a:ext uri="{FF2B5EF4-FFF2-40B4-BE49-F238E27FC236}">
                <a16:creationId xmlns:a16="http://schemas.microsoft.com/office/drawing/2014/main" id="{7ECD1477-4730-40A8-8795-09B4E8F257E7}"/>
              </a:ext>
            </a:extLst>
          </p:cNvPr>
          <p:cNvCxnSpPr>
            <a:cxnSpLocks/>
          </p:cNvCxnSpPr>
          <p:nvPr/>
        </p:nvCxnSpPr>
        <p:spPr>
          <a:xfrm>
            <a:off x="4864962" y="1365213"/>
            <a:ext cx="0" cy="387409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7B77C00-A3CE-482F-B0EF-8B853AB75594}"/>
              </a:ext>
            </a:extLst>
          </p:cNvPr>
          <p:cNvSpPr txBox="1"/>
          <p:nvPr/>
        </p:nvSpPr>
        <p:spPr>
          <a:xfrm>
            <a:off x="3302730" y="2951946"/>
            <a:ext cx="127631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height</a:t>
            </a:r>
          </a:p>
          <a:p>
            <a:r>
              <a:rPr lang="ru-RU" sz="2800" b="1" dirty="0">
                <a:solidFill>
                  <a:schemeClr val="accent6">
                    <a:lumMod val="75000"/>
                  </a:schemeClr>
                </a:solidFill>
              </a:rPr>
              <a:t>высота</a:t>
            </a:r>
          </a:p>
        </p:txBody>
      </p:sp>
      <p:pic>
        <p:nvPicPr>
          <p:cNvPr id="9" name="Picture 2" descr="Android Linear Layout Example | Java Tutorial Network">
            <a:extLst>
              <a:ext uri="{FF2B5EF4-FFF2-40B4-BE49-F238E27FC236}">
                <a16:creationId xmlns:a16="http://schemas.microsoft.com/office/drawing/2014/main" id="{5554C9CD-ADC3-48CA-AC94-9BC80A0ECC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5" t="9800" r="83989" b="79278"/>
          <a:stretch/>
        </p:blipFill>
        <p:spPr bwMode="auto">
          <a:xfrm>
            <a:off x="1409068" y="2951946"/>
            <a:ext cx="1425390" cy="935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7E12088F-C3B4-4735-B579-89B3868E54EE}"/>
              </a:ext>
            </a:extLst>
          </p:cNvPr>
          <p:cNvCxnSpPr>
            <a:cxnSpLocks/>
          </p:cNvCxnSpPr>
          <p:nvPr/>
        </p:nvCxnSpPr>
        <p:spPr>
          <a:xfrm>
            <a:off x="2926787" y="3053918"/>
            <a:ext cx="0" cy="736847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E3182C6-5316-431B-81A7-137CB3B9B685}"/>
              </a:ext>
            </a:extLst>
          </p:cNvPr>
          <p:cNvSpPr txBox="1"/>
          <p:nvPr/>
        </p:nvSpPr>
        <p:spPr>
          <a:xfrm>
            <a:off x="6328414" y="5770826"/>
            <a:ext cx="142539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70C0"/>
                </a:solidFill>
              </a:rPr>
              <a:t>width</a:t>
            </a:r>
          </a:p>
          <a:p>
            <a:r>
              <a:rPr lang="ru-RU" sz="2800" b="1" dirty="0">
                <a:solidFill>
                  <a:srgbClr val="0070C0"/>
                </a:solidFill>
              </a:rPr>
              <a:t>ширина</a:t>
            </a:r>
          </a:p>
        </p:txBody>
      </p: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AD3E012C-32F7-4B98-9744-0D7140E6A999}"/>
              </a:ext>
            </a:extLst>
          </p:cNvPr>
          <p:cNvCxnSpPr/>
          <p:nvPr/>
        </p:nvCxnSpPr>
        <p:spPr>
          <a:xfrm>
            <a:off x="5150884" y="5646198"/>
            <a:ext cx="327400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29A607F-0D86-497A-8327-33D305965908}"/>
              </a:ext>
            </a:extLst>
          </p:cNvPr>
          <p:cNvSpPr txBox="1"/>
          <p:nvPr/>
        </p:nvSpPr>
        <p:spPr>
          <a:xfrm>
            <a:off x="1409068" y="4216303"/>
            <a:ext cx="142539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70C0"/>
                </a:solidFill>
              </a:rPr>
              <a:t>width</a:t>
            </a:r>
          </a:p>
          <a:p>
            <a:r>
              <a:rPr lang="ru-RU" sz="2800" b="1" dirty="0">
                <a:solidFill>
                  <a:srgbClr val="0070C0"/>
                </a:solidFill>
              </a:rPr>
              <a:t>ширина</a:t>
            </a:r>
          </a:p>
        </p:txBody>
      </p: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B1AD1370-8B3D-4933-ADC9-597AC4A92BDE}"/>
              </a:ext>
            </a:extLst>
          </p:cNvPr>
          <p:cNvCxnSpPr>
            <a:cxnSpLocks/>
          </p:cNvCxnSpPr>
          <p:nvPr/>
        </p:nvCxnSpPr>
        <p:spPr>
          <a:xfrm>
            <a:off x="1505599" y="4051922"/>
            <a:ext cx="120884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9781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ndroid Linear Layout Example | Java Tutorial Network">
            <a:extLst>
              <a:ext uri="{FF2B5EF4-FFF2-40B4-BE49-F238E27FC236}">
                <a16:creationId xmlns:a16="http://schemas.microsoft.com/office/drawing/2014/main" id="{7ABD4910-FDB9-474F-9FA7-AB5A4047A8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2452" y="1470992"/>
            <a:ext cx="7723807" cy="5294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1FD2D21-5DC4-426F-80C2-E00C96B789B8}"/>
              </a:ext>
            </a:extLst>
          </p:cNvPr>
          <p:cNvSpPr txBox="1"/>
          <p:nvPr/>
        </p:nvSpPr>
        <p:spPr>
          <a:xfrm>
            <a:off x="5486401" y="5017676"/>
            <a:ext cx="31783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 err="1">
                <a:solidFill>
                  <a:srgbClr val="212529"/>
                </a:solidFill>
                <a:effectLst/>
                <a:latin typeface="-apple-system"/>
              </a:rPr>
              <a:t>android:orientation</a:t>
            </a:r>
            <a:r>
              <a:rPr lang="en-US" b="1" i="0" dirty="0">
                <a:solidFill>
                  <a:srgbClr val="212529"/>
                </a:solidFill>
                <a:effectLst/>
                <a:latin typeface="-apple-system"/>
              </a:rPr>
              <a:t>="vertical"</a:t>
            </a:r>
            <a:endParaRPr lang="ru-RU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20FCBC-C9AC-414B-9D93-622A2471537F}"/>
              </a:ext>
            </a:extLst>
          </p:cNvPr>
          <p:cNvSpPr txBox="1"/>
          <p:nvPr/>
        </p:nvSpPr>
        <p:spPr>
          <a:xfrm>
            <a:off x="1543879" y="5017676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 err="1">
                <a:solidFill>
                  <a:srgbClr val="212529"/>
                </a:solidFill>
                <a:effectLst/>
                <a:latin typeface="-apple-system"/>
              </a:rPr>
              <a:t>android:orientation</a:t>
            </a:r>
            <a:r>
              <a:rPr lang="en-US" b="1" i="0" dirty="0">
                <a:solidFill>
                  <a:srgbClr val="212529"/>
                </a:solidFill>
                <a:effectLst/>
                <a:latin typeface="-apple-system"/>
              </a:rPr>
              <a:t>="horizontal"</a:t>
            </a:r>
            <a:endParaRPr lang="ru-RU" b="1" dirty="0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0AE9A5B2-4DA6-4505-916C-20351ECFD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744" y="0"/>
            <a:ext cx="7167734" cy="1020417"/>
          </a:xfrm>
        </p:spPr>
        <p:txBody>
          <a:bodyPr>
            <a:normAutofit/>
          </a:bodyPr>
          <a:lstStyle/>
          <a:p>
            <a:pPr algn="ctr"/>
            <a:r>
              <a:rPr lang="ru-RU" sz="2800" b="1" dirty="0">
                <a:solidFill>
                  <a:srgbClr val="729F11"/>
                </a:solidFill>
                <a:latin typeface="Segoe Print" panose="02000600000000000000" pitchFamily="2" charset="0"/>
              </a:rPr>
              <a:t>Вертикальный и</a:t>
            </a:r>
            <a:br>
              <a:rPr lang="ru-RU" sz="2800" b="1" dirty="0">
                <a:solidFill>
                  <a:srgbClr val="729F11"/>
                </a:solidFill>
                <a:latin typeface="Segoe Print" panose="02000600000000000000" pitchFamily="2" charset="0"/>
              </a:rPr>
            </a:br>
            <a:r>
              <a:rPr lang="ru-RU" sz="2800" b="1" dirty="0">
                <a:solidFill>
                  <a:srgbClr val="729F11"/>
                </a:solidFill>
                <a:latin typeface="Segoe Print" panose="02000600000000000000" pitchFamily="2" charset="0"/>
              </a:rPr>
              <a:t> горизонтальный </a:t>
            </a:r>
            <a:r>
              <a:rPr lang="ru-RU" sz="2800" b="1" dirty="0" err="1">
                <a:solidFill>
                  <a:srgbClr val="729F11"/>
                </a:solidFill>
                <a:latin typeface="Segoe Print" panose="02000600000000000000" pitchFamily="2" charset="0"/>
              </a:rPr>
              <a:t>лэйаут</a:t>
            </a:r>
            <a:endParaRPr lang="ru-RU" sz="2800" b="1" dirty="0">
              <a:solidFill>
                <a:srgbClr val="729F11"/>
              </a:solidFill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1754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5C20B8F-51D8-4DBB-BFA6-2DF13219AA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9808" y="1543077"/>
            <a:ext cx="3856383" cy="5195654"/>
          </a:xfrm>
          <a:prstGeom prst="rect">
            <a:avLst/>
          </a:prstGeom>
        </p:spPr>
      </p:pic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22F84F7D-B820-48C6-B9E5-424DCFDB6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744" y="0"/>
            <a:ext cx="7167734" cy="1020417"/>
          </a:xfrm>
        </p:spPr>
        <p:txBody>
          <a:bodyPr>
            <a:normAutofit/>
          </a:bodyPr>
          <a:lstStyle/>
          <a:p>
            <a:pPr algn="ctr"/>
            <a:r>
              <a:rPr lang="ru-RU" sz="2800" b="1" dirty="0">
                <a:solidFill>
                  <a:srgbClr val="729F11"/>
                </a:solidFill>
                <a:latin typeface="Segoe Print" panose="02000600000000000000" pitchFamily="2" charset="0"/>
              </a:rPr>
              <a:t>Группируем различные</a:t>
            </a:r>
            <a:br>
              <a:rPr lang="ru-RU" sz="2800" b="1" dirty="0">
                <a:solidFill>
                  <a:srgbClr val="729F11"/>
                </a:solidFill>
                <a:latin typeface="Segoe Print" panose="02000600000000000000" pitchFamily="2" charset="0"/>
              </a:rPr>
            </a:br>
            <a:r>
              <a:rPr lang="ru-RU" sz="2800" b="1" dirty="0">
                <a:solidFill>
                  <a:srgbClr val="729F11"/>
                </a:solidFill>
                <a:latin typeface="Segoe Print" panose="02000600000000000000" pitchFamily="2" charset="0"/>
              </a:rPr>
              <a:t> типы </a:t>
            </a:r>
            <a:r>
              <a:rPr lang="ru-RU" sz="2800" b="1" dirty="0" err="1">
                <a:solidFill>
                  <a:srgbClr val="729F11"/>
                </a:solidFill>
                <a:latin typeface="Segoe Print" panose="02000600000000000000" pitchFamily="2" charset="0"/>
              </a:rPr>
              <a:t>лэйаутов</a:t>
            </a:r>
            <a:endParaRPr lang="ru-RU" sz="2800" b="1" dirty="0">
              <a:solidFill>
                <a:srgbClr val="729F11"/>
              </a:solidFill>
              <a:latin typeface="Segoe Print" panose="02000600000000000000" pitchFamily="2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FE878DC-748B-43D3-ABB0-1DAFCEE107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425" y="1543077"/>
            <a:ext cx="3856383" cy="5103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486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22F84F7D-B820-48C6-B9E5-424DCFDB6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744" y="0"/>
            <a:ext cx="7167734" cy="1020417"/>
          </a:xfrm>
        </p:spPr>
        <p:txBody>
          <a:bodyPr>
            <a:normAutofit/>
          </a:bodyPr>
          <a:lstStyle/>
          <a:p>
            <a:pPr algn="ctr"/>
            <a:r>
              <a:rPr lang="ru-RU" sz="2800" b="1" dirty="0">
                <a:solidFill>
                  <a:srgbClr val="729F11"/>
                </a:solidFill>
                <a:latin typeface="Segoe Print" panose="02000600000000000000" pitchFamily="2" charset="0"/>
              </a:rPr>
              <a:t>Группируем различные</a:t>
            </a:r>
            <a:br>
              <a:rPr lang="ru-RU" sz="2800" b="1" dirty="0">
                <a:solidFill>
                  <a:srgbClr val="729F11"/>
                </a:solidFill>
                <a:latin typeface="Segoe Print" panose="02000600000000000000" pitchFamily="2" charset="0"/>
              </a:rPr>
            </a:br>
            <a:r>
              <a:rPr lang="ru-RU" sz="2800" b="1" dirty="0">
                <a:solidFill>
                  <a:srgbClr val="729F11"/>
                </a:solidFill>
                <a:latin typeface="Segoe Print" panose="02000600000000000000" pitchFamily="2" charset="0"/>
              </a:rPr>
              <a:t> типы </a:t>
            </a:r>
            <a:r>
              <a:rPr lang="ru-RU" sz="2800" b="1" dirty="0" err="1">
                <a:solidFill>
                  <a:srgbClr val="729F11"/>
                </a:solidFill>
                <a:latin typeface="Segoe Print" panose="02000600000000000000" pitchFamily="2" charset="0"/>
              </a:rPr>
              <a:t>лэйаутов</a:t>
            </a:r>
            <a:endParaRPr lang="ru-RU" sz="2800" b="1" dirty="0">
              <a:solidFill>
                <a:srgbClr val="729F11"/>
              </a:solidFill>
              <a:latin typeface="Segoe Print" panose="02000600000000000000" pitchFamily="2" charset="0"/>
            </a:endParaRPr>
          </a:p>
        </p:txBody>
      </p:sp>
      <p:pic>
        <p:nvPicPr>
          <p:cNvPr id="1026" name="Picture 2" descr="Создаем приложение для Android — Галерея изображений с Glide">
            <a:extLst>
              <a:ext uri="{FF2B5EF4-FFF2-40B4-BE49-F238E27FC236}">
                <a16:creationId xmlns:a16="http://schemas.microsoft.com/office/drawing/2014/main" id="{51037F6C-64AC-4500-BACE-DE1E41A591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17" t="6156" r="30921" b="3126"/>
          <a:stretch/>
        </p:blipFill>
        <p:spPr bwMode="auto">
          <a:xfrm>
            <a:off x="6385656" y="1890942"/>
            <a:ext cx="2542757" cy="4846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utorial – countdownplusevents">
            <a:extLst>
              <a:ext uri="{FF2B5EF4-FFF2-40B4-BE49-F238E27FC236}">
                <a16:creationId xmlns:a16="http://schemas.microsoft.com/office/drawing/2014/main" id="{4212FB13-4363-415C-BA9C-192EAFB0D7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94" t="4790" r="53941" b="5890"/>
          <a:stretch/>
        </p:blipFill>
        <p:spPr bwMode="auto">
          <a:xfrm>
            <a:off x="3491266" y="1890942"/>
            <a:ext cx="2542757" cy="4846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Урок 3. Создание списков и карточек в android приложениях с Material Design  — Fandroid.info">
            <a:extLst>
              <a:ext uri="{FF2B5EF4-FFF2-40B4-BE49-F238E27FC236}">
                <a16:creationId xmlns:a16="http://schemas.microsoft.com/office/drawing/2014/main" id="{356B461E-A436-45CD-8070-1AC93105B3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90" t="3406" r="9140" b="10419"/>
          <a:stretch/>
        </p:blipFill>
        <p:spPr bwMode="auto">
          <a:xfrm>
            <a:off x="510111" y="1890942"/>
            <a:ext cx="2629522" cy="4846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831820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565</Words>
  <Application>Microsoft Office PowerPoint</Application>
  <PresentationFormat>Экран (4:3)</PresentationFormat>
  <Paragraphs>156</Paragraphs>
  <Slides>22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9" baseType="lpstr">
      <vt:lpstr>-apple-system</vt:lpstr>
      <vt:lpstr>Arial</vt:lpstr>
      <vt:lpstr>Calibri</vt:lpstr>
      <vt:lpstr>Calibri Light</vt:lpstr>
      <vt:lpstr>Cambria Math</vt:lpstr>
      <vt:lpstr>Segoe Print</vt:lpstr>
      <vt:lpstr>Тема Office</vt:lpstr>
      <vt:lpstr>IT Школа Samsung</vt:lpstr>
      <vt:lpstr>Виды интерфейса</vt:lpstr>
      <vt:lpstr>Что выбирает пользователь</vt:lpstr>
      <vt:lpstr>Этапы создания интерфейса</vt:lpstr>
      <vt:lpstr>Этапы создания интерфейса</vt:lpstr>
      <vt:lpstr>Группируем различные  типы лэйаутов</vt:lpstr>
      <vt:lpstr>Вертикальный и  горизонтальный лэйаут</vt:lpstr>
      <vt:lpstr>Группируем различные  типы лэйаутов</vt:lpstr>
      <vt:lpstr>Группируем различные  типы лэйаутов</vt:lpstr>
      <vt:lpstr>Группируем различные  типы лэйаутов</vt:lpstr>
      <vt:lpstr>Единицы измерения</vt:lpstr>
      <vt:lpstr>Единицы измерения</vt:lpstr>
      <vt:lpstr>Единицы измерения</vt:lpstr>
      <vt:lpstr>Единицы измерения</vt:lpstr>
      <vt:lpstr>Сумма компонентов  weightSum</vt:lpstr>
      <vt:lpstr>Сумма компонентов  weightSum</vt:lpstr>
      <vt:lpstr>Сумма компонентов  weightSum</vt:lpstr>
      <vt:lpstr>Вертикальный и  горизонтальный лэйаут</vt:lpstr>
      <vt:lpstr>Компонент Button</vt:lpstr>
      <vt:lpstr>Компонент TextView</vt:lpstr>
      <vt:lpstr>Компонент ImageView</vt:lpstr>
      <vt:lpstr>Интерфейс приложения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ОСНОВЫ РАЗРАБОТКИ МОБИЛЬНЫХ ПРИЛОЖЕНИЙ</dc:title>
  <dc:creator>mobile3</dc:creator>
  <cp:lastModifiedBy> </cp:lastModifiedBy>
  <cp:revision>12</cp:revision>
  <dcterms:created xsi:type="dcterms:W3CDTF">2020-09-08T04:42:39Z</dcterms:created>
  <dcterms:modified xsi:type="dcterms:W3CDTF">2020-09-24T18:00:02Z</dcterms:modified>
</cp:coreProperties>
</file>