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76" r:id="rId3"/>
    <p:sldId id="290" r:id="rId4"/>
    <p:sldId id="287" r:id="rId5"/>
    <p:sldId id="289" r:id="rId6"/>
    <p:sldId id="288" r:id="rId7"/>
    <p:sldId id="292" r:id="rId8"/>
    <p:sldId id="291" r:id="rId9"/>
    <p:sldId id="277" r:id="rId10"/>
    <p:sldId id="273" r:id="rId11"/>
    <p:sldId id="279" r:id="rId12"/>
    <p:sldId id="260" r:id="rId13"/>
    <p:sldId id="278" r:id="rId14"/>
    <p:sldId id="280" r:id="rId15"/>
    <p:sldId id="261" r:id="rId16"/>
    <p:sldId id="262" r:id="rId17"/>
    <p:sldId id="281" r:id="rId18"/>
    <p:sldId id="268" r:id="rId19"/>
    <p:sldId id="282" r:id="rId20"/>
    <p:sldId id="284" r:id="rId21"/>
    <p:sldId id="283" r:id="rId22"/>
    <p:sldId id="28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ru-RU" sz="5800" dirty="0"/>
              <a:t>Методы и функции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223453" y="4514325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dirty="0"/>
              <a:t>Однотипность данных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8DA10F-7198-4DF4-8590-154671EE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28"/>
          <a:stretch/>
        </p:blipFill>
        <p:spPr>
          <a:xfrm>
            <a:off x="395112" y="214489"/>
            <a:ext cx="11586617" cy="263777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0184D8-CD52-4A2A-81B3-D75D3F8EF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7" r="4964"/>
          <a:stretch/>
        </p:blipFill>
        <p:spPr>
          <a:xfrm>
            <a:off x="848572" y="2238059"/>
            <a:ext cx="10679696" cy="2129580"/>
          </a:xfrm>
          <a:prstGeom prst="rect">
            <a:avLst/>
          </a:prstGeom>
        </p:spPr>
      </p:pic>
      <p:sp>
        <p:nvSpPr>
          <p:cNvPr id="9" name="Знак умножения 8">
            <a:extLst>
              <a:ext uri="{FF2B5EF4-FFF2-40B4-BE49-F238E27FC236}">
                <a16:creationId xmlns:a16="http://schemas.microsoft.com/office/drawing/2014/main" id="{67727E77-84F6-408F-A632-215419DBB0FA}"/>
              </a:ext>
            </a:extLst>
          </p:cNvPr>
          <p:cNvSpPr/>
          <p:nvPr/>
        </p:nvSpPr>
        <p:spPr>
          <a:xfrm>
            <a:off x="24483" y="2815064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нак ''плюс'' 9">
            <a:extLst>
              <a:ext uri="{FF2B5EF4-FFF2-40B4-BE49-F238E27FC236}">
                <a16:creationId xmlns:a16="http://schemas.microsoft.com/office/drawing/2014/main" id="{53B4F110-A64B-43EE-9FD7-4346A136100D}"/>
              </a:ext>
            </a:extLst>
          </p:cNvPr>
          <p:cNvSpPr/>
          <p:nvPr/>
        </p:nvSpPr>
        <p:spPr>
          <a:xfrm>
            <a:off x="24483" y="842488"/>
            <a:ext cx="914400" cy="914400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4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5A09AAA-A8C3-434B-A52C-E46BCE1C572B}"/>
              </a:ext>
            </a:extLst>
          </p:cNvPr>
          <p:cNvSpPr/>
          <p:nvPr/>
        </p:nvSpPr>
        <p:spPr>
          <a:xfrm>
            <a:off x="481327" y="360349"/>
            <a:ext cx="193231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[] a;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pPr>
              <a:spcAft>
                <a:spcPts val="600"/>
              </a:spcAft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double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[] b, c;</a:t>
            </a:r>
          </a:p>
          <a:p>
            <a:pPr>
              <a:spcAft>
                <a:spcPts val="600"/>
              </a:spcAft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String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[] s;</a:t>
            </a:r>
            <a:endParaRPr lang="ru-RU" sz="24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0A533EB-3191-4460-BA7C-DCFB00750B0E}"/>
              </a:ext>
            </a:extLst>
          </p:cNvPr>
          <p:cNvSpPr/>
          <p:nvPr/>
        </p:nvSpPr>
        <p:spPr>
          <a:xfrm>
            <a:off x="481326" y="360349"/>
            <a:ext cx="2448856" cy="147976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F7E0AC6-0DEF-49F2-B642-0B682B1C41EF}"/>
              </a:ext>
            </a:extLst>
          </p:cNvPr>
          <p:cNvSpPr/>
          <p:nvPr/>
        </p:nvSpPr>
        <p:spPr>
          <a:xfrm>
            <a:off x="441101" y="2158855"/>
            <a:ext cx="77207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//ПСЕВДОКОД</a:t>
            </a:r>
          </a:p>
          <a:p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&lt;имя массива&gt; = </a:t>
            </a:r>
            <a:r>
              <a:rPr lang="ru-RU" sz="2400" b="0" i="0" dirty="0" err="1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&lt;тип&gt; [&lt;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размер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&gt;]</a:t>
            </a:r>
          </a:p>
          <a:p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a =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[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SFMono-Regular"/>
              </a:rPr>
              <a:t>10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];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b =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double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[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8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];</a:t>
            </a:r>
            <a:endParaRPr lang="ru-RU" sz="24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ED57BAD-0486-42D8-A220-21CFABD73713}"/>
              </a:ext>
            </a:extLst>
          </p:cNvPr>
          <p:cNvSpPr/>
          <p:nvPr/>
        </p:nvSpPr>
        <p:spPr>
          <a:xfrm>
            <a:off x="441103" y="2080741"/>
            <a:ext cx="7363472" cy="20171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5102578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Массивы в коде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4D908-2104-49CA-A29B-CA5DCEB5758E}"/>
              </a:ext>
            </a:extLst>
          </p:cNvPr>
          <p:cNvSpPr txBox="1">
            <a:spLocks/>
          </p:cNvSpPr>
          <p:nvPr/>
        </p:nvSpPr>
        <p:spPr>
          <a:xfrm>
            <a:off x="3151916" y="766733"/>
            <a:ext cx="4016527" cy="53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Объявление массива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3863CE-58F2-4C7B-A6CE-7C2F248757FB}"/>
              </a:ext>
            </a:extLst>
          </p:cNvPr>
          <p:cNvSpPr txBox="1">
            <a:spLocks/>
          </p:cNvSpPr>
          <p:nvPr/>
        </p:nvSpPr>
        <p:spPr>
          <a:xfrm>
            <a:off x="8161867" y="2866574"/>
            <a:ext cx="3354943" cy="53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Инициализация массива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178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826490" y="749581"/>
            <a:ext cx="2238378" cy="1233826"/>
            <a:chOff x="4382609" y="675342"/>
            <a:chExt cx="8017453" cy="4358191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3" y="714374"/>
              <a:ext cx="5639107" cy="3447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A626A4"/>
                  </a:solidFill>
                  <a:latin typeface="SFMono-Regular"/>
                </a:rPr>
                <a:t>int </a:t>
              </a:r>
              <a:r>
                <a:rPr lang="en-US" sz="2400" dirty="0">
                  <a:solidFill>
                    <a:srgbClr val="383A42"/>
                  </a:solidFill>
                  <a:latin typeface="SFMono-Regular"/>
                </a:rPr>
                <a:t>a;</a:t>
              </a:r>
              <a:endParaRPr lang="ru-RU" sz="2400" dirty="0">
                <a:solidFill>
                  <a:srgbClr val="A626A4"/>
                </a:solidFill>
                <a:latin typeface="SFMono-Regular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[] m;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8017453" cy="4358191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A5640CF-477F-4115-A83A-88999606D9DD}"/>
              </a:ext>
            </a:extLst>
          </p:cNvPr>
          <p:cNvGrpSpPr/>
          <p:nvPr/>
        </p:nvGrpSpPr>
        <p:grpSpPr>
          <a:xfrm>
            <a:off x="5808069" y="701186"/>
            <a:ext cx="2534420" cy="1237263"/>
            <a:chOff x="4046435" y="2487369"/>
            <a:chExt cx="4128117" cy="445372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BF7E0AC6-0DEF-49F2-B642-0B682B1C41EF}"/>
                </a:ext>
              </a:extLst>
            </p:cNvPr>
            <p:cNvSpPr/>
            <p:nvPr/>
          </p:nvSpPr>
          <p:spPr>
            <a:xfrm>
              <a:off x="4046435" y="2487369"/>
              <a:ext cx="4128117" cy="4114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rgbClr val="383A42"/>
                  </a:solidFill>
                  <a:latin typeface="SFMono-Regular"/>
                </a:rPr>
                <a:t>a = 4;</a:t>
              </a:r>
            </a:p>
            <a:p>
              <a:pPr>
                <a:lnSpc>
                  <a:spcPct val="150000"/>
                </a:lnSpc>
              </a:pP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a =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ru-RU" sz="2400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4046435" y="2566661"/>
              <a:ext cx="4128115" cy="4374435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5102578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Что же происходит в памяти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2CB5646-5DA0-4856-A149-C34B4DF78003}"/>
              </a:ext>
            </a:extLst>
          </p:cNvPr>
          <p:cNvSpPr txBox="1">
            <a:spLocks/>
          </p:cNvSpPr>
          <p:nvPr/>
        </p:nvSpPr>
        <p:spPr>
          <a:xfrm>
            <a:off x="402181" y="148389"/>
            <a:ext cx="4016527" cy="53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Объявление переменной и массива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456228F-2D7E-43CC-865B-560D950DF202}"/>
              </a:ext>
            </a:extLst>
          </p:cNvPr>
          <p:cNvSpPr txBox="1">
            <a:spLocks/>
          </p:cNvSpPr>
          <p:nvPr/>
        </p:nvSpPr>
        <p:spPr>
          <a:xfrm>
            <a:off x="5450962" y="121332"/>
            <a:ext cx="5296060" cy="53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Инициализация переменной и массива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A66152C-0619-4782-B7CA-E667BC74A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26600"/>
              </p:ext>
            </p:extLst>
          </p:nvPr>
        </p:nvGraphicFramePr>
        <p:xfrm>
          <a:off x="826489" y="2584068"/>
          <a:ext cx="2334399" cy="149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63">
                  <a:extLst>
                    <a:ext uri="{9D8B030D-6E8A-4147-A177-3AD203B41FA5}">
                      <a16:colId xmlns:a16="http://schemas.microsoft.com/office/drawing/2014/main" val="3751696407"/>
                    </a:ext>
                  </a:extLst>
                </a:gridCol>
                <a:gridCol w="598565">
                  <a:extLst>
                    <a:ext uri="{9D8B030D-6E8A-4147-A177-3AD203B41FA5}">
                      <a16:colId xmlns:a16="http://schemas.microsoft.com/office/drawing/2014/main" val="1263443698"/>
                    </a:ext>
                  </a:extLst>
                </a:gridCol>
                <a:gridCol w="568635">
                  <a:extLst>
                    <a:ext uri="{9D8B030D-6E8A-4147-A177-3AD203B41FA5}">
                      <a16:colId xmlns:a16="http://schemas.microsoft.com/office/drawing/2014/main" val="957831205"/>
                    </a:ext>
                  </a:extLst>
                </a:gridCol>
                <a:gridCol w="568636">
                  <a:extLst>
                    <a:ext uri="{9D8B030D-6E8A-4147-A177-3AD203B41FA5}">
                      <a16:colId xmlns:a16="http://schemas.microsoft.com/office/drawing/2014/main" val="799327563"/>
                    </a:ext>
                  </a:extLst>
                </a:gridCol>
              </a:tblGrid>
              <a:tr h="497340">
                <a:tc>
                  <a:txBody>
                    <a:bodyPr/>
                    <a:lstStyle/>
                    <a:p>
                      <a:r>
                        <a:rPr lang="en-US" dirty="0"/>
                        <a:t>   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47707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m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?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88538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461929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A923CC9-D215-4697-8A0C-C66305135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9081"/>
              </p:ext>
            </p:extLst>
          </p:nvPr>
        </p:nvGraphicFramePr>
        <p:xfrm>
          <a:off x="5836354" y="2193345"/>
          <a:ext cx="250613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63">
                  <a:extLst>
                    <a:ext uri="{9D8B030D-6E8A-4147-A177-3AD203B41FA5}">
                      <a16:colId xmlns:a16="http://schemas.microsoft.com/office/drawing/2014/main" val="3751696407"/>
                    </a:ext>
                  </a:extLst>
                </a:gridCol>
                <a:gridCol w="598565">
                  <a:extLst>
                    <a:ext uri="{9D8B030D-6E8A-4147-A177-3AD203B41FA5}">
                      <a16:colId xmlns:a16="http://schemas.microsoft.com/office/drawing/2014/main" val="1263443698"/>
                    </a:ext>
                  </a:extLst>
                </a:gridCol>
                <a:gridCol w="568635">
                  <a:extLst>
                    <a:ext uri="{9D8B030D-6E8A-4147-A177-3AD203B41FA5}">
                      <a16:colId xmlns:a16="http://schemas.microsoft.com/office/drawing/2014/main" val="957831205"/>
                    </a:ext>
                  </a:extLst>
                </a:gridCol>
                <a:gridCol w="740371">
                  <a:extLst>
                    <a:ext uri="{9D8B030D-6E8A-4147-A177-3AD203B41FA5}">
                      <a16:colId xmlns:a16="http://schemas.microsoft.com/office/drawing/2014/main" val="799327563"/>
                    </a:ext>
                  </a:extLst>
                </a:gridCol>
              </a:tblGrid>
              <a:tr h="28453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47707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88538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461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98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441100" y="321316"/>
            <a:ext cx="6895754" cy="3415306"/>
            <a:chOff x="4382609" y="675342"/>
            <a:chExt cx="7146525" cy="1889989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1" y="714375"/>
              <a:ext cx="5639108" cy="18509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a[] =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10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a[] = {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3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11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ru-RU" sz="2400" dirty="0">
                  <a:solidFill>
                    <a:srgbClr val="986801"/>
                  </a:solidFill>
                  <a:latin typeface="SFMono-Regular"/>
                </a:rPr>
                <a:t>4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ru-RU" sz="2400" dirty="0">
                  <a:solidFill>
                    <a:srgbClr val="986801"/>
                  </a:solidFill>
                  <a:latin typeface="SFMono-Regular"/>
                </a:rPr>
                <a:t>6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ru-RU" sz="2400" dirty="0">
                  <a:solidFill>
                    <a:srgbClr val="986801"/>
                  </a:solidFill>
                  <a:latin typeface="SFMono-Regular"/>
                </a:rPr>
                <a:t>7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};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a[] =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[] {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3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11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x, 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2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*x, y – x};</a:t>
              </a:r>
              <a:endParaRPr lang="ru-RU" sz="2400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479767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5102578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Объявление + инициализация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94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441100" y="321315"/>
            <a:ext cx="4537300" cy="3976513"/>
            <a:chOff x="4382609" y="675342"/>
            <a:chExt cx="7146525" cy="1781756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1" y="714375"/>
              <a:ext cx="6363223" cy="17427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a[] =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18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endParaRPr lang="ru-RU" dirty="0">
                <a:solidFill>
                  <a:srgbClr val="E45649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Размер массива</a:t>
              </a:r>
            </a:p>
            <a:p>
              <a:pPr algn="just">
                <a:lnSpc>
                  <a:spcPct val="115000"/>
                </a:lnSpc>
              </a:pPr>
              <a:r>
                <a:rPr lang="en-US" dirty="0" err="1">
                  <a:solidFill>
                    <a:srgbClr val="383A42"/>
                  </a:solidFill>
                  <a:latin typeface="SFMono-Regular"/>
                </a:rPr>
                <a:t>a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</a:t>
              </a:r>
              <a:r>
                <a:rPr lang="en-US" dirty="0" err="1">
                  <a:solidFill>
                    <a:srgbClr val="986801"/>
                  </a:solidFill>
                  <a:latin typeface="SFMono-Regular"/>
                </a:rPr>
                <a:t>l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ength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 </a:t>
              </a:r>
              <a:endParaRPr lang="en-US" dirty="0">
                <a:solidFill>
                  <a:srgbClr val="383A42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b="0" i="0" dirty="0" err="1">
                  <a:solidFill>
                    <a:srgbClr val="E45649"/>
                  </a:solidFill>
                  <a:effectLst/>
                  <a:latin typeface="SFMono-Regular"/>
                </a:rPr>
                <a:t>System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.out.println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(</a:t>
              </a:r>
              <a:r>
                <a:rPr lang="en-US" b="0" i="0" dirty="0" err="1">
                  <a:solidFill>
                    <a:srgbClr val="E45649"/>
                  </a:solidFill>
                  <a:effectLst/>
                  <a:latin typeface="SFMono-Regular"/>
                </a:rPr>
                <a:t>a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.length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);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endParaRPr lang="en-US" dirty="0">
                <a:solidFill>
                  <a:srgbClr val="E45649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Доступ к элементам массива</a:t>
              </a: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</a:p>
            <a:p>
              <a:pPr algn="just">
                <a:lnSpc>
                  <a:spcPct val="115000"/>
                </a:lnSpc>
              </a:pPr>
              <a:r>
                <a:rPr lang="en-US" b="0" i="0" dirty="0" err="1">
                  <a:solidFill>
                    <a:srgbClr val="E45649"/>
                  </a:solidFill>
                  <a:effectLst/>
                  <a:latin typeface="SFMono-Regular"/>
                </a:rPr>
                <a:t>System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.out.println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(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a[0] + a[1] + a[2]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);</a:t>
              </a:r>
              <a:endParaRPr lang="ru-RU" sz="1800" i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742723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53222" y="5064815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Работа с массивом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0D90E7-94CC-49F5-8812-BB07A8B85443}"/>
              </a:ext>
            </a:extLst>
          </p:cNvPr>
          <p:cNvSpPr txBox="1"/>
          <p:nvPr/>
        </p:nvSpPr>
        <p:spPr>
          <a:xfrm>
            <a:off x="5322986" y="285196"/>
            <a:ext cx="6101644" cy="262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SFMono-Regular"/>
              </a:rPr>
              <a:t>Ошибка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SFMono-Regular"/>
            </a:endParaRPr>
          </a:p>
          <a:p>
            <a:pPr algn="just">
              <a:lnSpc>
                <a:spcPct val="115000"/>
              </a:lnSpc>
            </a:pPr>
            <a:r>
              <a:rPr lang="ru-RU" dirty="0" err="1">
                <a:solidFill>
                  <a:srgbClr val="C00000"/>
                </a:solidFill>
                <a:latin typeface="SFMono-Regular"/>
              </a:rPr>
              <a:t>ArrayIndexOutOfBoundsException</a:t>
            </a:r>
            <a:endParaRPr lang="ru-RU" dirty="0">
              <a:solidFill>
                <a:srgbClr val="C00000"/>
              </a:solidFill>
              <a:latin typeface="SFMono-Regular"/>
            </a:endParaRPr>
          </a:p>
          <a:p>
            <a:pPr algn="just">
              <a:lnSpc>
                <a:spcPct val="115000"/>
              </a:lnSpc>
            </a:pPr>
            <a:endParaRPr lang="ru-RU" sz="1800" b="0" i="0" dirty="0">
              <a:solidFill>
                <a:srgbClr val="A626A4"/>
              </a:solidFill>
              <a:effectLst/>
              <a:latin typeface="SFMono-Regular"/>
            </a:endParaRPr>
          </a:p>
          <a:p>
            <a:pPr algn="just">
              <a:lnSpc>
                <a:spcPct val="115000"/>
              </a:lnSpc>
            </a:pPr>
            <a:r>
              <a:rPr lang="en-US" sz="18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SFMono-Regular"/>
              </a:rPr>
              <a:t> a[] = </a:t>
            </a:r>
            <a:r>
              <a:rPr lang="en-US" sz="1800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18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SFMono-Regular"/>
              </a:rPr>
              <a:t> [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3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SFMono-Regular"/>
              </a:rPr>
              <a:t>];</a:t>
            </a:r>
            <a:endParaRPr lang="ru-RU" sz="18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solidFill>
                  <a:srgbClr val="383A42"/>
                </a:solidFill>
                <a:latin typeface="SFMono-Regular"/>
              </a:rPr>
              <a:t>a[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10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] =</a:t>
            </a:r>
            <a:r>
              <a:rPr lang="en-US" sz="1800" i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3</a:t>
            </a:r>
            <a:r>
              <a:rPr lang="en-US" sz="1800" i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ru-RU" dirty="0">
              <a:solidFill>
                <a:srgbClr val="C00000"/>
              </a:solidFill>
              <a:latin typeface="SFMono-Regular"/>
            </a:endParaRPr>
          </a:p>
          <a:p>
            <a:pPr algn="just">
              <a:lnSpc>
                <a:spcPct val="115000"/>
              </a:lnSpc>
            </a:pPr>
            <a:endParaRPr lang="ru-RU" dirty="0">
              <a:solidFill>
                <a:srgbClr val="C00000"/>
              </a:solidFill>
              <a:latin typeface="SFMono-Regular"/>
            </a:endParaRPr>
          </a:p>
          <a:p>
            <a:pPr algn="just">
              <a:lnSpc>
                <a:spcPct val="115000"/>
              </a:lnSpc>
            </a:pPr>
            <a:endParaRPr lang="ru-RU" dirty="0">
              <a:solidFill>
                <a:srgbClr val="C00000"/>
              </a:solidFill>
              <a:latin typeface="SFMono-Regular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61CB72-4DAE-482A-BAC0-7BAEBC7A56DF}"/>
              </a:ext>
            </a:extLst>
          </p:cNvPr>
          <p:cNvSpPr/>
          <p:nvPr/>
        </p:nvSpPr>
        <p:spPr>
          <a:xfrm>
            <a:off x="5290402" y="321315"/>
            <a:ext cx="5569509" cy="183486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5191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5A09AAA-A8C3-434B-A52C-E46BCE1C572B}"/>
              </a:ext>
            </a:extLst>
          </p:cNvPr>
          <p:cNvSpPr/>
          <p:nvPr/>
        </p:nvSpPr>
        <p:spPr>
          <a:xfrm>
            <a:off x="562216" y="370044"/>
            <a:ext cx="954133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b="1" i="1" dirty="0">
                <a:solidFill>
                  <a:schemeClr val="accent1">
                    <a:lumMod val="50000"/>
                  </a:schemeClr>
                </a:solidFill>
              </a:rPr>
              <a:t>ПСЕВДОКОД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>
              <a:spcAft>
                <a:spcPts val="600"/>
              </a:spcAft>
            </a:pPr>
            <a:r>
              <a:rPr lang="ru-RU" sz="2400" b="0" i="0" dirty="0" err="1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(&lt;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тип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массива&gt; 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имя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переменной&gt;: 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имя 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массива&gt;) 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тело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цикла&gt;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}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0A533EB-3191-4460-BA7C-DCFB00750B0E}"/>
              </a:ext>
            </a:extLst>
          </p:cNvPr>
          <p:cNvSpPr/>
          <p:nvPr/>
        </p:nvSpPr>
        <p:spPr>
          <a:xfrm>
            <a:off x="444827" y="331012"/>
            <a:ext cx="9353930" cy="143672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853812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“</a:t>
            </a:r>
            <a:r>
              <a:rPr lang="ru-RU" sz="4400" b="1" dirty="0">
                <a:solidFill>
                  <a:schemeClr val="bg1"/>
                </a:solidFill>
              </a:rPr>
              <a:t>для каждого</a:t>
            </a:r>
            <a:r>
              <a:rPr lang="en-US" sz="4400" b="1" dirty="0">
                <a:solidFill>
                  <a:schemeClr val="bg1"/>
                </a:solidFill>
              </a:rPr>
              <a:t>”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each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442843" y="5667032"/>
            <a:ext cx="7118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Используется для перебора элементов массива.</a:t>
            </a:r>
            <a:endParaRPr lang="en-US" sz="2400" dirty="0">
              <a:solidFill>
                <a:srgbClr val="FFC000"/>
              </a:solidFill>
            </a:endParaRPr>
          </a:p>
          <a:p>
            <a:r>
              <a:rPr lang="ru-RU" sz="2400" dirty="0">
                <a:solidFill>
                  <a:srgbClr val="FFC000"/>
                </a:solidFill>
              </a:rPr>
              <a:t>Нельзя использовать для заполнения массива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DD651E8-5CCB-42DA-A0AA-6F243B347779}"/>
              </a:ext>
            </a:extLst>
          </p:cNvPr>
          <p:cNvGrpSpPr/>
          <p:nvPr/>
        </p:nvGrpSpPr>
        <p:grpSpPr>
          <a:xfrm>
            <a:off x="444826" y="2015339"/>
            <a:ext cx="3980417" cy="2184128"/>
            <a:chOff x="2308979" y="2000378"/>
            <a:chExt cx="3980417" cy="2184128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2308979" y="2000378"/>
              <a:ext cx="3980417" cy="218412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16CD5101-5A80-4605-B5F2-8D5839E1E478}"/>
                </a:ext>
              </a:extLst>
            </p:cNvPr>
            <p:cNvSpPr/>
            <p:nvPr/>
          </p:nvSpPr>
          <p:spPr>
            <a:xfrm>
              <a:off x="2426369" y="2079344"/>
              <a:ext cx="2799934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a[] =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10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</a:p>
            <a:p>
              <a:r>
                <a:rPr lang="en-US" sz="2400" dirty="0">
                  <a:solidFill>
                    <a:srgbClr val="383A42"/>
                  </a:solidFill>
                  <a:latin typeface="SFMono-Regular"/>
                </a:rPr>
                <a:t>...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sum = 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0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; </a:t>
              </a:r>
            </a:p>
            <a:p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for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(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x: a) </a:t>
              </a:r>
            </a:p>
            <a:p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	sum += x;</a:t>
              </a:r>
              <a:endParaRPr lang="ru-RU" sz="2400" dirty="0">
                <a:solidFill>
                  <a:srgbClr val="A626A4"/>
                </a:solidFill>
              </a:endParaRPr>
            </a:p>
          </p:txBody>
        </p:sp>
      </p:grp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EB848F3-2C6A-4F74-BF8C-87F908012D53}"/>
              </a:ext>
            </a:extLst>
          </p:cNvPr>
          <p:cNvSpPr/>
          <p:nvPr/>
        </p:nvSpPr>
        <p:spPr>
          <a:xfrm>
            <a:off x="4774115" y="2015339"/>
            <a:ext cx="5024642" cy="218412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483B00A-BF4B-4813-A5C7-DCD826EA90F3}"/>
              </a:ext>
            </a:extLst>
          </p:cNvPr>
          <p:cNvSpPr/>
          <p:nvPr/>
        </p:nvSpPr>
        <p:spPr>
          <a:xfrm>
            <a:off x="4870069" y="2094305"/>
            <a:ext cx="502855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 НЕВЕРНО!</a:t>
            </a:r>
            <a:endParaRPr lang="en-US" sz="2400" b="0" i="1" dirty="0">
              <a:solidFill>
                <a:srgbClr val="A0A1A7"/>
              </a:solidFill>
              <a:effectLst/>
              <a:latin typeface="SFMono-Regular"/>
            </a:endParaRPr>
          </a:p>
          <a:p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Элементы массива не изменятся</a:t>
            </a:r>
            <a:endParaRPr lang="en-US" sz="2400" b="0" i="1" dirty="0">
              <a:solidFill>
                <a:srgbClr val="A0A1A7"/>
              </a:solidFill>
              <a:effectLst/>
              <a:latin typeface="SFMono-Regular"/>
            </a:endParaRPr>
          </a:p>
          <a:p>
            <a:r>
              <a:rPr lang="ru-RU" sz="2400" b="0" i="0" dirty="0" err="1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(</a:t>
            </a:r>
            <a:r>
              <a:rPr lang="ru-RU" sz="2400" b="0" i="0" dirty="0" err="1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x: a) </a:t>
            </a:r>
            <a:endParaRPr lang="en-US" sz="2400" dirty="0">
              <a:solidFill>
                <a:srgbClr val="383A42"/>
              </a:solidFill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	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x++;</a:t>
            </a:r>
            <a:endParaRPr lang="ru-RU" sz="2400" dirty="0">
              <a:solidFill>
                <a:srgbClr val="A626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95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с</a:t>
            </a:r>
            <a:r>
              <a:rPr lang="ru-RU" sz="4400" b="1" dirty="0">
                <a:solidFill>
                  <a:schemeClr val="bg1"/>
                </a:solidFill>
              </a:rPr>
              <a:t>о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ru-RU" sz="4400" b="1" dirty="0">
                <a:solidFill>
                  <a:schemeClr val="bg1"/>
                </a:solidFill>
              </a:rPr>
              <a:t>счетчиком для массивов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418667" y="5043863"/>
            <a:ext cx="66847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Позволяет перебрать все значения массива как для использования, так и для заполнения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ED57BAD-0486-42D8-A220-21CFABD73713}"/>
              </a:ext>
            </a:extLst>
          </p:cNvPr>
          <p:cNvSpPr/>
          <p:nvPr/>
        </p:nvSpPr>
        <p:spPr>
          <a:xfrm>
            <a:off x="390548" y="168537"/>
            <a:ext cx="7793896" cy="406479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B8C3F2-F857-4A7A-934A-EB734536B667}"/>
              </a:ext>
            </a:extLst>
          </p:cNvPr>
          <p:cNvSpPr/>
          <p:nvPr/>
        </p:nvSpPr>
        <p:spPr>
          <a:xfrm>
            <a:off x="1011285" y="168538"/>
            <a:ext cx="6497228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 Создание массива</a:t>
            </a:r>
          </a:p>
          <a:p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[] a;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a = 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[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SFMono-Regular"/>
              </a:rPr>
              <a:t>10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]; 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 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Заполнение массива квадратами индексов </a:t>
            </a:r>
          </a:p>
          <a:p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(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= 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SFMono-Regular"/>
              </a:rPr>
              <a:t>0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&lt;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a.length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++) {  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a[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 =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*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</a:p>
          <a:p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Вывод на экран значений элементов массива</a:t>
            </a:r>
          </a:p>
          <a:p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(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= 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SFMono-Regular"/>
              </a:rPr>
              <a:t>0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&lt;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a.length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++) {  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 err="1">
                <a:solidFill>
                  <a:srgbClr val="A626A4"/>
                </a:solidFill>
                <a:latin typeface="SFMono-Regular"/>
              </a:rPr>
              <a:t>System.out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.print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(a[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 + </a:t>
            </a:r>
            <a:r>
              <a:rPr lang="en-US" sz="2400" b="0" i="0" dirty="0">
                <a:solidFill>
                  <a:srgbClr val="50A14F"/>
                </a:solidFill>
                <a:effectLst/>
                <a:latin typeface="SFMono-Regular"/>
              </a:rPr>
              <a:t>" "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); </a:t>
            </a: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5429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rgbClr val="878A8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/>
              <a:t>Многомерные массивы</a:t>
            </a:r>
            <a:endParaRPr lang="en-US" dirty="0"/>
          </a:p>
        </p:txBody>
      </p:sp>
      <p:pic>
        <p:nvPicPr>
          <p:cNvPr id="1028" name="Picture 4" descr="PPT - Синтаксис языка VBA PowerPoint Presentation, free download -  ID:6410276">
            <a:extLst>
              <a:ext uri="{FF2B5EF4-FFF2-40B4-BE49-F238E27FC236}">
                <a16:creationId xmlns:a16="http://schemas.microsoft.com/office/drawing/2014/main" id="{35655418-C17B-45FE-9032-A0740932F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31" r="72592" b="44526"/>
          <a:stretch/>
        </p:blipFill>
        <p:spPr bwMode="auto">
          <a:xfrm>
            <a:off x="346651" y="2932235"/>
            <a:ext cx="3331905" cy="66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PT - Синтаксис языка VBA PowerPoint Presentation, free download -  ID:6410276">
            <a:extLst>
              <a:ext uri="{FF2B5EF4-FFF2-40B4-BE49-F238E27FC236}">
                <a16:creationId xmlns:a16="http://schemas.microsoft.com/office/drawing/2014/main" id="{FECBB4C0-2BA4-4FC2-AEDD-DC0C81130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5" t="48724" r="45062" b="26255"/>
          <a:stretch/>
        </p:blipFill>
        <p:spPr bwMode="auto">
          <a:xfrm>
            <a:off x="4368706" y="1740431"/>
            <a:ext cx="2555970" cy="18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PT - Синтаксис языка VBA PowerPoint Presentation, free download -  ID:6410276">
            <a:extLst>
              <a:ext uri="{FF2B5EF4-FFF2-40B4-BE49-F238E27FC236}">
                <a16:creationId xmlns:a16="http://schemas.microsoft.com/office/drawing/2014/main" id="{1895A2B8-C63B-4418-BCB3-7C806FFEC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9" t="50370" r="12963" b="15480"/>
          <a:stretch/>
        </p:blipFill>
        <p:spPr bwMode="auto">
          <a:xfrm>
            <a:off x="8033328" y="599284"/>
            <a:ext cx="3260054" cy="304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82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4BDA1B2B-F21F-4EB8-A643-7EC37F621709}"/>
              </a:ext>
            </a:extLst>
          </p:cNvPr>
          <p:cNvSpPr/>
          <p:nvPr/>
        </p:nvSpPr>
        <p:spPr>
          <a:xfrm>
            <a:off x="1800000" y="5040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19935B-AB96-480A-9FB8-840B17F6D24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50612" y="2579220"/>
            <a:ext cx="4104720" cy="3527640"/>
          </a:xfrm>
          <a:prstGeom prst="rect">
            <a:avLst/>
          </a:prstGeom>
          <a:ln>
            <a:noFill/>
          </a:ln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2179440" y="516060"/>
            <a:ext cx="788112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3700" b="1" spc="-1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Таблица как пример массива</a:t>
            </a: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B1712D59-5D65-47F6-AB0E-8908C7C7C90A}"/>
              </a:ext>
            </a:extLst>
          </p:cNvPr>
          <p:cNvSpPr txBox="1"/>
          <p:nvPr/>
        </p:nvSpPr>
        <p:spPr>
          <a:xfrm>
            <a:off x="7651934" y="1976940"/>
            <a:ext cx="25779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ru-RU" sz="1800" b="0" strike="noStrike" spc="-1" dirty="0">
                <a:latin typeface="Arial"/>
              </a:rPr>
              <a:t>ROWS — строки</a:t>
            </a:r>
          </a:p>
          <a:p>
            <a:r>
              <a:rPr lang="ru-RU" sz="1800" b="0" strike="noStrike" spc="-1" dirty="0">
                <a:latin typeface="Arial"/>
              </a:rPr>
              <a:t>COLUMNS — столбцы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5C27E92-FFE8-40B1-B8F8-0B2EBE99651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86311" y="1373230"/>
            <a:ext cx="5481720" cy="1357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160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5451642" y="1123837"/>
            <a:ext cx="6451110" cy="12554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Таблица как пример массива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Многомерные массивы в Java. Как преобразовать массив в ассоциативный? | OTUS">
            <a:extLst>
              <a:ext uri="{FF2B5EF4-FFF2-40B4-BE49-F238E27FC236}">
                <a16:creationId xmlns:a16="http://schemas.microsoft.com/office/drawing/2014/main" id="{B0226AEB-A983-49E6-B852-3F69006E8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"/>
          <a:stretch/>
        </p:blipFill>
        <p:spPr bwMode="auto">
          <a:xfrm>
            <a:off x="580730" y="1751571"/>
            <a:ext cx="4354191" cy="298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A264F2-C0DF-4DB4-8EFE-DA1B1AE9F017}"/>
              </a:ext>
            </a:extLst>
          </p:cNvPr>
          <p:cNvSpPr txBox="1"/>
          <p:nvPr/>
        </p:nvSpPr>
        <p:spPr>
          <a:xfrm>
            <a:off x="5451644" y="2510395"/>
            <a:ext cx="6451109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int[][] array = new int[3][</a:t>
            </a: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b="0" strike="noStrike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 a = new int[] { 0, 1, 2, 3, 4, 5 };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int[][] a = { { 0, 1, 2 }, { 3, 4, 5 } };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b="0" strike="noStrike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b="0" strike="noStrike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91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600" spc="-60" dirty="0" err="1"/>
              <a:t>Класс</a:t>
            </a:r>
            <a:r>
              <a:rPr lang="en-US" sz="3600" spc="-60" dirty="0"/>
              <a:t> Math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D7E2F6-5C80-4CB8-BAF1-B12E691B0DE5}"/>
              </a:ext>
            </a:extLst>
          </p:cNvPr>
          <p:cNvSpPr/>
          <p:nvPr/>
        </p:nvSpPr>
        <p:spPr>
          <a:xfrm>
            <a:off x="1600753" y="2535446"/>
            <a:ext cx="8983489" cy="35544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</a:rPr>
              <a:t>abs(x) – </a:t>
            </a:r>
            <a:r>
              <a:rPr lang="en-US" dirty="0" err="1">
                <a:solidFill>
                  <a:schemeClr val="tx1"/>
                </a:solidFill>
              </a:rPr>
              <a:t>модуль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числа</a:t>
            </a:r>
            <a:r>
              <a:rPr lang="en-US" dirty="0">
                <a:solidFill>
                  <a:schemeClr val="tx1"/>
                </a:solidFill>
              </a:rPr>
              <a:t> x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</a:rPr>
              <a:t>max(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r>
              <a:rPr lang="en-US" dirty="0">
                <a:solidFill>
                  <a:schemeClr val="tx1"/>
                </a:solidFill>
              </a:rPr>
              <a:t>) – </a:t>
            </a:r>
            <a:r>
              <a:rPr lang="en-US" dirty="0" err="1">
                <a:solidFill>
                  <a:schemeClr val="tx1"/>
                </a:solidFill>
              </a:rPr>
              <a:t>максимум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из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чисел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endParaRPr lang="en-US" dirty="0">
              <a:solidFill>
                <a:schemeClr val="tx1"/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</a:rPr>
              <a:t>sin(x) – </a:t>
            </a:r>
            <a:r>
              <a:rPr lang="en-US" dirty="0" err="1">
                <a:solidFill>
                  <a:schemeClr val="tx1"/>
                </a:solidFill>
              </a:rPr>
              <a:t>синус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числа</a:t>
            </a:r>
            <a:r>
              <a:rPr lang="en-US" dirty="0">
                <a:solidFill>
                  <a:schemeClr val="tx1"/>
                </a:solidFill>
              </a:rPr>
              <a:t> x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</a:rPr>
              <a:t>cos(x) – </a:t>
            </a:r>
            <a:r>
              <a:rPr lang="en-US" dirty="0" err="1">
                <a:solidFill>
                  <a:schemeClr val="tx1"/>
                </a:solidFill>
              </a:rPr>
              <a:t>косинус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числа</a:t>
            </a:r>
            <a:r>
              <a:rPr lang="en-US" dirty="0">
                <a:solidFill>
                  <a:schemeClr val="tx1"/>
                </a:solidFill>
              </a:rPr>
              <a:t> x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7476CAF-4F71-4E59-8B88-63746D71ECC1}"/>
              </a:ext>
            </a:extLst>
          </p:cNvPr>
          <p:cNvSpPr/>
          <p:nvPr/>
        </p:nvSpPr>
        <p:spPr>
          <a:xfrm>
            <a:off x="6643287" y="2884747"/>
            <a:ext cx="3655087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abs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a) {</a:t>
            </a:r>
          </a:p>
          <a:p>
            <a:pPr>
              <a:spcAft>
                <a:spcPts val="600"/>
              </a:spcAft>
            </a:pPr>
            <a:r>
              <a:rPr lang="ru-RU" dirty="0"/>
              <a:t>        </a:t>
            </a:r>
            <a:r>
              <a:rPr lang="ru-RU" dirty="0" err="1"/>
              <a:t>return</a:t>
            </a:r>
            <a:r>
              <a:rPr lang="ru-RU" dirty="0"/>
              <a:t> (a &lt; 0) ? -a : a;</a:t>
            </a:r>
          </a:p>
          <a:p>
            <a:pPr>
              <a:spcAft>
                <a:spcPts val="600"/>
              </a:spcAft>
            </a:pPr>
            <a:r>
              <a:rPr lang="ru-RU" dirty="0"/>
              <a:t>}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public static int max(int a, int b) {</a:t>
            </a:r>
          </a:p>
          <a:p>
            <a:pPr>
              <a:spcAft>
                <a:spcPts val="600"/>
              </a:spcAft>
            </a:pPr>
            <a:r>
              <a:rPr lang="en-US" dirty="0"/>
              <a:t>        return (a &gt;= b) ? a : b;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en-US" dirty="0"/>
              <a:t>}</a:t>
            </a:r>
            <a:endParaRPr lang="ru-RU" dirty="0"/>
          </a:p>
          <a:p>
            <a:pPr>
              <a:spcAft>
                <a:spcPts val="6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623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5522854" y="748898"/>
            <a:ext cx="6451110" cy="12554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Неровны</a:t>
            </a:r>
            <a:r>
              <a:rPr lang="en-US" sz="3600" b="1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й </a:t>
            </a: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двумерный</a:t>
            </a:r>
            <a:r>
              <a:rPr lang="en-US" sz="3600" b="1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массив</a:t>
            </a:r>
            <a:endParaRPr lang="en-US" sz="3600" b="1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800002-EE52-4D94-9B2C-DC551F746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71" y="2196335"/>
            <a:ext cx="3778286" cy="2455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A264F2-C0DF-4DB4-8EFE-DA1B1AE9F017}"/>
              </a:ext>
            </a:extLst>
          </p:cNvPr>
          <p:cNvSpPr txBox="1"/>
          <p:nvPr/>
        </p:nvSpPr>
        <p:spPr>
          <a:xfrm>
            <a:off x="5272589" y="2388303"/>
            <a:ext cx="3607780" cy="2993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int[][] a = {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0, 1 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2, 3, 4, 5 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{6},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{7, 8, 9},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{10, 11, 12, 13, 14, 15}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b="0" strike="noStrike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D5D1474-437E-4945-A5D7-92952108EA62}"/>
              </a:ext>
            </a:extLst>
          </p:cNvPr>
          <p:cNvSpPr/>
          <p:nvPr/>
        </p:nvSpPr>
        <p:spPr>
          <a:xfrm>
            <a:off x="8946403" y="2554783"/>
            <a:ext cx="3495826" cy="2471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int[][] a1 = new int[5][];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a1[0] = new int[2];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a1[1] = new int[4];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a1[2] = new int[1];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a1[3] = new int[3];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a1[4] = new int[6];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F73D34C-0ED6-4898-89BC-59EDC4075677}"/>
              </a:ext>
            </a:extLst>
          </p:cNvPr>
          <p:cNvCxnSpPr/>
          <p:nvPr/>
        </p:nvCxnSpPr>
        <p:spPr>
          <a:xfrm>
            <a:off x="8665757" y="2388302"/>
            <a:ext cx="0" cy="2993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39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441100" y="321315"/>
            <a:ext cx="7035372" cy="3976513"/>
            <a:chOff x="4382609" y="675342"/>
            <a:chExt cx="7146525" cy="1781756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1" y="714375"/>
              <a:ext cx="6363223" cy="17427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a[]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[]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=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][</a:t>
              </a:r>
              <a:r>
                <a:rPr lang="en-US" sz="1800" b="0" i="0" dirty="0">
                  <a:solidFill>
                    <a:srgbClr val="986801"/>
                  </a:solidFill>
                  <a:effectLst/>
                  <a:latin typeface="SFMono-Regular"/>
                </a:rPr>
                <a:t>6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18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endParaRPr lang="ru-RU" dirty="0">
                <a:solidFill>
                  <a:srgbClr val="E45649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Размер массива</a:t>
              </a:r>
            </a:p>
            <a:p>
              <a:pPr algn="just">
                <a:lnSpc>
                  <a:spcPct val="115000"/>
                </a:lnSpc>
              </a:pPr>
              <a:r>
                <a:rPr lang="en-US" dirty="0" err="1">
                  <a:solidFill>
                    <a:srgbClr val="383A42"/>
                  </a:solidFill>
                  <a:latin typeface="SFMono-Regular"/>
                </a:rPr>
                <a:t>a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</a:t>
              </a:r>
              <a:r>
                <a:rPr lang="en-US" dirty="0" err="1">
                  <a:solidFill>
                    <a:srgbClr val="986801"/>
                  </a:solidFill>
                  <a:latin typeface="SFMono-Regular"/>
                </a:rPr>
                <a:t>l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ength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 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– 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количество строк</a:t>
              </a:r>
              <a:endParaRPr lang="en-US" dirty="0">
                <a:solidFill>
                  <a:srgbClr val="383A42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 err="1">
                  <a:solidFill>
                    <a:srgbClr val="383A42"/>
                  </a:solidFill>
                  <a:latin typeface="SFMono-Regular"/>
                </a:rPr>
                <a:t>i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</a:t>
              </a:r>
              <a:r>
                <a:rPr lang="en-US" b="0" i="0" dirty="0">
                  <a:solidFill>
                    <a:srgbClr val="986801"/>
                  </a:solidFill>
                  <a:effectLst/>
                  <a:latin typeface="SFMono-Regular"/>
                </a:rPr>
                <a:t>.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l</a:t>
              </a:r>
              <a:r>
                <a:rPr lang="en-US" b="0" i="0" dirty="0">
                  <a:solidFill>
                    <a:srgbClr val="986801"/>
                  </a:solidFill>
                  <a:effectLst/>
                  <a:latin typeface="SFMono-Regular"/>
                </a:rPr>
                <a:t>ength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 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– 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количество столбцов </a:t>
              </a:r>
              <a:r>
                <a:rPr lang="en-US" dirty="0" err="1">
                  <a:solidFill>
                    <a:srgbClr val="383A42"/>
                  </a:solidFill>
                  <a:latin typeface="SFMono-Regular"/>
                </a:rPr>
                <a:t>i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-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ой строки</a:t>
              </a:r>
              <a:endParaRPr lang="en-US" dirty="0">
                <a:solidFill>
                  <a:srgbClr val="383A42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endParaRPr lang="en-US" dirty="0">
                <a:solidFill>
                  <a:srgbClr val="E45649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Доступ к элементам массива</a:t>
              </a: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</a:p>
            <a:p>
              <a:pPr algn="just">
                <a:lnSpc>
                  <a:spcPct val="115000"/>
                </a:lnSpc>
              </a:pPr>
              <a:r>
                <a:rPr lang="en-US" b="0" i="0" dirty="0" err="1">
                  <a:solidFill>
                    <a:srgbClr val="E45649"/>
                  </a:solidFill>
                  <a:effectLst/>
                  <a:latin typeface="SFMono-Regular"/>
                </a:rPr>
                <a:t>System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.out.println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(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+ 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+ 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);</a:t>
              </a:r>
              <a:endParaRPr lang="ru-RU" sz="1800" i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742723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53222" y="5064815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Работа с двумерным массивом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D1D0C3E-DB8D-41B4-8661-03343E7FBD3E}"/>
              </a:ext>
            </a:extLst>
          </p:cNvPr>
          <p:cNvGrpSpPr/>
          <p:nvPr/>
        </p:nvGrpSpPr>
        <p:grpSpPr>
          <a:xfrm>
            <a:off x="7992103" y="321315"/>
            <a:ext cx="3684265" cy="1834863"/>
            <a:chOff x="5290402" y="321315"/>
            <a:chExt cx="3684265" cy="18348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0D90E7-94CC-49F5-8812-BB07A8B85443}"/>
                </a:ext>
              </a:extLst>
            </p:cNvPr>
            <p:cNvSpPr txBox="1"/>
            <p:nvPr/>
          </p:nvSpPr>
          <p:spPr>
            <a:xfrm>
              <a:off x="5424311" y="337093"/>
              <a:ext cx="3482622" cy="16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Ошибка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 err="1">
                  <a:solidFill>
                    <a:srgbClr val="C00000"/>
                  </a:solidFill>
                  <a:latin typeface="SFMono-Regular"/>
                </a:rPr>
                <a:t>ArrayIndexOutOfBoundsException</a:t>
              </a:r>
              <a:endParaRPr lang="ru-RU" dirty="0">
                <a:solidFill>
                  <a:srgbClr val="C00000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endParaRPr lang="ru-RU" sz="1800" b="0" i="0" dirty="0">
                <a:solidFill>
                  <a:srgbClr val="A626A4"/>
                </a:solidFill>
                <a:effectLst/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a[]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[]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=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18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ru-RU" dirty="0">
                  <a:solidFill>
                    <a:srgbClr val="986801"/>
                  </a:solidFill>
                  <a:latin typeface="SFMono-Regular"/>
                </a:rPr>
                <a:t>10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dirty="0">
                <a:solidFill>
                  <a:srgbClr val="C00000"/>
                </a:solidFill>
                <a:latin typeface="SFMono-Regular"/>
              </a:endParaRPr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B561CB72-4DAE-482A-BAC0-7BAEBC7A56DF}"/>
                </a:ext>
              </a:extLst>
            </p:cNvPr>
            <p:cNvSpPr/>
            <p:nvPr/>
          </p:nvSpPr>
          <p:spPr>
            <a:xfrm>
              <a:off x="5290402" y="321315"/>
              <a:ext cx="3684265" cy="1834863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136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0DCEEEA-6FE7-4541-9EB2-EF754066E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A72D00-0CA4-4A88-86CE-B1FB393C5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-2023100" y="3638710"/>
            <a:ext cx="4825480" cy="188322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Матрица</a:t>
            </a:r>
            <a:endParaRPr lang="en-US" sz="4400" b="1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100" name="Picture 4" descr="Диагональ">
            <a:extLst>
              <a:ext uri="{FF2B5EF4-FFF2-40B4-BE49-F238E27FC236}">
                <a16:creationId xmlns:a16="http://schemas.microsoft.com/office/drawing/2014/main" id="{E9466D61-A7E8-4D06-9F73-32FA1CE6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5167" y="835515"/>
            <a:ext cx="4789994" cy="244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441D48-26A9-4BD4-A318-9808AF3A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465" y="460518"/>
            <a:ext cx="3938961" cy="2956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837560-9850-46F5-AC25-49088D917E31}"/>
              </a:ext>
            </a:extLst>
          </p:cNvPr>
          <p:cNvSpPr txBox="1"/>
          <p:nvPr/>
        </p:nvSpPr>
        <p:spPr>
          <a:xfrm>
            <a:off x="5500471" y="4025653"/>
            <a:ext cx="5560573" cy="1883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rgbClr val="FFFFFF"/>
                </a:solidFill>
                <a:effectLst/>
              </a:rPr>
              <a:t>элементы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главной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диагонали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(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</a:rPr>
              <a:t>=j);</a:t>
            </a:r>
          </a:p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rgbClr val="FFFFFF"/>
                </a:solidFill>
                <a:effectLst/>
              </a:rPr>
              <a:t>элементы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побочной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диагонали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(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i+j</a:t>
            </a:r>
            <a:r>
              <a:rPr lang="en-US" b="0" i="0" dirty="0">
                <a:solidFill>
                  <a:srgbClr val="FFFFFF"/>
                </a:solidFill>
                <a:effectLst/>
              </a:rPr>
              <a:t>=n−1</a:t>
            </a:r>
            <a:r>
              <a:rPr lang="ru-RU" b="0" i="0" dirty="0">
                <a:solidFill>
                  <a:srgbClr val="FFFFFF"/>
                </a:solidFill>
                <a:effectLst/>
              </a:rPr>
              <a:t>)</a:t>
            </a:r>
            <a:r>
              <a:rPr lang="en-US" b="0" i="0" dirty="0">
                <a:solidFill>
                  <a:srgbClr val="FFFFFF"/>
                </a:solidFill>
                <a:effectLst/>
              </a:rPr>
              <a:t>;</a:t>
            </a:r>
          </a:p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rgbClr val="FFFFFF"/>
                </a:solidFill>
                <a:effectLst/>
              </a:rPr>
              <a:t>элементы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ниже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главной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диагонали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(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</a:rPr>
              <a:t>&gt;j);</a:t>
            </a:r>
          </a:p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rgbClr val="FFFFFF"/>
                </a:solidFill>
                <a:effectLst/>
              </a:rPr>
              <a:t>элементы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выше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главной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диагонали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(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</a:rPr>
              <a:t>&lt;j);</a:t>
            </a:r>
          </a:p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rgbClr val="FFFFFF"/>
                </a:solidFill>
                <a:effectLst/>
              </a:rPr>
              <a:t>элементы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ниже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побочной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диагонали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(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i+j</a:t>
            </a:r>
            <a:r>
              <a:rPr lang="en-US" b="0" i="0" dirty="0">
                <a:solidFill>
                  <a:srgbClr val="FFFFFF"/>
                </a:solidFill>
                <a:effectLst/>
              </a:rPr>
              <a:t>&gt;n−1);</a:t>
            </a:r>
          </a:p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rgbClr val="FFFFFF"/>
                </a:solidFill>
                <a:effectLst/>
              </a:rPr>
              <a:t>элементы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выше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побочной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диагонали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(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i+j</a:t>
            </a:r>
            <a:r>
              <a:rPr lang="en-US" b="0" i="0" dirty="0">
                <a:solidFill>
                  <a:srgbClr val="FFFFFF"/>
                </a:solidFill>
                <a:effectLst/>
              </a:rPr>
              <a:t>&lt;n−1).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D8EE06A-01A4-4AF9-BD10-97E6B3B8256B}"/>
              </a:ext>
            </a:extLst>
          </p:cNvPr>
          <p:cNvSpPr/>
          <p:nvPr/>
        </p:nvSpPr>
        <p:spPr>
          <a:xfrm>
            <a:off x="240794" y="5159590"/>
            <a:ext cx="3443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 n — </a:t>
            </a:r>
            <a:r>
              <a:rPr lang="en-US" dirty="0" err="1">
                <a:solidFill>
                  <a:srgbClr val="FFFFFF"/>
                </a:solidFill>
              </a:rPr>
              <a:t>количество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строк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или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столбцов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квадратной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матрицы</a:t>
            </a:r>
            <a:r>
              <a:rPr lang="en-US" dirty="0">
                <a:solidFill>
                  <a:srgbClr val="FFFFFF"/>
                </a:solidFill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00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4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6701471" y="378617"/>
            <a:ext cx="6451110" cy="12554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Трехмерный</a:t>
            </a:r>
            <a:r>
              <a:rPr lang="en-US" sz="3600" b="1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массив</a:t>
            </a:r>
            <a:endParaRPr lang="en-US" sz="3600" b="1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062092-5597-40DD-B0CE-B29C0A5A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71" y="1209783"/>
            <a:ext cx="3778286" cy="4428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2FDFB1-7308-4876-BCC0-6FDA67B52CCA}"/>
              </a:ext>
            </a:extLst>
          </p:cNvPr>
          <p:cNvSpPr txBox="1"/>
          <p:nvPr/>
        </p:nvSpPr>
        <p:spPr>
          <a:xfrm>
            <a:off x="5123692" y="1562073"/>
            <a:ext cx="7076220" cy="46595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int[][][] n = { { { 1, 2 }, { 5, 6 }, { 2, 8 } 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{ { 3, 2 }, { 4, 5 }, { 7, 8 }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{ { 6, 7 }, { 5, 6 }, { 9, 8 }}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  <a:r>
              <a:rPr lang="en-US" b="0" i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  <a:r>
              <a:rPr lang="en-US" b="0" i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трехмерного</a:t>
            </a:r>
            <a:r>
              <a:rPr lang="en-US" b="0" i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массива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n.length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 +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n.length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(int x = 0; x &lt;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n.length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x++)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(int y = 0; y &lt; n[x].length; y++) {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for (int z = 0; z &lt; n[x][y].length; z++)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(“n[%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d,%d,%d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%d“, x, y, z,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n[x][y][z]);</a:t>
            </a:r>
          </a:p>
          <a:p>
            <a:pPr defTabSz="914400"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defTabSz="914400"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defTabSz="914400"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6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600" spc="-60" dirty="0" err="1"/>
              <a:t>Класс</a:t>
            </a:r>
            <a:r>
              <a:rPr lang="en-US" sz="3600" spc="-60" dirty="0"/>
              <a:t> Math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D7E2F6-5C80-4CB8-BAF1-B12E691B0DE5}"/>
              </a:ext>
            </a:extLst>
          </p:cNvPr>
          <p:cNvSpPr/>
          <p:nvPr/>
        </p:nvSpPr>
        <p:spPr>
          <a:xfrm>
            <a:off x="1600753" y="2535446"/>
            <a:ext cx="8983489" cy="35544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</a:rPr>
              <a:t>abs(x) – </a:t>
            </a:r>
            <a:r>
              <a:rPr lang="en-US" dirty="0" err="1">
                <a:solidFill>
                  <a:schemeClr val="tx1"/>
                </a:solidFill>
              </a:rPr>
              <a:t>модуль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числа</a:t>
            </a:r>
            <a:r>
              <a:rPr lang="en-US" dirty="0">
                <a:solidFill>
                  <a:schemeClr val="tx1"/>
                </a:solidFill>
              </a:rPr>
              <a:t> x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</a:rPr>
              <a:t>max(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r>
              <a:rPr lang="en-US" dirty="0">
                <a:solidFill>
                  <a:schemeClr val="tx1"/>
                </a:solidFill>
              </a:rPr>
              <a:t>) – </a:t>
            </a:r>
            <a:r>
              <a:rPr lang="en-US" dirty="0" err="1">
                <a:solidFill>
                  <a:schemeClr val="tx1"/>
                </a:solidFill>
              </a:rPr>
              <a:t>максимум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из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чисел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endParaRPr lang="en-US" dirty="0">
              <a:solidFill>
                <a:schemeClr val="tx1"/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</a:rPr>
              <a:t>sin(x) – </a:t>
            </a:r>
            <a:r>
              <a:rPr lang="en-US" dirty="0" err="1">
                <a:solidFill>
                  <a:schemeClr val="tx1"/>
                </a:solidFill>
              </a:rPr>
              <a:t>синус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числа</a:t>
            </a:r>
            <a:r>
              <a:rPr lang="en-US" dirty="0">
                <a:solidFill>
                  <a:schemeClr val="tx1"/>
                </a:solidFill>
              </a:rPr>
              <a:t> x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</a:rPr>
              <a:t>cos(x) – </a:t>
            </a:r>
            <a:r>
              <a:rPr lang="en-US" dirty="0" err="1">
                <a:solidFill>
                  <a:schemeClr val="tx1"/>
                </a:solidFill>
              </a:rPr>
              <a:t>косинус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числа</a:t>
            </a:r>
            <a:r>
              <a:rPr lang="en-US" dirty="0">
                <a:solidFill>
                  <a:schemeClr val="tx1"/>
                </a:solidFill>
              </a:rPr>
              <a:t> x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7476CAF-4F71-4E59-8B88-63746D71ECC1}"/>
              </a:ext>
            </a:extLst>
          </p:cNvPr>
          <p:cNvSpPr/>
          <p:nvPr/>
        </p:nvSpPr>
        <p:spPr>
          <a:xfrm>
            <a:off x="6643287" y="2884747"/>
            <a:ext cx="3655087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abs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a) {</a:t>
            </a:r>
          </a:p>
          <a:p>
            <a:pPr>
              <a:spcAft>
                <a:spcPts val="600"/>
              </a:spcAft>
            </a:pPr>
            <a:r>
              <a:rPr lang="ru-RU" dirty="0"/>
              <a:t>        </a:t>
            </a:r>
            <a:r>
              <a:rPr lang="ru-RU" dirty="0" err="1"/>
              <a:t>return</a:t>
            </a:r>
            <a:r>
              <a:rPr lang="ru-RU" dirty="0"/>
              <a:t> (a &lt; 0) ? -a : a;</a:t>
            </a:r>
          </a:p>
          <a:p>
            <a:pPr>
              <a:spcAft>
                <a:spcPts val="600"/>
              </a:spcAft>
            </a:pPr>
            <a:r>
              <a:rPr lang="ru-RU" dirty="0"/>
              <a:t>}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public static int max(int a, int b) {</a:t>
            </a:r>
          </a:p>
          <a:p>
            <a:pPr>
              <a:spcAft>
                <a:spcPts val="600"/>
              </a:spcAft>
            </a:pPr>
            <a:r>
              <a:rPr lang="en-US" dirty="0"/>
              <a:t>        return (a &gt;= b) ? a : b;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en-US" dirty="0"/>
              <a:t>}</a:t>
            </a:r>
            <a:endParaRPr lang="ru-RU" dirty="0"/>
          </a:p>
          <a:p>
            <a:pPr>
              <a:spcAft>
                <a:spcPts val="6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2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Различные типы файлов. В чем отличие?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9B2C7BF-65D8-496E-B57E-67060DC76BAB}"/>
              </a:ext>
            </a:extLst>
          </p:cNvPr>
          <p:cNvSpPr/>
          <p:nvPr/>
        </p:nvSpPr>
        <p:spPr>
          <a:xfrm>
            <a:off x="4582001" y="461181"/>
            <a:ext cx="2543363" cy="8385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Исполняемый файл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CF49859-0908-4F12-B834-277F24BFCE85}"/>
              </a:ext>
            </a:extLst>
          </p:cNvPr>
          <p:cNvSpPr/>
          <p:nvPr/>
        </p:nvSpPr>
        <p:spPr>
          <a:xfrm>
            <a:off x="897227" y="3081854"/>
            <a:ext cx="3012888" cy="803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Открываем в текстовом редакторе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79B40BD-9D70-4E83-857F-BBAEF2868303}"/>
              </a:ext>
            </a:extLst>
          </p:cNvPr>
          <p:cNvSpPr/>
          <p:nvPr/>
        </p:nvSpPr>
        <p:spPr>
          <a:xfrm>
            <a:off x="1155221" y="461180"/>
            <a:ext cx="2543363" cy="8385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Текстовый файл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8017CF2-12B4-4A6B-95D1-6CD46B5185A8}"/>
              </a:ext>
            </a:extLst>
          </p:cNvPr>
          <p:cNvSpPr/>
          <p:nvPr/>
        </p:nvSpPr>
        <p:spPr>
          <a:xfrm>
            <a:off x="8094544" y="461181"/>
            <a:ext cx="2543363" cy="8385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Файл с изображением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E48D380-D7FB-493D-91EE-9878A9A4207B}"/>
              </a:ext>
            </a:extLst>
          </p:cNvPr>
          <p:cNvCxnSpPr>
            <a:cxnSpLocks/>
          </p:cNvCxnSpPr>
          <p:nvPr/>
        </p:nvCxnSpPr>
        <p:spPr>
          <a:xfrm>
            <a:off x="2403671" y="1545671"/>
            <a:ext cx="0" cy="1375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DA04F2E8-E00E-433D-A164-C4B5C1A651B0}"/>
              </a:ext>
            </a:extLst>
          </p:cNvPr>
          <p:cNvSpPr/>
          <p:nvPr/>
        </p:nvSpPr>
        <p:spPr>
          <a:xfrm>
            <a:off x="7859781" y="3027465"/>
            <a:ext cx="3012888" cy="803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Открываем в графическом редакторе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D420C9D-C113-40BF-AEC1-11D7D892B208}"/>
              </a:ext>
            </a:extLst>
          </p:cNvPr>
          <p:cNvSpPr/>
          <p:nvPr/>
        </p:nvSpPr>
        <p:spPr>
          <a:xfrm>
            <a:off x="4296156" y="2820036"/>
            <a:ext cx="3177584" cy="1181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Выполняем инструкции, которые содержатся в фале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822D250-2D10-4832-9F45-5C5243D16503}"/>
              </a:ext>
            </a:extLst>
          </p:cNvPr>
          <p:cNvCxnSpPr>
            <a:cxnSpLocks/>
          </p:cNvCxnSpPr>
          <p:nvPr/>
        </p:nvCxnSpPr>
        <p:spPr>
          <a:xfrm>
            <a:off x="5884948" y="1444954"/>
            <a:ext cx="0" cy="1191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4D38D35-6158-4E6D-BCDB-D01511035817}"/>
              </a:ext>
            </a:extLst>
          </p:cNvPr>
          <p:cNvCxnSpPr>
            <a:cxnSpLocks/>
          </p:cNvCxnSpPr>
          <p:nvPr/>
        </p:nvCxnSpPr>
        <p:spPr>
          <a:xfrm>
            <a:off x="9365527" y="1519465"/>
            <a:ext cx="0" cy="1375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2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84633" y="4635049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ru-RU" dirty="0"/>
              <a:t>Ф</a:t>
            </a:r>
            <a:r>
              <a:rPr lang="en-US" dirty="0" err="1"/>
              <a:t>айл</a:t>
            </a:r>
            <a:r>
              <a:rPr lang="ru-RU" dirty="0"/>
              <a:t> с изображением</a:t>
            </a:r>
            <a:endParaRPr lang="en-US" dirty="0"/>
          </a:p>
        </p:txBody>
      </p:sp>
      <p:pic>
        <p:nvPicPr>
          <p:cNvPr id="3074" name="Picture 2" descr="Скриншот Minidumper (HEX, ASCII)">
            <a:extLst>
              <a:ext uri="{FF2B5EF4-FFF2-40B4-BE49-F238E27FC236}">
                <a16:creationId xmlns:a16="http://schemas.microsoft.com/office/drawing/2014/main" id="{6138C63E-8685-4445-9A24-28E41FA75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90" y="795594"/>
            <a:ext cx="6021301" cy="310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Расширенный поиск (HEX, ASCII)">
            <a:extLst>
              <a:ext uri="{FF2B5EF4-FFF2-40B4-BE49-F238E27FC236}">
                <a16:creationId xmlns:a16="http://schemas.microsoft.com/office/drawing/2014/main" id="{43F5EA9E-1DF1-430A-B543-BF4BCBA5D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7375" y="795594"/>
            <a:ext cx="4789992" cy="293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40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Создание исполняемого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037EC56-96A1-4035-A2E6-4519193AEC35}"/>
              </a:ext>
            </a:extLst>
          </p:cNvPr>
          <p:cNvSpPr/>
          <p:nvPr/>
        </p:nvSpPr>
        <p:spPr>
          <a:xfrm>
            <a:off x="520644" y="404048"/>
            <a:ext cx="4095681" cy="1584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Код программы</a:t>
            </a:r>
          </a:p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main(String[]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9B2C7BF-65D8-496E-B57E-67060DC76BAB}"/>
              </a:ext>
            </a:extLst>
          </p:cNvPr>
          <p:cNvSpPr/>
          <p:nvPr/>
        </p:nvSpPr>
        <p:spPr>
          <a:xfrm>
            <a:off x="5912529" y="2611676"/>
            <a:ext cx="5794838" cy="155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Исполняемый файл</a:t>
            </a:r>
          </a:p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 latinLnBrk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Заголовок файла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HEX): CA FE BA BE 00 00 00 38 00 4B 0A 00 0C 00 1F 07 00 20 09 00 21 00 22 0A 00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 latinLnBrk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Тип: исполняемый файл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AFBEF40-6F5F-4E08-A972-BE71BA77623E}"/>
              </a:ext>
            </a:extLst>
          </p:cNvPr>
          <p:cNvCxnSpPr>
            <a:cxnSpLocks/>
          </p:cNvCxnSpPr>
          <p:nvPr/>
        </p:nvCxnSpPr>
        <p:spPr>
          <a:xfrm>
            <a:off x="4809551" y="1210376"/>
            <a:ext cx="2106154" cy="1279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6CF49859-0908-4F12-B834-277F24BFCE85}"/>
              </a:ext>
            </a:extLst>
          </p:cNvPr>
          <p:cNvSpPr/>
          <p:nvPr/>
        </p:nvSpPr>
        <p:spPr>
          <a:xfrm>
            <a:off x="5748312" y="1094976"/>
            <a:ext cx="2583359" cy="803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Компилятор </a:t>
            </a:r>
            <a:r>
              <a:rPr lang="en-US" dirty="0"/>
              <a:t>Java-</a:t>
            </a:r>
            <a:r>
              <a:rPr lang="ru-RU" dirty="0"/>
              <a:t>машины</a:t>
            </a:r>
          </a:p>
        </p:txBody>
      </p:sp>
    </p:spTree>
    <p:extLst>
      <p:ext uri="{BB962C8B-B14F-4D97-AF65-F5344CB8AC3E}">
        <p14:creationId xmlns:p14="http://schemas.microsoft.com/office/powerpoint/2010/main" val="278777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54C990-9493-43C5-A08F-2B9A55F7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6A2F0-4868-448D-8624-668A960A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99EE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B17D05E-3C4E-4892-A4A6-CC2C8DB9D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0092" y="3141541"/>
            <a:ext cx="5574352" cy="30435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C6B7D0-97C8-4249-AC39-90A495D6A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863" y="1491614"/>
            <a:ext cx="4925112" cy="14098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B70EED-0586-4567-B90B-D7987C20B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973" y="3141542"/>
            <a:ext cx="4362185" cy="11944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B2F0A5-A379-4A8B-8C1F-70C3A089F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973" y="4528831"/>
            <a:ext cx="4629613" cy="165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1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Создание исполняемого файла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9FFAE8-C2A6-4ED0-8F27-BE32CEDA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604" y="803881"/>
            <a:ext cx="5392430" cy="278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2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57992" y="4518400"/>
            <a:ext cx="8767748" cy="15316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Одномерный массив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Garage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Размер массива = 7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Тип массива - машины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8DA10F-7198-4DF4-8590-154671EE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08"/>
          <a:stretch/>
        </p:blipFill>
        <p:spPr>
          <a:xfrm>
            <a:off x="120750" y="1475645"/>
            <a:ext cx="11586617" cy="2626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A69B11-38D5-4974-8C9C-5C9C40EE1F1C}"/>
              </a:ext>
            </a:extLst>
          </p:cNvPr>
          <p:cNvSpPr txBox="1"/>
          <p:nvPr/>
        </p:nvSpPr>
        <p:spPr>
          <a:xfrm>
            <a:off x="5053644" y="552564"/>
            <a:ext cx="2311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Индексы 0 .. 6</a:t>
            </a:r>
          </a:p>
        </p:txBody>
      </p:sp>
      <p:sp>
        <p:nvSpPr>
          <p:cNvPr id="16" name="Правая фигурная скобка 15">
            <a:extLst>
              <a:ext uri="{FF2B5EF4-FFF2-40B4-BE49-F238E27FC236}">
                <a16:creationId xmlns:a16="http://schemas.microsoft.com/office/drawing/2014/main" id="{18D53E72-23F4-4BFD-927C-2C3CAB29122E}"/>
              </a:ext>
            </a:extLst>
          </p:cNvPr>
          <p:cNvSpPr/>
          <p:nvPr/>
        </p:nvSpPr>
        <p:spPr>
          <a:xfrm rot="16200000">
            <a:off x="5757911" y="-2987936"/>
            <a:ext cx="391314" cy="8591303"/>
          </a:xfrm>
          <a:prstGeom prst="rightBrac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98549725-2215-4EDC-B45C-67B48385C8F8}"/>
              </a:ext>
            </a:extLst>
          </p:cNvPr>
          <p:cNvCxnSpPr>
            <a:cxnSpLocks/>
          </p:cNvCxnSpPr>
          <p:nvPr/>
        </p:nvCxnSpPr>
        <p:spPr>
          <a:xfrm>
            <a:off x="3149600" y="1307715"/>
            <a:ext cx="0" cy="195658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72D0980-7C34-4747-BAE8-504A73127A92}"/>
              </a:ext>
            </a:extLst>
          </p:cNvPr>
          <p:cNvCxnSpPr/>
          <p:nvPr/>
        </p:nvCxnSpPr>
        <p:spPr>
          <a:xfrm>
            <a:off x="4645378" y="1296503"/>
            <a:ext cx="0" cy="195658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036DED4-EDAA-470D-A70F-EEBED558DEF7}"/>
              </a:ext>
            </a:extLst>
          </p:cNvPr>
          <p:cNvCxnSpPr>
            <a:cxnSpLocks/>
          </p:cNvCxnSpPr>
          <p:nvPr/>
        </p:nvCxnSpPr>
        <p:spPr>
          <a:xfrm flipH="1">
            <a:off x="5953568" y="1279987"/>
            <a:ext cx="1" cy="311746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83DBDB4-5B15-45CD-BABE-C7E413CC3094}"/>
              </a:ext>
            </a:extLst>
          </p:cNvPr>
          <p:cNvCxnSpPr/>
          <p:nvPr/>
        </p:nvCxnSpPr>
        <p:spPr>
          <a:xfrm>
            <a:off x="7478889" y="1307792"/>
            <a:ext cx="0" cy="195658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BD769C1-DC3F-426A-AED9-4C8DCA424845}"/>
              </a:ext>
            </a:extLst>
          </p:cNvPr>
          <p:cNvCxnSpPr/>
          <p:nvPr/>
        </p:nvCxnSpPr>
        <p:spPr>
          <a:xfrm>
            <a:off x="8867422" y="1307715"/>
            <a:ext cx="0" cy="195658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D87BE03-C52B-488C-92FB-1FC5A9E73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56" b="65789"/>
          <a:stretch/>
        </p:blipFill>
        <p:spPr>
          <a:xfrm>
            <a:off x="634808" y="3451332"/>
            <a:ext cx="10637520" cy="83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67530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986</Words>
  <Application>Microsoft Office PowerPoint</Application>
  <PresentationFormat>Широкоэкранный</PresentationFormat>
  <Paragraphs>209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Arial</vt:lpstr>
      <vt:lpstr>Arial Unicode MS</vt:lpstr>
      <vt:lpstr>Corbel</vt:lpstr>
      <vt:lpstr>Liberation Serif</vt:lpstr>
      <vt:lpstr>SFMono-Regular</vt:lpstr>
      <vt:lpstr>Times New Roman</vt:lpstr>
      <vt:lpstr>Wingdings 2</vt:lpstr>
      <vt:lpstr>Рамка</vt:lpstr>
      <vt:lpstr>Методы и функции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функции</dc:title>
  <dc:creator>mobile3</dc:creator>
  <cp:lastModifiedBy>mobile3</cp:lastModifiedBy>
  <cp:revision>1</cp:revision>
  <dcterms:created xsi:type="dcterms:W3CDTF">2020-10-13T04:52:43Z</dcterms:created>
  <dcterms:modified xsi:type="dcterms:W3CDTF">2020-10-13T04:57:47Z</dcterms:modified>
</cp:coreProperties>
</file>