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76" r:id="rId3"/>
    <p:sldId id="277" r:id="rId4"/>
    <p:sldId id="273" r:id="rId5"/>
    <p:sldId id="279" r:id="rId6"/>
    <p:sldId id="260" r:id="rId7"/>
    <p:sldId id="278" r:id="rId8"/>
    <p:sldId id="280" r:id="rId9"/>
    <p:sldId id="261" r:id="rId10"/>
    <p:sldId id="262" r:id="rId11"/>
    <p:sldId id="281" r:id="rId12"/>
    <p:sldId id="268" r:id="rId13"/>
    <p:sldId id="282" r:id="rId14"/>
    <p:sldId id="284" r:id="rId15"/>
    <p:sldId id="283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142">
            <a:extLst>
              <a:ext uri="{FF2B5EF4-FFF2-40B4-BE49-F238E27FC236}">
                <a16:creationId xmlns:a16="http://schemas.microsoft.com/office/drawing/2014/main" id="{0F2F231C-9E36-40B0-A4AD-D3AD1E81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144">
            <a:extLst>
              <a:ext uri="{FF2B5EF4-FFF2-40B4-BE49-F238E27FC236}">
                <a16:creationId xmlns:a16="http://schemas.microsoft.com/office/drawing/2014/main" id="{AC80E3FC-06A2-4801-8281-7E4E063B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28" y="1298448"/>
            <a:ext cx="3843409" cy="3255264"/>
          </a:xfrm>
        </p:spPr>
        <p:txBody>
          <a:bodyPr>
            <a:normAutofit/>
          </a:bodyPr>
          <a:lstStyle/>
          <a:p>
            <a:r>
              <a:rPr lang="ru-RU" dirty="0"/>
              <a:t>Массивы в</a:t>
            </a:r>
            <a:r>
              <a:rPr lang="en-US" dirty="0"/>
              <a:t> Java</a:t>
            </a:r>
            <a:endParaRPr lang="ru-RU" dirty="0"/>
          </a:p>
        </p:txBody>
      </p:sp>
      <p:sp>
        <p:nvSpPr>
          <p:cNvPr id="2062" name="Rectangle 146">
            <a:extLst>
              <a:ext uri="{FF2B5EF4-FFF2-40B4-BE49-F238E27FC236}">
                <a16:creationId xmlns:a16="http://schemas.microsoft.com/office/drawing/2014/main" id="{6993D2C4-33A7-4A1E-B168-F4C7A692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554E15C-DA50-4F0F-A416-E3B088C7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</a:t>
            </a:r>
            <a:r>
              <a:rPr lang="ru-RU" sz="4400" b="1" dirty="0">
                <a:solidFill>
                  <a:schemeClr val="bg1"/>
                </a:solidFill>
              </a:rPr>
              <a:t>о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ru-RU" sz="4400" b="1" dirty="0">
                <a:solidFill>
                  <a:schemeClr val="bg1"/>
                </a:solidFill>
              </a:rPr>
              <a:t>счетчиком для массивов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418667" y="5043863"/>
            <a:ext cx="6684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Позволяет перебрать все значения массива как для использования, так и для заполнения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390548" y="168537"/>
            <a:ext cx="7793896" cy="406479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B8C3F2-F857-4A7A-934A-EB734536B667}"/>
              </a:ext>
            </a:extLst>
          </p:cNvPr>
          <p:cNvSpPr/>
          <p:nvPr/>
        </p:nvSpPr>
        <p:spPr>
          <a:xfrm>
            <a:off x="1011285" y="168538"/>
            <a:ext cx="6497228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Создание массива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 a;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 = 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10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 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Заполнение массива квадратами индексов 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(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= 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&lt;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a.length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++) {  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a[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 =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*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Вывод на экран значений элементов массива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(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= 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&lt;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a.length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++) {  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 err="1">
                <a:solidFill>
                  <a:srgbClr val="A626A4"/>
                </a:solidFill>
                <a:latin typeface="SFMono-Regular"/>
              </a:rPr>
              <a:t>System.out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.print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(a[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 + </a:t>
            </a:r>
            <a:r>
              <a:rPr lang="en-US" sz="2400" b="0" i="0" dirty="0">
                <a:solidFill>
                  <a:srgbClr val="50A14F"/>
                </a:solidFill>
                <a:effectLst/>
                <a:latin typeface="SFMono-Regular"/>
              </a:rPr>
              <a:t>" "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); </a:t>
            </a: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429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415365" y="4503037"/>
            <a:ext cx="6597884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Многомерные массивы</a:t>
            </a:r>
            <a:endParaRPr lang="en-US" dirty="0"/>
          </a:p>
        </p:txBody>
      </p:sp>
      <p:pic>
        <p:nvPicPr>
          <p:cNvPr id="1026" name="Picture 2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1895A2B8-C63B-4418-BCB3-7C806FFEC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9" t="50370" r="12963" b="15480"/>
          <a:stretch/>
        </p:blipFill>
        <p:spPr bwMode="auto">
          <a:xfrm>
            <a:off x="6299201" y="1370760"/>
            <a:ext cx="2506133" cy="23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35655418-C17B-45FE-9032-A0740932F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1" r="72592" b="44526"/>
          <a:stretch/>
        </p:blipFill>
        <p:spPr bwMode="auto">
          <a:xfrm>
            <a:off x="327378" y="1122404"/>
            <a:ext cx="2506133" cy="49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FECBB4C0-2BA4-4FC2-AEDD-DC0C81130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5" t="48724" r="45062" b="26255"/>
          <a:stretch/>
        </p:blipFill>
        <p:spPr bwMode="auto">
          <a:xfrm>
            <a:off x="2760133" y="2656689"/>
            <a:ext cx="1806223" cy="171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D83465C9-5617-499B-9D14-D6BC37D337FE}"/>
              </a:ext>
            </a:extLst>
          </p:cNvPr>
          <p:cNvCxnSpPr/>
          <p:nvPr/>
        </p:nvCxnSpPr>
        <p:spPr>
          <a:xfrm>
            <a:off x="1580444" y="1919111"/>
            <a:ext cx="834921" cy="622620"/>
          </a:xfrm>
          <a:prstGeom prst="straightConnector1">
            <a:avLst/>
          </a:prstGeom>
          <a:ln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00D065-45FB-4B8D-BF55-EEB045AA4F2D}"/>
              </a:ext>
            </a:extLst>
          </p:cNvPr>
          <p:cNvCxnSpPr>
            <a:cxnSpLocks/>
          </p:cNvCxnSpPr>
          <p:nvPr/>
        </p:nvCxnSpPr>
        <p:spPr>
          <a:xfrm flipV="1">
            <a:off x="4867640" y="2438400"/>
            <a:ext cx="1228360" cy="651683"/>
          </a:xfrm>
          <a:prstGeom prst="straightConnector1">
            <a:avLst/>
          </a:prstGeom>
          <a:ln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4BDA1B2B-F21F-4EB8-A643-7EC37F621709}"/>
              </a:ext>
            </a:extLst>
          </p:cNvPr>
          <p:cNvSpPr/>
          <p:nvPr/>
        </p:nvSpPr>
        <p:spPr>
          <a:xfrm>
            <a:off x="1800000" y="5040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9935B-AB96-480A-9FB8-840B17F6D24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50612" y="2579220"/>
            <a:ext cx="4104720" cy="3527640"/>
          </a:xfrm>
          <a:prstGeom prst="rect">
            <a:avLst/>
          </a:prstGeom>
          <a:ln>
            <a:noFill/>
          </a:ln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2179440" y="516060"/>
            <a:ext cx="788112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700" b="1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Таблица как пример массива</a:t>
            </a: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B1712D59-5D65-47F6-AB0E-8908C7C7C90A}"/>
              </a:ext>
            </a:extLst>
          </p:cNvPr>
          <p:cNvSpPr txBox="1"/>
          <p:nvPr/>
        </p:nvSpPr>
        <p:spPr>
          <a:xfrm>
            <a:off x="7651934" y="1976940"/>
            <a:ext cx="2577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0" strike="noStrike" spc="-1" dirty="0">
                <a:latin typeface="Arial"/>
              </a:rPr>
              <a:t>ROWS — строки</a:t>
            </a:r>
          </a:p>
          <a:p>
            <a:r>
              <a:rPr lang="ru-RU" sz="1800" b="0" strike="noStrike" spc="-1" dirty="0">
                <a:latin typeface="Arial"/>
              </a:rPr>
              <a:t>COLUMNS — столбцы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C27E92-FFE8-40B1-B8F8-0B2EBE99651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86311" y="1373230"/>
            <a:ext cx="5481720" cy="1357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465900" y="542670"/>
            <a:ext cx="788112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700" b="1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Таблица как пример массива</a:t>
            </a:r>
          </a:p>
        </p:txBody>
      </p:sp>
      <p:pic>
        <p:nvPicPr>
          <p:cNvPr id="2050" name="Picture 2" descr="Многомерные массивы в Java. Как преобразовать массив в ассоциативный? | OTUS">
            <a:extLst>
              <a:ext uri="{FF2B5EF4-FFF2-40B4-BE49-F238E27FC236}">
                <a16:creationId xmlns:a16="http://schemas.microsoft.com/office/drawing/2014/main" id="{B0226AEB-A983-49E6-B852-3F69006E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2" y="1217055"/>
            <a:ext cx="6765748" cy="466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A264F2-C0DF-4DB4-8EFE-DA1B1AE9F017}"/>
              </a:ext>
            </a:extLst>
          </p:cNvPr>
          <p:cNvSpPr txBox="1"/>
          <p:nvPr/>
        </p:nvSpPr>
        <p:spPr>
          <a:xfrm>
            <a:off x="7405511" y="1080017"/>
            <a:ext cx="4144737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latin typeface="Calibri Light"/>
                <a:ea typeface="Consolas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latin typeface="Calibri Light"/>
                <a:ea typeface="Consolas"/>
              </a:rPr>
              <a:t>[]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Consolas"/>
              </a:rPr>
              <a:t>[]</a:t>
            </a:r>
            <a:r>
              <a:rPr lang="ru-RU" sz="1800" b="0" strike="noStrike" spc="-1" dirty="0">
                <a:solidFill>
                  <a:srgbClr val="000000"/>
                </a:solidFill>
                <a:latin typeface="Calibri Light"/>
                <a:ea typeface="Consola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 Light"/>
                <a:ea typeface="Consolas"/>
              </a:rPr>
              <a:t>array</a:t>
            </a:r>
            <a:r>
              <a:rPr lang="ru-RU" sz="1800" b="0" strike="noStrike" spc="-1" dirty="0">
                <a:solidFill>
                  <a:srgbClr val="000000"/>
                </a:solidFill>
                <a:latin typeface="Calibri Light"/>
                <a:ea typeface="Consolas"/>
              </a:rPr>
              <a:t> =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 Light"/>
                <a:ea typeface="Consolas"/>
              </a:rPr>
              <a:t>new</a:t>
            </a:r>
            <a:r>
              <a:rPr lang="ru-RU" sz="1800" b="0" strike="noStrike" spc="-1" dirty="0">
                <a:solidFill>
                  <a:srgbClr val="000000"/>
                </a:solidFill>
                <a:latin typeface="Calibri Light"/>
                <a:ea typeface="Consola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 Light"/>
                <a:ea typeface="Consolas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latin typeface="Calibri Light"/>
                <a:ea typeface="Consolas"/>
              </a:rPr>
              <a:t>[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Consolas"/>
              </a:rPr>
              <a:t>3][</a:t>
            </a:r>
            <a:r>
              <a:rPr lang="en-US" spc="-1" dirty="0">
                <a:solidFill>
                  <a:srgbClr val="000000"/>
                </a:solidFill>
                <a:latin typeface="Calibri Light"/>
                <a:ea typeface="Consolas"/>
              </a:rPr>
              <a:t>4</a:t>
            </a:r>
            <a:r>
              <a:rPr lang="ru-RU" sz="1800" b="0" strike="noStrike" spc="-1" dirty="0">
                <a:solidFill>
                  <a:srgbClr val="000000"/>
                </a:solidFill>
                <a:latin typeface="Calibri Light"/>
                <a:ea typeface="Consolas"/>
              </a:rPr>
              <a:t>];</a:t>
            </a:r>
            <a:endParaRPr lang="en-US" sz="1800" b="0" strike="noStrike" spc="-1" dirty="0">
              <a:solidFill>
                <a:srgbClr val="000000"/>
              </a:solidFill>
              <a:latin typeface="Calibri Light"/>
              <a:ea typeface="Consolas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000000"/>
                </a:solidFill>
                <a:latin typeface="Calibri Light"/>
              </a:rPr>
              <a:t>int[] a = new int[] { 0, 1, 2, 3, 4, 5 };</a:t>
            </a:r>
            <a:endParaRPr lang="ru-RU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000000"/>
                </a:solidFill>
                <a:latin typeface="Calibri Light"/>
              </a:rPr>
              <a:t>int[][] a = { { 0, 1, 2 }, { 3, 4, 5 } };</a:t>
            </a:r>
            <a:endParaRPr lang="ru-RU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115000"/>
              </a:lnSpc>
            </a:pPr>
            <a:endParaRPr lang="ru-RU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115000"/>
              </a:lnSpc>
            </a:pPr>
            <a:endParaRPr lang="ru-RU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115000"/>
              </a:lnSpc>
            </a:pPr>
            <a:endParaRPr lang="ru-RU" spc="-1" dirty="0">
              <a:solidFill>
                <a:srgbClr val="000000"/>
              </a:solidFill>
              <a:latin typeface="Calibri Light"/>
            </a:endParaRPr>
          </a:p>
          <a:p>
            <a:endParaRPr lang="ru-RU" sz="1800" b="0" strike="noStrike" spc="-1" dirty="0">
              <a:latin typeface="Calibri Light"/>
            </a:endParaRPr>
          </a:p>
          <a:p>
            <a:endParaRPr lang="ru-RU" sz="1800" b="0" strike="noStrike" spc="-1" dirty="0">
              <a:solidFill>
                <a:srgbClr val="000000"/>
              </a:solidFill>
              <a:latin typeface="Calibri Light"/>
              <a:ea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5191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488478" y="720658"/>
            <a:ext cx="788112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700" b="1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Неровны	й двумерный массив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A264F2-C0DF-4DB4-8EFE-DA1B1AE9F017}"/>
              </a:ext>
            </a:extLst>
          </p:cNvPr>
          <p:cNvSpPr txBox="1"/>
          <p:nvPr/>
        </p:nvSpPr>
        <p:spPr>
          <a:xfrm>
            <a:off x="6897511" y="1825083"/>
            <a:ext cx="4144737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000000"/>
                </a:solidFill>
                <a:latin typeface="Calibri Light"/>
              </a:rPr>
              <a:t>int[][] a = { { 0, 1 }, { </a:t>
            </a:r>
            <a:r>
              <a:rPr lang="ru-RU" spc="-1" dirty="0">
                <a:solidFill>
                  <a:srgbClr val="000000"/>
                </a:solidFill>
                <a:latin typeface="Calibri Light"/>
              </a:rPr>
              <a:t>2, </a:t>
            </a:r>
            <a:r>
              <a:rPr lang="en-US" spc="-1" dirty="0">
                <a:solidFill>
                  <a:srgbClr val="000000"/>
                </a:solidFill>
                <a:latin typeface="Calibri Light"/>
              </a:rPr>
              <a:t>3, 4</a:t>
            </a:r>
            <a:r>
              <a:rPr lang="ru-RU" spc="-1" dirty="0">
                <a:solidFill>
                  <a:srgbClr val="000000"/>
                </a:solidFill>
                <a:latin typeface="Calibri Light"/>
              </a:rPr>
              <a:t>, 5</a:t>
            </a:r>
            <a:r>
              <a:rPr lang="en-US" spc="-1" dirty="0">
                <a:solidFill>
                  <a:srgbClr val="000000"/>
                </a:solidFill>
                <a:latin typeface="Calibri Light"/>
              </a:rPr>
              <a:t> }, {6}, {7, 8, 9}, {10, 11, 12, 13, 14, 15} };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115000"/>
              </a:lnSpc>
            </a:pP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int[][] a1 = new int[</a:t>
            </a:r>
            <a:r>
              <a:rPr lang="en-US" b="0" i="0" dirty="0">
                <a:solidFill>
                  <a:srgbClr val="50A14F"/>
                </a:solidFill>
                <a:effectLst/>
                <a:latin typeface="SFMono-Regular"/>
              </a:rPr>
              <a:t>5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][];</a:t>
            </a:r>
          </a:p>
          <a:p>
            <a:pPr>
              <a:lnSpc>
                <a:spcPct val="115000"/>
              </a:lnSpc>
            </a:pP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a1[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] =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[2];</a:t>
            </a:r>
          </a:p>
          <a:p>
            <a:pPr>
              <a:lnSpc>
                <a:spcPct val="115000"/>
              </a:lnSpc>
            </a:pP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a1[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] =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[4];</a:t>
            </a:r>
          </a:p>
          <a:p>
            <a:pPr>
              <a:lnSpc>
                <a:spcPct val="115000"/>
              </a:lnSpc>
            </a:pP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a1[2] =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[1];</a:t>
            </a:r>
          </a:p>
          <a:p>
            <a:pPr>
              <a:lnSpc>
                <a:spcPct val="115000"/>
              </a:lnSpc>
            </a:pP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a1[3] =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[3];</a:t>
            </a:r>
          </a:p>
          <a:p>
            <a:pPr>
              <a:lnSpc>
                <a:spcPct val="115000"/>
              </a:lnSpc>
            </a:pP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a1[4] =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[6];</a:t>
            </a:r>
          </a:p>
          <a:p>
            <a:endParaRPr lang="ru-RU" sz="1800" b="0" strike="noStrike" spc="-1" dirty="0">
              <a:solidFill>
                <a:srgbClr val="000000"/>
              </a:solidFill>
              <a:latin typeface="Calibri Light"/>
              <a:ea typeface="Consola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800002-EE52-4D94-9B2C-DC551F74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85" y="1572346"/>
            <a:ext cx="6132603" cy="39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3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5"/>
            <a:ext cx="7035372" cy="3976513"/>
            <a:chOff x="4382609" y="675342"/>
            <a:chExt cx="7146525" cy="1781756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6363223" cy="17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[]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][</a:t>
              </a:r>
              <a:r>
                <a:rPr lang="en-US" sz="1800" b="0" i="0" dirty="0">
                  <a:solidFill>
                    <a:srgbClr val="986801"/>
                  </a:solidFill>
                  <a:effectLst/>
                  <a:latin typeface="SFMono-Regular"/>
                </a:rPr>
                <a:t>6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Размер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 err="1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– 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количество строк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i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</a:t>
              </a:r>
              <a:r>
                <a:rPr lang="en-US" b="0" i="0" dirty="0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– 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количество столбцов </a:t>
              </a: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i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-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ой строки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en-US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Доступ к элементам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+ 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+ 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4272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53222" y="5064815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Работа с двумерным массивом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D1D0C3E-DB8D-41B4-8661-03343E7FBD3E}"/>
              </a:ext>
            </a:extLst>
          </p:cNvPr>
          <p:cNvGrpSpPr/>
          <p:nvPr/>
        </p:nvGrpSpPr>
        <p:grpSpPr>
          <a:xfrm>
            <a:off x="7992103" y="321315"/>
            <a:ext cx="3684265" cy="1834863"/>
            <a:chOff x="5290402" y="321315"/>
            <a:chExt cx="3684265" cy="18348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0D90E7-94CC-49F5-8812-BB07A8B85443}"/>
                </a:ext>
              </a:extLst>
            </p:cNvPr>
            <p:cNvSpPr txBox="1"/>
            <p:nvPr/>
          </p:nvSpPr>
          <p:spPr>
            <a:xfrm>
              <a:off x="5424311" y="337093"/>
              <a:ext cx="3482622" cy="16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Ошибка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 err="1">
                  <a:solidFill>
                    <a:srgbClr val="C00000"/>
                  </a:solidFill>
                  <a:latin typeface="SFMono-Regular"/>
                </a:rPr>
                <a:t>ArrayIndexOutOfBoundsException</a:t>
              </a:r>
              <a:endParaRPr lang="ru-RU" dirty="0">
                <a:solidFill>
                  <a:srgbClr val="C00000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sz="1800" b="0" i="0" dirty="0">
                <a:solidFill>
                  <a:srgbClr val="A626A4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[]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ru-RU" dirty="0">
                  <a:solidFill>
                    <a:srgbClr val="986801"/>
                  </a:solidFill>
                  <a:latin typeface="SFMono-Regular"/>
                </a:rPr>
                <a:t>10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dirty="0">
                <a:solidFill>
                  <a:srgbClr val="C00000"/>
                </a:solidFill>
                <a:latin typeface="SFMono-Regular"/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B561CB72-4DAE-482A-BAC0-7BAEBC7A56DF}"/>
                </a:ext>
              </a:extLst>
            </p:cNvPr>
            <p:cNvSpPr/>
            <p:nvPr/>
          </p:nvSpPr>
          <p:spPr>
            <a:xfrm>
              <a:off x="5290402" y="321315"/>
              <a:ext cx="3684265" cy="183486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13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465900" y="542670"/>
            <a:ext cx="788112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700" b="1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Матрица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441D48-26A9-4BD4-A318-9808AF3AE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4" y="1154354"/>
            <a:ext cx="4585745" cy="3442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837560-9850-46F5-AC25-49088D917E31}"/>
              </a:ext>
            </a:extLst>
          </p:cNvPr>
          <p:cNvSpPr txBox="1"/>
          <p:nvPr/>
        </p:nvSpPr>
        <p:spPr>
          <a:xfrm>
            <a:off x="4955822" y="1397675"/>
            <a:ext cx="62314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3A3C"/>
                </a:solidFill>
                <a:effectLst/>
                <a:latin typeface="-apple-system"/>
              </a:rPr>
              <a:t>элементы главной диагонали (i=j);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3A3C"/>
                </a:solidFill>
                <a:effectLst/>
                <a:latin typeface="-apple-system"/>
              </a:rPr>
              <a:t>элементы побочной диагонали (</a:t>
            </a:r>
            <a:r>
              <a:rPr lang="ru-RU" b="0" i="0" dirty="0" err="1">
                <a:solidFill>
                  <a:srgbClr val="373A3C"/>
                </a:solidFill>
                <a:effectLst/>
                <a:latin typeface="-apple-system"/>
              </a:rPr>
              <a:t>i+j</a:t>
            </a:r>
            <a:r>
              <a:rPr lang="ru-RU" b="0" i="0" dirty="0">
                <a:solidFill>
                  <a:srgbClr val="373A3C"/>
                </a:solidFill>
                <a:effectLst/>
                <a:latin typeface="-apple-system"/>
              </a:rPr>
              <a:t>=n−1, n — количество строк или столбцов квадратной матрицы);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3A3C"/>
                </a:solidFill>
                <a:effectLst/>
                <a:latin typeface="-apple-system"/>
              </a:rPr>
              <a:t>элементы ниже главной диагонали (i&gt;j);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3A3C"/>
                </a:solidFill>
                <a:effectLst/>
                <a:latin typeface="-apple-system"/>
              </a:rPr>
              <a:t>элементы выше главной диагонали (i&lt;j);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3A3C"/>
                </a:solidFill>
                <a:effectLst/>
                <a:latin typeface="-apple-system"/>
              </a:rPr>
              <a:t>элементы ниже побочной диагонали (</a:t>
            </a:r>
            <a:r>
              <a:rPr lang="ru-RU" b="0" i="0" dirty="0" err="1">
                <a:solidFill>
                  <a:srgbClr val="373A3C"/>
                </a:solidFill>
                <a:effectLst/>
                <a:latin typeface="-apple-system"/>
              </a:rPr>
              <a:t>i+j</a:t>
            </a:r>
            <a:r>
              <a:rPr lang="ru-RU" b="0" i="0" dirty="0">
                <a:solidFill>
                  <a:srgbClr val="373A3C"/>
                </a:solidFill>
                <a:effectLst/>
                <a:latin typeface="-apple-system"/>
              </a:rPr>
              <a:t>&gt;n−1);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3A3C"/>
                </a:solidFill>
                <a:effectLst/>
                <a:latin typeface="-apple-system"/>
              </a:rPr>
              <a:t>элементы выше побочной диагонали (</a:t>
            </a:r>
            <a:r>
              <a:rPr lang="ru-RU" b="0" i="0" dirty="0" err="1">
                <a:solidFill>
                  <a:srgbClr val="373A3C"/>
                </a:solidFill>
                <a:effectLst/>
                <a:latin typeface="-apple-system"/>
              </a:rPr>
              <a:t>i+j</a:t>
            </a:r>
            <a:r>
              <a:rPr lang="ru-RU" b="0" i="0" dirty="0">
                <a:solidFill>
                  <a:srgbClr val="373A3C"/>
                </a:solidFill>
                <a:effectLst/>
                <a:latin typeface="-apple-system"/>
              </a:rPr>
              <a:t>&lt;n−1).</a:t>
            </a:r>
          </a:p>
        </p:txBody>
      </p:sp>
      <p:pic>
        <p:nvPicPr>
          <p:cNvPr id="4100" name="Picture 4" descr="Диагональ">
            <a:extLst>
              <a:ext uri="{FF2B5EF4-FFF2-40B4-BE49-F238E27FC236}">
                <a16:creationId xmlns:a16="http://schemas.microsoft.com/office/drawing/2014/main" id="{E9466D61-A7E8-4D06-9F73-32FA1CE6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32" y="3837870"/>
            <a:ext cx="3400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0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465900" y="542670"/>
            <a:ext cx="788112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700" b="1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Трехмерный массив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062092-5597-40DD-B0CE-B29C0A5A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7" y="1300110"/>
            <a:ext cx="3429000" cy="4019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2FDFB1-7308-4876-BCC0-6FDA67B52CCA}"/>
              </a:ext>
            </a:extLst>
          </p:cNvPr>
          <p:cNvSpPr txBox="1"/>
          <p:nvPr/>
        </p:nvSpPr>
        <p:spPr>
          <a:xfrm>
            <a:off x="4312355" y="1674674"/>
            <a:ext cx="75409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[][][] n = { { { </a:t>
            </a:r>
            <a:r>
              <a:rPr lang="en-US" b="0" i="0" dirty="0">
                <a:solidFill>
                  <a:srgbClr val="986801"/>
                </a:solidFill>
                <a:effectLst/>
                <a:latin typeface="SFMono-Regular"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986801"/>
                </a:solidFill>
                <a:effectLst/>
                <a:latin typeface="SFMono-Regular"/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}, { </a:t>
            </a:r>
            <a:r>
              <a:rPr lang="en-US" b="0" i="0" dirty="0">
                <a:solidFill>
                  <a:srgbClr val="986801"/>
                </a:solidFill>
                <a:effectLst/>
                <a:latin typeface="SFMono-Regular"/>
              </a:rPr>
              <a:t>5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986801"/>
                </a:solidFill>
                <a:effectLst/>
                <a:latin typeface="SFMono-Regular"/>
              </a:rPr>
              <a:t>6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}, { </a:t>
            </a:r>
            <a:r>
              <a:rPr lang="en-US" b="0" i="0" dirty="0">
                <a:solidFill>
                  <a:srgbClr val="986801"/>
                </a:solidFill>
                <a:effectLst/>
                <a:latin typeface="SFMono-Regular"/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986801"/>
                </a:solidFill>
                <a:effectLst/>
                <a:latin typeface="SFMono-Regular"/>
              </a:rPr>
              <a:t>8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986801"/>
                </a:solidFill>
                <a:effectLst/>
                <a:latin typeface="SFMono-Regular"/>
              </a:rPr>
              <a:t>9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986801"/>
                </a:solidFill>
                <a:effectLst/>
                <a:latin typeface="SFMono-Regular"/>
              </a:rPr>
              <a:t>4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986801"/>
                </a:solidFill>
                <a:effectLst/>
                <a:latin typeface="SFMono-Regular"/>
              </a:rPr>
              <a:t>5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} }, { { </a:t>
            </a:r>
            <a:r>
              <a:rPr lang="en-US" b="0" i="0" dirty="0">
                <a:solidFill>
                  <a:srgbClr val="986801"/>
                </a:solidFill>
                <a:effectLst/>
                <a:latin typeface="SFMono-Regular"/>
              </a:rPr>
              <a:t>3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} }, { {} } };</a:t>
            </a:r>
            <a:endParaRPr lang="ru-RU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b="0" i="1" dirty="0">
                <a:solidFill>
                  <a:srgbClr val="A0A1A7"/>
                </a:solidFill>
                <a:effectLst/>
                <a:latin typeface="SFMono-Regular"/>
              </a:rPr>
              <a:t>Вывод элементов трехмерного массива</a:t>
            </a:r>
            <a:r>
              <a:rPr lang="ru-RU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r>
              <a:rPr lang="ru-RU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SFMono-Regular"/>
              </a:rPr>
              <a:t>System.</a:t>
            </a:r>
            <a:r>
              <a:rPr lang="en-US" dirty="0" err="1">
                <a:solidFill>
                  <a:srgbClr val="383A42"/>
                </a:solidFill>
                <a:latin typeface="SFMono-Regular"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SFMono-Regular"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50A14F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50A14F"/>
                </a:solidFill>
                <a:effectLst/>
                <a:latin typeface="SFMono-Regular"/>
              </a:rPr>
              <a:t>n.length</a:t>
            </a:r>
            <a:r>
              <a:rPr lang="en-US" b="0" i="0" dirty="0">
                <a:solidFill>
                  <a:srgbClr val="50A14F"/>
                </a:solidFill>
                <a:effectLst/>
                <a:latin typeface="SFMono-Regular"/>
              </a:rPr>
              <a:t>="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+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SFMono-Regular"/>
              </a:rPr>
              <a:t>n.length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);</a:t>
            </a:r>
          </a:p>
          <a:p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x = </a:t>
            </a:r>
            <a:r>
              <a:rPr lang="en-US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; x &lt;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SFMono-Regular"/>
              </a:rPr>
              <a:t>n.length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; x++) {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y = </a:t>
            </a:r>
            <a:r>
              <a:rPr lang="en-US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; y &lt; n[x].length; y++) { 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z = </a:t>
            </a:r>
            <a:r>
              <a:rPr lang="en-US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; z &lt; n[x][y].length; z++) {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		</a:t>
            </a:r>
            <a:r>
              <a:rPr lang="en-US" b="0" i="0" dirty="0" err="1">
                <a:solidFill>
                  <a:srgbClr val="A626A4"/>
                </a:solidFill>
                <a:effectLst/>
                <a:latin typeface="SFMono-Regular"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SFMono-Regular"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50A14F"/>
                </a:solidFill>
                <a:effectLst/>
                <a:latin typeface="SFMono-Regular"/>
              </a:rPr>
              <a:t>"n["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+ x + </a:t>
            </a:r>
            <a:r>
              <a:rPr lang="en-US" b="0" i="0" dirty="0">
                <a:solidFill>
                  <a:srgbClr val="50A14F"/>
                </a:solidFill>
                <a:effectLst/>
                <a:latin typeface="SFMono-Regular"/>
              </a:rPr>
              <a:t>"]["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+ y + </a:t>
            </a:r>
            <a:r>
              <a:rPr lang="en-US" b="0" i="0" dirty="0">
                <a:solidFill>
                  <a:srgbClr val="50A14F"/>
                </a:solidFill>
                <a:effectLst/>
                <a:latin typeface="SFMono-Regular"/>
              </a:rPr>
              <a:t>"]["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+ z + </a:t>
            </a:r>
            <a:r>
              <a:rPr lang="en-US" b="0" i="0" dirty="0">
                <a:solidFill>
                  <a:srgbClr val="50A14F"/>
                </a:solidFill>
                <a:effectLst/>
                <a:latin typeface="SFMono-Regular"/>
              </a:rPr>
              <a:t>"]="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+ n[x][y][z]);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} 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</a:p>
          <a:p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6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5023098" y="4503037"/>
            <a:ext cx="6597884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Структура хранения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08"/>
          <a:stretch/>
        </p:blipFill>
        <p:spPr>
          <a:xfrm>
            <a:off x="120750" y="1177118"/>
            <a:ext cx="11586617" cy="26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2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800347" y="4348248"/>
            <a:ext cx="8591303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Одномерный массив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Java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Размер массива = 7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Тип массива - машины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08"/>
          <a:stretch/>
        </p:blipFill>
        <p:spPr>
          <a:xfrm>
            <a:off x="120750" y="1475645"/>
            <a:ext cx="11586617" cy="2626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69B11-38D5-4974-8C9C-5C9C40EE1F1C}"/>
              </a:ext>
            </a:extLst>
          </p:cNvPr>
          <p:cNvSpPr txBox="1"/>
          <p:nvPr/>
        </p:nvSpPr>
        <p:spPr>
          <a:xfrm>
            <a:off x="5272719" y="637925"/>
            <a:ext cx="2311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Индексы 0 .. 6</a:t>
            </a:r>
          </a:p>
        </p:txBody>
      </p: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18D53E72-23F4-4BFD-927C-2C3CAB29122E}"/>
              </a:ext>
            </a:extLst>
          </p:cNvPr>
          <p:cNvSpPr/>
          <p:nvPr/>
        </p:nvSpPr>
        <p:spPr>
          <a:xfrm rot="16200000">
            <a:off x="5757911" y="-2987936"/>
            <a:ext cx="391314" cy="8591303"/>
          </a:xfrm>
          <a:prstGeom prst="rightBrac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8549725-2215-4EDC-B45C-67B48385C8F8}"/>
              </a:ext>
            </a:extLst>
          </p:cNvPr>
          <p:cNvCxnSpPr>
            <a:cxnSpLocks/>
          </p:cNvCxnSpPr>
          <p:nvPr/>
        </p:nvCxnSpPr>
        <p:spPr>
          <a:xfrm>
            <a:off x="3149600" y="1307715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72D0980-7C34-4747-BAE8-504A73127A92}"/>
              </a:ext>
            </a:extLst>
          </p:cNvPr>
          <p:cNvCxnSpPr/>
          <p:nvPr/>
        </p:nvCxnSpPr>
        <p:spPr>
          <a:xfrm>
            <a:off x="4645378" y="1296503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36DED4-EDAA-470D-A70F-EEBED558DEF7}"/>
              </a:ext>
            </a:extLst>
          </p:cNvPr>
          <p:cNvCxnSpPr>
            <a:cxnSpLocks/>
          </p:cNvCxnSpPr>
          <p:nvPr/>
        </p:nvCxnSpPr>
        <p:spPr>
          <a:xfrm flipH="1">
            <a:off x="5953568" y="1279987"/>
            <a:ext cx="1" cy="311746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83DBDB4-5B15-45CD-BABE-C7E413CC3094}"/>
              </a:ext>
            </a:extLst>
          </p:cNvPr>
          <p:cNvCxnSpPr/>
          <p:nvPr/>
        </p:nvCxnSpPr>
        <p:spPr>
          <a:xfrm>
            <a:off x="7478889" y="1307792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BD769C1-DC3F-426A-AED9-4C8DCA424845}"/>
              </a:ext>
            </a:extLst>
          </p:cNvPr>
          <p:cNvCxnSpPr/>
          <p:nvPr/>
        </p:nvCxnSpPr>
        <p:spPr>
          <a:xfrm>
            <a:off x="8867422" y="1307715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56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223453" y="4514325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Однотипность данных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8"/>
          <a:stretch/>
        </p:blipFill>
        <p:spPr>
          <a:xfrm>
            <a:off x="395112" y="214489"/>
            <a:ext cx="11586617" cy="26377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0184D8-CD52-4A2A-81B3-D75D3F8EF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" r="4964"/>
          <a:stretch/>
        </p:blipFill>
        <p:spPr>
          <a:xfrm>
            <a:off x="848572" y="2238059"/>
            <a:ext cx="10679696" cy="2129580"/>
          </a:xfrm>
          <a:prstGeom prst="rect">
            <a:avLst/>
          </a:prstGeom>
        </p:spPr>
      </p:pic>
      <p:sp>
        <p:nvSpPr>
          <p:cNvPr id="9" name="Знак умножения 8">
            <a:extLst>
              <a:ext uri="{FF2B5EF4-FFF2-40B4-BE49-F238E27FC236}">
                <a16:creationId xmlns:a16="http://schemas.microsoft.com/office/drawing/2014/main" id="{67727E77-84F6-408F-A632-215419DBB0FA}"/>
              </a:ext>
            </a:extLst>
          </p:cNvPr>
          <p:cNvSpPr/>
          <p:nvPr/>
        </p:nvSpPr>
        <p:spPr>
          <a:xfrm>
            <a:off x="24483" y="2815064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53B4F110-A64B-43EE-9FD7-4346A136100D}"/>
              </a:ext>
            </a:extLst>
          </p:cNvPr>
          <p:cNvSpPr/>
          <p:nvPr/>
        </p:nvSpPr>
        <p:spPr>
          <a:xfrm>
            <a:off x="24483" y="842488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4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1" y="321316"/>
            <a:ext cx="2448856" cy="1479767"/>
            <a:chOff x="4382609" y="675342"/>
            <a:chExt cx="7146525" cy="147976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0" y="714375"/>
              <a:ext cx="5639110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[] a;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double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[] b, c;</a:t>
              </a:r>
            </a:p>
            <a:p>
              <a:pPr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String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[] s;</a:t>
              </a:r>
              <a:endParaRPr lang="ru-RU" sz="2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47976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A5640CF-477F-4115-A83A-88999606D9DD}"/>
              </a:ext>
            </a:extLst>
          </p:cNvPr>
          <p:cNvGrpSpPr/>
          <p:nvPr/>
        </p:nvGrpSpPr>
        <p:grpSpPr>
          <a:xfrm>
            <a:off x="441101" y="2080741"/>
            <a:ext cx="7720766" cy="2017106"/>
            <a:chOff x="4046433" y="2566665"/>
            <a:chExt cx="4128117" cy="2017106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F7E0AC6-0DEF-49F2-B642-0B682B1C41EF}"/>
                </a:ext>
              </a:extLst>
            </p:cNvPr>
            <p:cNvSpPr/>
            <p:nvPr/>
          </p:nvSpPr>
          <p:spPr>
            <a:xfrm>
              <a:off x="4046433" y="2644779"/>
              <a:ext cx="412811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b="0" i="1" dirty="0">
                  <a:solidFill>
                    <a:srgbClr val="A0A1A7"/>
                  </a:solidFill>
                  <a:effectLst/>
                  <a:latin typeface="SFMono-Regular"/>
                </a:rPr>
                <a:t>//ПСЕВДОКОД</a:t>
              </a:r>
            </a:p>
            <a:p>
              <a:r>
                <a:rPr lang="ru-RU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&lt;имя массива&gt; = </a:t>
              </a:r>
              <a:r>
                <a:rPr lang="ru-RU" sz="2400" b="0" i="0" dirty="0" err="1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ru-RU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&lt;тип&gt; [&lt;</a:t>
              </a:r>
              <a:r>
                <a:rPr lang="ru-RU" sz="2400" b="0" i="0" dirty="0">
                  <a:solidFill>
                    <a:srgbClr val="E45649"/>
                  </a:solidFill>
                  <a:effectLst/>
                  <a:latin typeface="SFMono-Regular"/>
                </a:rPr>
                <a:t>размер</a:t>
              </a:r>
              <a:r>
                <a:rPr lang="ru-RU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&gt;]</a:t>
              </a:r>
            </a:p>
            <a:p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a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b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  <a:latin typeface="SFMono-Regular"/>
                </a:rPr>
                <a:t>double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dirty="0">
                  <a:solidFill>
                    <a:srgbClr val="986801"/>
                  </a:solidFill>
                  <a:latin typeface="SFMono-Regular"/>
                </a:rPr>
                <a:t>8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4046434" y="2566665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Массивы в коде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4D908-2104-49CA-A29B-CA5DCEB5758E}"/>
              </a:ext>
            </a:extLst>
          </p:cNvPr>
          <p:cNvSpPr txBox="1">
            <a:spLocks/>
          </p:cNvSpPr>
          <p:nvPr/>
        </p:nvSpPr>
        <p:spPr>
          <a:xfrm>
            <a:off x="3151916" y="766733"/>
            <a:ext cx="4016527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Объявление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3863CE-58F2-4C7B-A6CE-7C2F248757FB}"/>
              </a:ext>
            </a:extLst>
          </p:cNvPr>
          <p:cNvSpPr txBox="1">
            <a:spLocks/>
          </p:cNvSpPr>
          <p:nvPr/>
        </p:nvSpPr>
        <p:spPr>
          <a:xfrm>
            <a:off x="8161867" y="2866574"/>
            <a:ext cx="3354943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Инициализация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7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826490" y="749581"/>
            <a:ext cx="2238378" cy="1233826"/>
            <a:chOff x="4382609" y="675342"/>
            <a:chExt cx="8017453" cy="4358191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3" y="714374"/>
              <a:ext cx="5639107" cy="3447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A626A4"/>
                  </a:solidFill>
                  <a:latin typeface="SFMono-Regular"/>
                </a:rPr>
                <a:t>int </a:t>
              </a:r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a;</a:t>
              </a:r>
              <a:endParaRPr lang="ru-RU" sz="2400" dirty="0">
                <a:solidFill>
                  <a:srgbClr val="A626A4"/>
                </a:solidFill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[] m;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8017453" cy="435819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A5640CF-477F-4115-A83A-88999606D9DD}"/>
              </a:ext>
            </a:extLst>
          </p:cNvPr>
          <p:cNvGrpSpPr/>
          <p:nvPr/>
        </p:nvGrpSpPr>
        <p:grpSpPr>
          <a:xfrm>
            <a:off x="5808069" y="701186"/>
            <a:ext cx="2534420" cy="1237263"/>
            <a:chOff x="4046435" y="2487369"/>
            <a:chExt cx="4128117" cy="445372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F7E0AC6-0DEF-49F2-B642-0B682B1C41EF}"/>
                </a:ext>
              </a:extLst>
            </p:cNvPr>
            <p:cNvSpPr/>
            <p:nvPr/>
          </p:nvSpPr>
          <p:spPr>
            <a:xfrm>
              <a:off x="4046435" y="2487369"/>
              <a:ext cx="4128117" cy="4114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a = 4;</a:t>
              </a:r>
            </a:p>
            <a:p>
              <a:pPr>
                <a:lnSpc>
                  <a:spcPct val="150000"/>
                </a:lnSpc>
              </a:pP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a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4046435" y="2566661"/>
              <a:ext cx="4128115" cy="4374435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Что же происходит в памяти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CB5646-5DA0-4856-A149-C34B4DF78003}"/>
              </a:ext>
            </a:extLst>
          </p:cNvPr>
          <p:cNvSpPr txBox="1">
            <a:spLocks/>
          </p:cNvSpPr>
          <p:nvPr/>
        </p:nvSpPr>
        <p:spPr>
          <a:xfrm>
            <a:off x="402181" y="148389"/>
            <a:ext cx="4016527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Объявление переменной и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456228F-2D7E-43CC-865B-560D950DF202}"/>
              </a:ext>
            </a:extLst>
          </p:cNvPr>
          <p:cNvSpPr txBox="1">
            <a:spLocks/>
          </p:cNvSpPr>
          <p:nvPr/>
        </p:nvSpPr>
        <p:spPr>
          <a:xfrm>
            <a:off x="5450962" y="121332"/>
            <a:ext cx="5296060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Инициализация переменной и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A66152C-0619-4782-B7CA-E667BC74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26600"/>
              </p:ext>
            </p:extLst>
          </p:nvPr>
        </p:nvGraphicFramePr>
        <p:xfrm>
          <a:off x="826489" y="2584068"/>
          <a:ext cx="2334399" cy="14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568636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497340">
                <a:tc>
                  <a:txBody>
                    <a:bodyPr/>
                    <a:lstStyle/>
                    <a:p>
                      <a:r>
                        <a:rPr lang="en-US" dirty="0"/>
                        <a:t>   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47707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m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?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923CC9-D215-4697-8A0C-C66305135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9081"/>
              </p:ext>
            </p:extLst>
          </p:nvPr>
        </p:nvGraphicFramePr>
        <p:xfrm>
          <a:off x="5836354" y="2193345"/>
          <a:ext cx="250613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740371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28453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47707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8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6"/>
            <a:ext cx="6895754" cy="3415306"/>
            <a:chOff x="4382609" y="675342"/>
            <a:chExt cx="7146525" cy="188998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5639108" cy="1850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{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3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11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4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6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7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};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[] {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3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11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x,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2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*x, y – x};</a:t>
              </a:r>
              <a:endParaRPr lang="ru-RU" sz="2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47976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Объявление + инициализация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4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5"/>
            <a:ext cx="4537300" cy="3976513"/>
            <a:chOff x="4382609" y="675342"/>
            <a:chExt cx="7146525" cy="1781756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6363223" cy="17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Размер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 err="1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.length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en-US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Доступ к элементам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a[0] + a[1] + a[2]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4272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53222" y="5064815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Работа с массивом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D90E7-94CC-49F5-8812-BB07A8B85443}"/>
              </a:ext>
            </a:extLst>
          </p:cNvPr>
          <p:cNvSpPr txBox="1"/>
          <p:nvPr/>
        </p:nvSpPr>
        <p:spPr>
          <a:xfrm>
            <a:off x="5322986" y="285196"/>
            <a:ext cx="6101644" cy="262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SFMono-Regular"/>
              </a:rPr>
              <a:t>Ошибка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ru-RU" dirty="0" err="1">
                <a:solidFill>
                  <a:srgbClr val="C00000"/>
                </a:solidFill>
                <a:latin typeface="SFMono-Regular"/>
              </a:rPr>
              <a:t>ArrayIndexOutOfBoundsException</a:t>
            </a: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sz="1800" b="0" i="0" dirty="0">
              <a:solidFill>
                <a:srgbClr val="A626A4"/>
              </a:solidFill>
              <a:effectLst/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a[] = </a:t>
            </a: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3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18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solidFill>
                  <a:srgbClr val="383A42"/>
                </a:solidFill>
                <a:latin typeface="SFMono-Regular"/>
              </a:rPr>
              <a:t>a[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10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] =</a:t>
            </a:r>
            <a:r>
              <a:rPr lang="en-US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3</a:t>
            </a:r>
            <a:r>
              <a:rPr lang="en-US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61CB72-4DAE-482A-BAC0-7BAEBC7A56DF}"/>
              </a:ext>
            </a:extLst>
          </p:cNvPr>
          <p:cNvSpPr/>
          <p:nvPr/>
        </p:nvSpPr>
        <p:spPr>
          <a:xfrm>
            <a:off x="5290402" y="321315"/>
            <a:ext cx="5569509" cy="18348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5191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5A09AAA-A8C3-434B-A52C-E46BCE1C572B}"/>
              </a:ext>
            </a:extLst>
          </p:cNvPr>
          <p:cNvSpPr/>
          <p:nvPr/>
        </p:nvSpPr>
        <p:spPr>
          <a:xfrm>
            <a:off x="562216" y="370044"/>
            <a:ext cx="954133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i="1" dirty="0">
                <a:solidFill>
                  <a:schemeClr val="accent1">
                    <a:lumMod val="50000"/>
                  </a:schemeClr>
                </a:solidFill>
              </a:rPr>
              <a:t>ПСЕВДОКОД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(&lt;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тип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массива&gt;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имя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переменной&gt;: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имя 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массива&gt;)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тело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цикла&gt;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A533EB-3191-4460-BA7C-DCFB00750B0E}"/>
              </a:ext>
            </a:extLst>
          </p:cNvPr>
          <p:cNvSpPr/>
          <p:nvPr/>
        </p:nvSpPr>
        <p:spPr>
          <a:xfrm>
            <a:off x="444827" y="331012"/>
            <a:ext cx="9353930" cy="14367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853812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“</a:t>
            </a:r>
            <a:r>
              <a:rPr lang="ru-RU" sz="4400" b="1" dirty="0">
                <a:solidFill>
                  <a:schemeClr val="bg1"/>
                </a:solidFill>
              </a:rPr>
              <a:t>для каждого</a:t>
            </a:r>
            <a:r>
              <a:rPr lang="en-US" sz="4400" b="1" dirty="0">
                <a:solidFill>
                  <a:schemeClr val="bg1"/>
                </a:solidFill>
              </a:rPr>
              <a:t>”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each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442843" y="5667032"/>
            <a:ext cx="7118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Используется для перебора элементов массива.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ru-RU" sz="2400" dirty="0">
                <a:solidFill>
                  <a:srgbClr val="FFC000"/>
                </a:solidFill>
              </a:rPr>
              <a:t>Нельзя использовать для заполнения массива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DD651E8-5CCB-42DA-A0AA-6F243B347779}"/>
              </a:ext>
            </a:extLst>
          </p:cNvPr>
          <p:cNvGrpSpPr/>
          <p:nvPr/>
        </p:nvGrpSpPr>
        <p:grpSpPr>
          <a:xfrm>
            <a:off x="444826" y="2015339"/>
            <a:ext cx="3980417" cy="2184128"/>
            <a:chOff x="2308979" y="2000378"/>
            <a:chExt cx="3980417" cy="2184128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2308979" y="2000378"/>
              <a:ext cx="3980417" cy="218412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16CD5101-5A80-4605-B5F2-8D5839E1E478}"/>
                </a:ext>
              </a:extLst>
            </p:cNvPr>
            <p:cNvSpPr/>
            <p:nvPr/>
          </p:nvSpPr>
          <p:spPr>
            <a:xfrm>
              <a:off x="2426369" y="2079344"/>
              <a:ext cx="279993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</a:p>
            <a:p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...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sum =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; </a:t>
              </a:r>
            </a:p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for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(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x: a) </a:t>
              </a:r>
            </a:p>
            <a:p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	sum += x;</a:t>
              </a:r>
              <a:endParaRPr lang="ru-RU" sz="2400" dirty="0">
                <a:solidFill>
                  <a:srgbClr val="A626A4"/>
                </a:solidFill>
              </a:endParaRPr>
            </a:p>
          </p:txBody>
        </p: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B848F3-2C6A-4F74-BF8C-87F908012D53}"/>
              </a:ext>
            </a:extLst>
          </p:cNvPr>
          <p:cNvSpPr/>
          <p:nvPr/>
        </p:nvSpPr>
        <p:spPr>
          <a:xfrm>
            <a:off x="4774115" y="2015339"/>
            <a:ext cx="5024642" cy="218412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483B00A-BF4B-4813-A5C7-DCD826EA90F3}"/>
              </a:ext>
            </a:extLst>
          </p:cNvPr>
          <p:cNvSpPr/>
          <p:nvPr/>
        </p:nvSpPr>
        <p:spPr>
          <a:xfrm>
            <a:off x="4870069" y="2094305"/>
            <a:ext cx="50285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НЕВЕРНО!</a:t>
            </a:r>
            <a:endParaRPr lang="en-US" sz="2400" b="0" i="1" dirty="0">
              <a:solidFill>
                <a:srgbClr val="A0A1A7"/>
              </a:solidFill>
              <a:effectLst/>
              <a:latin typeface="SFMono-Regular"/>
            </a:endParaRP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Элементы массива не изменятся</a:t>
            </a:r>
            <a:endParaRPr lang="en-US" sz="2400" b="0" i="1" dirty="0">
              <a:solidFill>
                <a:srgbClr val="A0A1A7"/>
              </a:solidFill>
              <a:effectLst/>
              <a:latin typeface="SFMono-Regular"/>
            </a:endParaRPr>
          </a:p>
          <a:p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(</a:t>
            </a: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x: a) </a:t>
            </a:r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	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x++;</a:t>
            </a:r>
            <a:endParaRPr lang="ru-RU" sz="2400" dirty="0">
              <a:solidFill>
                <a:srgbClr val="A626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9575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988</Words>
  <Application>Microsoft Office PowerPoint</Application>
  <PresentationFormat>Широкоэкранный</PresentationFormat>
  <Paragraphs>157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 Light</vt:lpstr>
      <vt:lpstr>Corbel</vt:lpstr>
      <vt:lpstr>Liberation Serif</vt:lpstr>
      <vt:lpstr>SFMono-Regular</vt:lpstr>
      <vt:lpstr>Times New Roman</vt:lpstr>
      <vt:lpstr>Wingdings 2</vt:lpstr>
      <vt:lpstr>Рамка</vt:lpstr>
      <vt:lpstr>Массивы в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 в Java</dc:title>
  <dc:creator>mobile3</dc:creator>
  <cp:lastModifiedBy> </cp:lastModifiedBy>
  <cp:revision>21</cp:revision>
  <dcterms:created xsi:type="dcterms:W3CDTF">2020-10-06T09:30:45Z</dcterms:created>
  <dcterms:modified xsi:type="dcterms:W3CDTF">2020-10-10T18:42:11Z</dcterms:modified>
</cp:coreProperties>
</file>