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0" r:id="rId4"/>
    <p:sldId id="261" r:id="rId5"/>
    <p:sldId id="262" r:id="rId6"/>
    <p:sldId id="265" r:id="rId7"/>
    <p:sldId id="264" r:id="rId8"/>
    <p:sldId id="263" r:id="rId9"/>
    <p:sldId id="268" r:id="rId10"/>
    <p:sldId id="266" r:id="rId11"/>
    <p:sldId id="269" r:id="rId12"/>
    <p:sldId id="274" r:id="rId13"/>
    <p:sldId id="273" r:id="rId14"/>
    <p:sldId id="27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lexanderklimov.ru/android/catshop/android.graphics.canvas.php#drawpoint" TargetMode="External"/><Relationship Id="rId13" Type="http://schemas.openxmlformats.org/officeDocument/2006/relationships/hyperlink" Target="http://developer.alexanderklimov.ru/android/catshop/android.graphics.canvas.php#scale" TargetMode="External"/><Relationship Id="rId3" Type="http://schemas.openxmlformats.org/officeDocument/2006/relationships/hyperlink" Target="http://developer.alexanderklimov.ru/android/catshop/android.graphics.canvas.php#drawbitmap" TargetMode="External"/><Relationship Id="rId7" Type="http://schemas.openxmlformats.org/officeDocument/2006/relationships/hyperlink" Target="http://developer.alexanderklimov.ru/android/catshop/android.graphics.canvas.php#drawpath" TargetMode="External"/><Relationship Id="rId12" Type="http://schemas.openxmlformats.org/officeDocument/2006/relationships/hyperlink" Target="http://developer.alexanderklimov.ru/android/catshop/android.graphics.canvas.php#rotate" TargetMode="External"/><Relationship Id="rId2" Type="http://schemas.openxmlformats.org/officeDocument/2006/relationships/hyperlink" Target="http://developer.alexanderklimov.ru/android/catshop/android.graphics.canvas.php#drawar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lexanderklimov.ru/android/catshop/android.graphics.canvas.php#drawoval" TargetMode="External"/><Relationship Id="rId11" Type="http://schemas.openxmlformats.org/officeDocument/2006/relationships/hyperlink" Target="http://developer.alexanderklimov.ru/android/catshop/android.graphics.canvas.php#drawtext" TargetMode="External"/><Relationship Id="rId5" Type="http://schemas.openxmlformats.org/officeDocument/2006/relationships/hyperlink" Target="http://developer.alexanderklimov.ru/android/catshop/android.graphics.canvas.php#drawline" TargetMode="External"/><Relationship Id="rId10" Type="http://schemas.openxmlformats.org/officeDocument/2006/relationships/hyperlink" Target="http://developer.alexanderklimov.ru/android/catshop/android.graphics.canvas.php#drawroundrect" TargetMode="External"/><Relationship Id="rId4" Type="http://schemas.openxmlformats.org/officeDocument/2006/relationships/hyperlink" Target="http://developer.alexanderklimov.ru/android/catshop/android.graphics.canvas.php#drawcircle" TargetMode="External"/><Relationship Id="rId9" Type="http://schemas.openxmlformats.org/officeDocument/2006/relationships/hyperlink" Target="http://developer.alexanderklimov.ru/android/catshop/android.graphics.canvas.php#drawrec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/>
              <a:t>Циклы в</a:t>
            </a:r>
            <a:r>
              <a:rPr lang="en-US"/>
              <a:t> Java</a:t>
            </a:r>
            <a:endParaRPr lang="ru-RU"/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cdn.maximonline.ru/49/f2/17/49f217baa6b8015db658079066e9b48a/620x413_1_20b653f8d72fe652e31df130fc699c1a@665x443_0xac120005_80250761529118182.jpg">
            <a:extLst>
              <a:ext uri="{FF2B5EF4-FFF2-40B4-BE49-F238E27FC236}">
                <a16:creationId xmlns:a16="http://schemas.microsoft.com/office/drawing/2014/main" id="{3A1FCA8C-97CE-4874-BD98-38BCA0D2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4" r="12659" b="5"/>
          <a:stretch/>
        </p:blipFill>
        <p:spPr bwMode="auto">
          <a:xfrm>
            <a:off x="5118770" y="4080911"/>
            <a:ext cx="2176085" cy="20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8" name="Picture 10" descr="https://cdn.maximonline.ru/23/cf/75/23cf75ea203c302598388725e3ef86c2/620x372_1_62ad04d1fd44c61ba412eef946840c6b@665x399_0xac120005_4162876631529118183.jpg">
            <a:extLst>
              <a:ext uri="{FF2B5EF4-FFF2-40B4-BE49-F238E27FC236}">
                <a16:creationId xmlns:a16="http://schemas.microsoft.com/office/drawing/2014/main" id="{EB493ED7-1F4E-408E-A1ED-6CAB150D0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3030" b="3"/>
          <a:stretch/>
        </p:blipFill>
        <p:spPr bwMode="auto">
          <a:xfrm>
            <a:off x="7460907" y="3264090"/>
            <a:ext cx="4027002" cy="3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Новинки кино">
            <a:extLst>
              <a:ext uri="{FF2B5EF4-FFF2-40B4-BE49-F238E27FC236}">
                <a16:creationId xmlns:a16="http://schemas.microsoft.com/office/drawing/2014/main" id="{17F2DBC6-BF17-4736-A0A2-75B8255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4"/>
          <a:stretch/>
        </p:blipFill>
        <p:spPr bwMode="auto">
          <a:xfrm>
            <a:off x="5137453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Возможности класса </a:t>
            </a:r>
            <a:r>
              <a:rPr lang="en-US" sz="3200" b="1" dirty="0"/>
              <a:t>Canvas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4" y="638175"/>
            <a:ext cx="1147847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2"/>
              </a:rPr>
              <a:t>drawArc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дугу между двумя углами внутри заданной прямоугольной области.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3"/>
              </a:rPr>
              <a:t>drawBitmap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3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растровое изображение на холсте. Вы можете изменять внешний вид целевой картинки, указывая итоговый размер или используя матрицу для преобразования.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4"/>
              </a:rPr>
              <a:t>drawCircle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4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окружность с определенным радиусом вокруг заданной точки.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5"/>
              </a:rPr>
              <a:t>drawLine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5"/>
              </a:rPr>
              <a:t>(s)()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линию (или последовательность линий) между двумя точками.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6"/>
              </a:rPr>
              <a:t>drawOval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6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овал на основе прямоугольной области.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7"/>
              </a:rPr>
              <a:t>drawPath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7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указанный контур, используется для хранения набора графических примитивов в виде единого объекта.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8"/>
              </a:rPr>
              <a:t>drawPoint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8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точку в заданном месте.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9"/>
              </a:rPr>
              <a:t>drawRect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9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прямоугольник.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10"/>
              </a:rPr>
              <a:t>drawRoundRect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1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прямоугольник с закругленными углами.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11"/>
              </a:rPr>
              <a:t>drawText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11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Рисует текстовую строку на холсте. Шрифт, размер, цвет и свойства отображения текста задаются в соответствующем объекте 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-apple-system"/>
              </a:rPr>
              <a:t>Paint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12"/>
              </a:rPr>
              <a:t>rotate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12"/>
              </a:rPr>
              <a:t>() и </a:t>
            </a: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12"/>
              </a:rPr>
              <a:t>restore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12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Вращение холста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13"/>
              </a:rPr>
              <a:t>Методы </a:t>
            </a: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13"/>
              </a:rPr>
              <a:t>scale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13"/>
              </a:rPr>
              <a:t>() и </a:t>
            </a:r>
            <a:r>
              <a:rPr lang="ru-RU" sz="2400" b="0" i="0" u="none" strike="noStrike" dirty="0" err="1">
                <a:solidFill>
                  <a:srgbClr val="007BFF"/>
                </a:solidFill>
                <a:effectLst/>
                <a:latin typeface="-apple-system"/>
                <a:hlinkClick r:id="rId13"/>
              </a:rPr>
              <a:t>translate</a:t>
            </a:r>
            <a:r>
              <a:rPr lang="ru-RU" sz="24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13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. Изменение и перемещение координатной системы</a:t>
            </a:r>
          </a:p>
          <a:p>
            <a:endParaRPr lang="ru-RU" sz="2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323271"/>
            <a:ext cx="113528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6886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Возможности класса </a:t>
            </a:r>
            <a:r>
              <a:rPr lang="en-US" sz="3200" b="1" dirty="0"/>
              <a:t>Paint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564444" y="1421140"/>
            <a:ext cx="11478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BFF"/>
                </a:solidFill>
                <a:latin typeface="-apple-system"/>
              </a:rPr>
              <a:t>setColor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задать цвет для рисования</a:t>
            </a:r>
            <a:endParaRPr lang="ru-RU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7BFF"/>
                </a:solidFill>
                <a:effectLst/>
                <a:latin typeface="-apple-system"/>
              </a:rPr>
              <a:t>setTextSize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задать размер текста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BFF"/>
                </a:solidFill>
                <a:latin typeface="-apple-system"/>
              </a:rPr>
              <a:t>setStrokeWidth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задать толщину контура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BFF"/>
                </a:solidFill>
                <a:latin typeface="-apple-system"/>
              </a:rPr>
              <a:t>setStyle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задать стиль заливки фигуры</a:t>
            </a: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323271"/>
            <a:ext cx="113528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8826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081F4B-0452-4863-92C4-8AD523AF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2" y="942951"/>
            <a:ext cx="2657262" cy="472402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D015F3-4E7B-4873-A3E2-A452DF5977D6}"/>
              </a:ext>
            </a:extLst>
          </p:cNvPr>
          <p:cNvSpPr/>
          <p:nvPr/>
        </p:nvSpPr>
        <p:spPr>
          <a:xfrm>
            <a:off x="5657701" y="1991664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@Override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protected void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onDraw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(Canvas canvas) {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canvas.drawCircle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300, 20, paint);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//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готовим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для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следующего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кадра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x += 0.5f;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invalidate();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0539CB-AAB0-4034-B883-31DCDB5BE786}"/>
              </a:ext>
            </a:extLst>
          </p:cNvPr>
          <p:cNvSpPr/>
          <p:nvPr/>
        </p:nvSpPr>
        <p:spPr>
          <a:xfrm>
            <a:off x="5251301" y="1611497"/>
            <a:ext cx="6127288" cy="391376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252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Циклы</a:t>
            </a:r>
            <a:r>
              <a:rPr lang="en-US" dirty="0"/>
              <a:t> в Java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91D29-339C-46AD-A536-D34395E46612}"/>
              </a:ext>
            </a:extLst>
          </p:cNvPr>
          <p:cNvSpPr txBox="1"/>
          <p:nvPr/>
        </p:nvSpPr>
        <p:spPr>
          <a:xfrm>
            <a:off x="5305328" y="4287562"/>
            <a:ext cx="2942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 постусловием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do..while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B39-5D36-4C57-A731-9295D51FECC1}"/>
              </a:ext>
            </a:extLst>
          </p:cNvPr>
          <p:cNvSpPr txBox="1"/>
          <p:nvPr/>
        </p:nvSpPr>
        <p:spPr>
          <a:xfrm>
            <a:off x="8697429" y="931710"/>
            <a:ext cx="2683744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со счетчиком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94B1BB-E04E-4900-B7F4-88B6D991CC5D}"/>
              </a:ext>
            </a:extLst>
          </p:cNvPr>
          <p:cNvSpPr/>
          <p:nvPr/>
        </p:nvSpPr>
        <p:spPr>
          <a:xfrm>
            <a:off x="9400257" y="3676073"/>
            <a:ext cx="1326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each..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453CE-37D4-45F3-80E1-2172B9C57CF3}"/>
              </a:ext>
            </a:extLst>
          </p:cNvPr>
          <p:cNvSpPr txBox="1"/>
          <p:nvPr/>
        </p:nvSpPr>
        <p:spPr>
          <a:xfrm>
            <a:off x="5305328" y="952990"/>
            <a:ext cx="2942028" cy="247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икл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предусловием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854DCC-D038-4427-B592-F92A08FCBD63}"/>
              </a:ext>
            </a:extLst>
          </p:cNvPr>
          <p:cNvSpPr/>
          <p:nvPr/>
        </p:nvSpPr>
        <p:spPr>
          <a:xfrm>
            <a:off x="8697429" y="2874076"/>
            <a:ext cx="27858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“для каждого” 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2619855" y="247433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2224984" y="2200513"/>
            <a:ext cx="4128117" cy="2017106"/>
            <a:chOff x="4046433" y="2566665"/>
            <a:chExt cx="4128117" cy="201710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5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>
                  <a:solidFill>
                    <a:srgbClr val="383A42"/>
                  </a:solidFill>
                </a:rPr>
                <a:t> System. </a:t>
              </a:r>
              <a:r>
                <a:rPr lang="en-US" sz="2400" dirty="0" err="1">
                  <a:solidFill>
                    <a:srgbClr val="383A42"/>
                  </a:solidFill>
                </a:rPr>
                <a:t>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D3B4332-B2AF-46EB-A5CC-56F6F360FC5F}"/>
              </a:ext>
            </a:extLst>
          </p:cNvPr>
          <p:cNvGrpSpPr/>
          <p:nvPr/>
        </p:nvGrpSpPr>
        <p:grpSpPr>
          <a:xfrm>
            <a:off x="6385301" y="2200513"/>
            <a:ext cx="4293066" cy="2017106"/>
            <a:chOff x="7616230" y="4431311"/>
            <a:chExt cx="4293066" cy="2017106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5513AF82-F28A-4A88-8903-BA31CD4D2375}"/>
                </a:ext>
              </a:extLst>
            </p:cNvPr>
            <p:cNvSpPr/>
            <p:nvPr/>
          </p:nvSpPr>
          <p:spPr>
            <a:xfrm>
              <a:off x="7782776" y="4477949"/>
              <a:ext cx="41265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true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497EB71-9565-45AF-B188-84B3B7E598BD}"/>
                </a:ext>
              </a:extLst>
            </p:cNvPr>
            <p:cNvSpPr/>
            <p:nvPr/>
          </p:nvSpPr>
          <p:spPr>
            <a:xfrm>
              <a:off x="7616230" y="4431311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</a:t>
            </a:r>
            <a:r>
              <a:rPr lang="en-US" sz="4400" b="1" dirty="0" err="1">
                <a:solidFill>
                  <a:schemeClr val="bg1"/>
                </a:solidFill>
              </a:rPr>
              <a:t>предусловием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436080" y="5072863"/>
            <a:ext cx="518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повторяет действие(-я) до тех пор, пока условие истинно</a:t>
            </a:r>
          </a:p>
        </p:txBody>
      </p:sp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4826" y="331011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</a:rPr>
                <a:t>do</a:t>
              </a:r>
              <a:r>
                <a:rPr lang="ru-RU" sz="2400" dirty="0">
                  <a:solidFill>
                    <a:srgbClr val="383A42"/>
                  </a:solidFill>
                </a:rPr>
                <a:t>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r>
                <a:rPr lang="ru-RU" sz="2400" dirty="0">
                  <a:solidFill>
                    <a:srgbClr val="A626A4"/>
                  </a:solidFill>
                </a:rPr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</a:t>
              </a:r>
              <a:r>
                <a:rPr lang="en-US" sz="2400" b="1" dirty="0">
                  <a:solidFill>
                    <a:srgbClr val="FF0000"/>
                  </a:solidFill>
                </a:rPr>
                <a:t>;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п</a:t>
            </a:r>
            <a:r>
              <a:rPr lang="ru-RU" sz="4400" b="1" dirty="0">
                <a:solidFill>
                  <a:schemeClr val="bg1"/>
                </a:solidFill>
              </a:rPr>
              <a:t>ост</a:t>
            </a:r>
            <a:r>
              <a:rPr lang="en-US" sz="4400" b="1" dirty="0" err="1">
                <a:solidFill>
                  <a:schemeClr val="bg1"/>
                </a:solidFill>
              </a:rPr>
              <a:t>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… 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162065" y="4990597"/>
            <a:ext cx="617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сначала выполняется тело цикла, а потом проверяется условие его продолжения и перехода на следующий шаг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7911317" y="2127704"/>
            <a:ext cx="3937080" cy="2017106"/>
            <a:chOff x="2308980" y="2139497"/>
            <a:chExt cx="3937080" cy="2017106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80" y="2139497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619855" y="2168072"/>
              <a:ext cx="3315331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 x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do </a:t>
              </a:r>
              <a:r>
                <a:rPr lang="en-US" sz="2400" dirty="0">
                  <a:solidFill>
                    <a:srgbClr val="383A42"/>
                  </a:solidFill>
                </a:rPr>
                <a:t>{</a:t>
              </a:r>
            </a:p>
            <a:p>
              <a:r>
                <a:rPr lang="en-US" sz="2400" dirty="0" err="1">
                  <a:solidFill>
                    <a:srgbClr val="383A42"/>
                  </a:solidFill>
                </a:rPr>
                <a:t>System.оut.print</a:t>
              </a:r>
              <a:r>
                <a:rPr lang="en-US" sz="2400" dirty="0">
                  <a:solidFill>
                    <a:srgbClr val="A626A4"/>
                  </a:solidFill>
                </a:rPr>
                <a:t>(x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383A42"/>
                  </a:solidFill>
                </a:rPr>
                <a:t>} </a:t>
              </a:r>
              <a:r>
                <a:rPr lang="en-US" sz="2400" dirty="0">
                  <a:solidFill>
                    <a:srgbClr val="A626A4"/>
                  </a:solidFill>
                </a:rPr>
                <a:t>while (</a:t>
              </a:r>
              <a:r>
                <a:rPr lang="en-US" sz="2400" dirty="0">
                  <a:solidFill>
                    <a:srgbClr val="383A42"/>
                  </a:solidFill>
                </a:rPr>
                <a:t>x &lt; 5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выполняет указанную последовательность действий столько раз, сколько нужно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80707" y="51737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670727" y="733984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 &lt;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i++){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79BCE1-4CA9-4CF5-9949-D8E087EDA3FC}"/>
              </a:ext>
            </a:extLst>
          </p:cNvPr>
          <p:cNvGrpSpPr/>
          <p:nvPr/>
        </p:nvGrpSpPr>
        <p:grpSpPr>
          <a:xfrm>
            <a:off x="6370661" y="1815796"/>
            <a:ext cx="6302045" cy="1569661"/>
            <a:chOff x="10232947" y="-449847"/>
            <a:chExt cx="6302045" cy="1569661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FA61A49-C62C-43ED-BB3E-D0916A8B98C2}"/>
                </a:ext>
              </a:extLst>
            </p:cNvPr>
            <p:cNvSpPr/>
            <p:nvPr/>
          </p:nvSpPr>
          <p:spPr>
            <a:xfrm>
              <a:off x="10438992" y="-449847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&gt;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--){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}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A626A4"/>
                  </a:solidFill>
                </a:rPr>
                <a:t>out</a:t>
              </a:r>
              <a:r>
                <a:rPr lang="en-US" sz="2400" dirty="0" err="1">
                  <a:solidFill>
                    <a:srgbClr val="383A42"/>
                  </a:solidFill>
                </a:rPr>
                <a:t>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r>
                <a:rPr lang="en-US" sz="2400" i="1" dirty="0">
                  <a:solidFill>
                    <a:srgbClr val="A0A1A7"/>
                  </a:solidFill>
                </a:rPr>
                <a:t>// </a:t>
              </a:r>
              <a:r>
                <a:rPr lang="ru-RU" sz="2400" i="1" dirty="0">
                  <a:solidFill>
                    <a:srgbClr val="A0A1A7"/>
                  </a:solidFill>
                </a:rPr>
                <a:t>ОШИБКА! </a:t>
              </a:r>
              <a:endParaRPr lang="ru-RU" sz="24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10232947" y="-449846"/>
              <a:ext cx="3942777" cy="156966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69E7786-4315-4164-B100-F9B17F2B8719}"/>
              </a:ext>
            </a:extLst>
          </p:cNvPr>
          <p:cNvSpPr/>
          <p:nvPr/>
        </p:nvSpPr>
        <p:spPr>
          <a:xfrm>
            <a:off x="480707" y="250838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2943F9-2EC7-47A2-8263-6884741DAEC8}"/>
              </a:ext>
            </a:extLst>
          </p:cNvPr>
          <p:cNvSpPr/>
          <p:nvPr/>
        </p:nvSpPr>
        <p:spPr>
          <a:xfrm>
            <a:off x="670726" y="2649125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 &gt;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i--){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5B9A4-6589-47E1-A3D2-0EFF82A4D965}"/>
              </a:ext>
            </a:extLst>
          </p:cNvPr>
          <p:cNvSpPr txBox="1"/>
          <p:nvPr/>
        </p:nvSpPr>
        <p:spPr>
          <a:xfrm>
            <a:off x="6095999" y="1239878"/>
            <a:ext cx="451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Область видимости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pic>
        <p:nvPicPr>
          <p:cNvPr id="2051" name="Picture 3" descr="Вывод фигуры из звездочек • Vertex Academy">
            <a:extLst>
              <a:ext uri="{FF2B5EF4-FFF2-40B4-BE49-F238E27FC236}">
                <a16:creationId xmlns:a16="http://schemas.microsoft.com/office/drawing/2014/main" id="{8B1822C2-A501-46E8-BF7F-E4A2857D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b="17114"/>
          <a:stretch/>
        </p:blipFill>
        <p:spPr bwMode="auto">
          <a:xfrm>
            <a:off x="-7911" y="182407"/>
            <a:ext cx="79174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2B5B11-AA4D-43C0-A0C9-F6F59D726CFB}"/>
              </a:ext>
            </a:extLst>
          </p:cNvPr>
          <p:cNvSpPr/>
          <p:nvPr/>
        </p:nvSpPr>
        <p:spPr>
          <a:xfrm>
            <a:off x="8341293" y="983140"/>
            <a:ext cx="3619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i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i &lt; 3; i++)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j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j &lt; </a:t>
            </a:r>
            <a:r>
              <a:rPr lang="ru-RU" sz="2000" dirty="0">
                <a:solidFill>
                  <a:srgbClr val="986801"/>
                </a:solidFill>
              </a:rPr>
              <a:t>5</a:t>
            </a:r>
            <a:r>
              <a:rPr lang="ru-RU" sz="2000" dirty="0">
                <a:solidFill>
                  <a:srgbClr val="383A42"/>
                </a:solidFill>
              </a:rPr>
              <a:t>; j++)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         </a:t>
            </a:r>
            <a:r>
              <a:rPr lang="ru-RU" sz="2000" dirty="0" err="1">
                <a:solidFill>
                  <a:srgbClr val="383A42"/>
                </a:solidFill>
              </a:rPr>
              <a:t>System.out.printf</a:t>
            </a:r>
            <a:r>
              <a:rPr lang="ru-RU" sz="2000" dirty="0">
                <a:solidFill>
                  <a:srgbClr val="383A42"/>
                </a:solidFill>
              </a:rPr>
              <a:t>("</a:t>
            </a:r>
            <a:r>
              <a:rPr lang="ru-RU" sz="2000" dirty="0">
                <a:solidFill>
                  <a:srgbClr val="C00000"/>
                </a:solidFill>
              </a:rPr>
              <a:t>*</a:t>
            </a:r>
            <a:r>
              <a:rPr lang="ru-RU" sz="2000" dirty="0">
                <a:solidFill>
                  <a:srgbClr val="383A42"/>
                </a:solidFill>
              </a:rPr>
              <a:t>");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}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383A42"/>
                </a:solidFill>
              </a:rPr>
              <a:t>System.out.println</a:t>
            </a:r>
            <a:r>
              <a:rPr lang="ru-RU" sz="2000" dirty="0">
                <a:solidFill>
                  <a:srgbClr val="383A42"/>
                </a:solidFill>
              </a:rPr>
              <a:t>();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}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87A0791-70B4-4510-A0AC-51F9AF5494AC}"/>
              </a:ext>
            </a:extLst>
          </p:cNvPr>
          <p:cNvSpPr/>
          <p:nvPr/>
        </p:nvSpPr>
        <p:spPr>
          <a:xfrm>
            <a:off x="8277285" y="584269"/>
            <a:ext cx="3683067" cy="285387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96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D34CF44-36E0-49A7-A88A-9E45E86F554E}"/>
              </a:ext>
            </a:extLst>
          </p:cNvPr>
          <p:cNvGrpSpPr/>
          <p:nvPr/>
        </p:nvGrpSpPr>
        <p:grpSpPr>
          <a:xfrm>
            <a:off x="586923" y="1313526"/>
            <a:ext cx="6193654" cy="2441902"/>
            <a:chOff x="6002301" y="789570"/>
            <a:chExt cx="6193654" cy="244190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6002301" y="789570"/>
              <a:ext cx="5518972" cy="244190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BF5C438-1363-4F7B-AE10-5183D6D35D4D}"/>
                </a:ext>
              </a:extLst>
            </p:cNvPr>
            <p:cNvSpPr/>
            <p:nvPr/>
          </p:nvSpPr>
          <p:spPr>
            <a:xfrm>
              <a:off x="6099955" y="83758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dirty="0"/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i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j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C00000"/>
                  </a:solidFill>
                </a:rPr>
                <a:t>("%2d </a:t>
              </a:r>
              <a:r>
                <a:rPr lang="ru-RU" sz="2400" dirty="0">
                  <a:solidFill>
                    <a:srgbClr val="383A42"/>
                  </a:solidFill>
                </a:rPr>
                <a:t>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}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BDA314-D2B2-473F-94C2-65B7E79865CC}"/>
              </a:ext>
            </a:extLst>
          </p:cNvPr>
          <p:cNvSpPr txBox="1"/>
          <p:nvPr/>
        </p:nvSpPr>
        <p:spPr>
          <a:xfrm>
            <a:off x="586923" y="542949"/>
            <a:ext cx="383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Вывод таблицы умножения</a:t>
            </a:r>
          </a:p>
        </p:txBody>
      </p:sp>
    </p:spTree>
    <p:extLst>
      <p:ext uri="{BB962C8B-B14F-4D97-AF65-F5344CB8AC3E}">
        <p14:creationId xmlns:p14="http://schemas.microsoft.com/office/powerpoint/2010/main" val="398448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6000" b="1" dirty="0">
                <a:solidFill>
                  <a:schemeClr val="bg1"/>
                </a:solidFill>
              </a:rPr>
              <a:t>Операторы выхода </a:t>
            </a:r>
            <a:r>
              <a:rPr lang="en-US" sz="6000" b="1" dirty="0">
                <a:solidFill>
                  <a:schemeClr val="bg1"/>
                </a:solidFill>
              </a:rPr>
              <a:t>и</a:t>
            </a:r>
            <a:r>
              <a:rPr lang="ru-RU" sz="6000" b="1" dirty="0">
                <a:solidFill>
                  <a:schemeClr val="bg1"/>
                </a:solidFill>
              </a:rPr>
              <a:t>з цикла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прерывания цикла только в отдельных особенных ситуациях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ACB3337-14D3-43DC-AE06-80BFD8296CB3}"/>
              </a:ext>
            </a:extLst>
          </p:cNvPr>
          <p:cNvGrpSpPr/>
          <p:nvPr/>
        </p:nvGrpSpPr>
        <p:grpSpPr>
          <a:xfrm>
            <a:off x="833992" y="1045212"/>
            <a:ext cx="3540877" cy="2376145"/>
            <a:chOff x="542851" y="499615"/>
            <a:chExt cx="3540877" cy="2376145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542851" y="499615"/>
              <a:ext cx="3540877" cy="211929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9B8C3F2-F857-4A7A-934A-EB734536B667}"/>
                </a:ext>
              </a:extLst>
            </p:cNvPr>
            <p:cNvSpPr/>
            <p:nvPr/>
          </p:nvSpPr>
          <p:spPr>
            <a:xfrm>
              <a:off x="662500" y="567436"/>
              <a:ext cx="31539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++){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>
                  <a:solidFill>
                    <a:srgbClr val="A626A4"/>
                  </a:solidFill>
                </a:rPr>
                <a:t>if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== 5)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    </a:t>
              </a:r>
              <a:r>
                <a:rPr lang="en-US" sz="2400" dirty="0">
                  <a:solidFill>
                    <a:srgbClr val="A626A4"/>
                  </a:solidFill>
                </a:rPr>
                <a:t>break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}</a:t>
              </a:r>
            </a:p>
            <a:p>
              <a:endParaRPr lang="ru-RU" sz="2400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B85D113-D2E4-4619-AC23-6201630AEA42}"/>
              </a:ext>
            </a:extLst>
          </p:cNvPr>
          <p:cNvGrpSpPr/>
          <p:nvPr/>
        </p:nvGrpSpPr>
        <p:grpSpPr>
          <a:xfrm>
            <a:off x="5576627" y="197413"/>
            <a:ext cx="6353314" cy="3928698"/>
            <a:chOff x="4244977" y="132025"/>
            <a:chExt cx="6353314" cy="392869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89A2522-618B-447F-AF46-208C2ED24011}"/>
                </a:ext>
              </a:extLst>
            </p:cNvPr>
            <p:cNvSpPr/>
            <p:nvPr/>
          </p:nvSpPr>
          <p:spPr>
            <a:xfrm>
              <a:off x="4502291" y="275071"/>
              <a:ext cx="6096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:</a:t>
              </a:r>
              <a:endParaRPr lang="ru-RU" sz="2400" dirty="0">
                <a:solidFill>
                  <a:srgbClr val="A626A4"/>
                </a:solidFill>
              </a:endParaRPr>
            </a:p>
            <a:p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1; i &lt; 10;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383A42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1; j &lt; 10;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if</a:t>
              </a:r>
              <a:r>
                <a:rPr lang="ru-RU" sz="2400" dirty="0">
                  <a:solidFill>
                    <a:srgbClr val="383A42"/>
                  </a:solidFill>
                </a:rPr>
                <a:t> (j &gt;= 5)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break</a:t>
              </a:r>
              <a:r>
                <a:rPr lang="ru-RU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383A42"/>
                  </a:solidFill>
                </a:rPr>
                <a:t>("%2d 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E1ACE2A-9ECF-4469-9CEA-2D62120B5802}"/>
                </a:ext>
              </a:extLst>
            </p:cNvPr>
            <p:cNvSpPr/>
            <p:nvPr/>
          </p:nvSpPr>
          <p:spPr>
            <a:xfrm>
              <a:off x="4244977" y="132025"/>
              <a:ext cx="5529338" cy="37031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854</Words>
  <Application>Microsoft Office PowerPoint</Application>
  <PresentationFormat>Широкоэкранный</PresentationFormat>
  <Paragraphs>131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Consolas</vt:lpstr>
      <vt:lpstr>Corbel</vt:lpstr>
      <vt:lpstr>SFMono-Regular</vt:lpstr>
      <vt:lpstr>Times New Roman</vt:lpstr>
      <vt:lpstr>Wingdings 2</vt:lpstr>
      <vt:lpstr>Рамка</vt:lpstr>
      <vt:lpstr>Циклы в Java</vt:lpstr>
      <vt:lpstr>Циклы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 </cp:lastModifiedBy>
  <cp:revision>4</cp:revision>
  <dcterms:created xsi:type="dcterms:W3CDTF">2020-10-06T09:30:45Z</dcterms:created>
  <dcterms:modified xsi:type="dcterms:W3CDTF">2020-10-07T07:16:53Z</dcterms:modified>
</cp:coreProperties>
</file>