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71" r:id="rId6"/>
    <p:sldId id="262" r:id="rId7"/>
    <p:sldId id="265" r:id="rId8"/>
    <p:sldId id="264" r:id="rId9"/>
    <p:sldId id="263" r:id="rId10"/>
    <p:sldId id="273" r:id="rId11"/>
    <p:sldId id="272" r:id="rId12"/>
    <p:sldId id="274" r:id="rId13"/>
    <p:sldId id="275" r:id="rId14"/>
    <p:sldId id="268" r:id="rId15"/>
    <p:sldId id="266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Одномерные массивы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177" y="239662"/>
            <a:ext cx="11586617" cy="40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 dirty="0"/>
              <a:t>Одномерные массивы</a:t>
            </a:r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D32F81-3285-4CDE-91CC-4F62A9B1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83" y="758951"/>
            <a:ext cx="6731639" cy="2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 dirty="0"/>
              <a:t>Одномерные массивы</a:t>
            </a:r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D32F81-3285-4CDE-91CC-4F62A9B1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83" y="758951"/>
            <a:ext cx="6731639" cy="2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 dirty="0"/>
              <a:t>Одномерные массивы</a:t>
            </a:r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D32F81-3285-4CDE-91CC-4F62A9B1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83" y="758951"/>
            <a:ext cx="6731639" cy="2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8984495" y="526474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/>
          <p:nvPr/>
        </p:nvCxnSpPr>
        <p:spPr>
          <a:xfrm>
            <a:off x="777571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1C4304C-6B28-4442-BA8F-6AEA90E069AF}"/>
              </a:ext>
            </a:extLst>
          </p:cNvPr>
          <p:cNvCxnSpPr>
            <a:cxnSpLocks/>
          </p:cNvCxnSpPr>
          <p:nvPr/>
        </p:nvCxnSpPr>
        <p:spPr>
          <a:xfrm>
            <a:off x="10260496" y="1826843"/>
            <a:ext cx="0" cy="78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7116915" y="2797257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Анимация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6381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//...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 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 заказ на перерисовку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invalidate();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</p:spTree>
    <p:extLst>
      <p:ext uri="{BB962C8B-B14F-4D97-AF65-F5344CB8AC3E}">
        <p14:creationId xmlns:p14="http://schemas.microsoft.com/office/powerpoint/2010/main" val="196481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Анимация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6381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//...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 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// заказ на перерисовку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invalidate();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323271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382476" y="178698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@Override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protected void </a:t>
            </a:r>
            <a:r>
              <a:rPr lang="en-US" sz="2400" dirty="0" err="1">
                <a:solidFill>
                  <a:srgbClr val="FFFFFF"/>
                </a:solidFill>
              </a:rPr>
              <a:t>onDraw</a:t>
            </a:r>
            <a:r>
              <a:rPr lang="en-US" sz="2400" dirty="0">
                <a:solidFill>
                  <a:srgbClr val="FFFFFF"/>
                </a:solidFill>
              </a:rPr>
              <a:t>(Canvas canvas) {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err="1">
                <a:solidFill>
                  <a:srgbClr val="FFFFFF"/>
                </a:solidFill>
              </a:rPr>
              <a:t>canvas.drawCircle</a:t>
            </a:r>
            <a:r>
              <a:rPr lang="en-US" sz="2400" dirty="0">
                <a:solidFill>
                  <a:srgbClr val="FFFFFF"/>
                </a:solidFill>
              </a:rPr>
              <a:t>(x, 300, 20, paint);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// </a:t>
            </a:r>
            <a:r>
              <a:rPr lang="en-US" sz="2400" dirty="0" err="1">
                <a:solidFill>
                  <a:srgbClr val="FFFFFF"/>
                </a:solidFill>
              </a:rPr>
              <a:t>готовим</a:t>
            </a:r>
            <a:r>
              <a:rPr lang="en-US" sz="2400" dirty="0">
                <a:solidFill>
                  <a:srgbClr val="FFFFFF"/>
                </a:solidFill>
              </a:rPr>
              <a:t> x </a:t>
            </a:r>
            <a:r>
              <a:rPr lang="en-US" sz="2400" dirty="0" err="1">
                <a:solidFill>
                  <a:srgbClr val="FFFFFF"/>
                </a:solidFill>
              </a:rPr>
              <a:t>для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следующего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кадра</a:t>
            </a:r>
            <a:endParaRPr lang="en-US" sz="2400" dirty="0">
              <a:solidFill>
                <a:srgbClr val="FFFFFF"/>
              </a:solidFill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 	x += 0.5f;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	invalidate();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CC0251-0268-44CE-9511-B00D6B56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842" y="758953"/>
            <a:ext cx="2998490" cy="533065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379947" y="1472116"/>
            <a:ext cx="6127288" cy="391376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100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Циклы</a:t>
            </a:r>
            <a:r>
              <a:rPr lang="en-US" dirty="0"/>
              <a:t> в Java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697429" y="931710"/>
            <a:ext cx="2683744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со счетчиком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3B4332-B2AF-46EB-A5CC-56F6F360FC5F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513AF82-F28A-4A88-8903-BA31CD4D2375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497EB71-9565-45AF-B188-84B3B7E598BD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003266" y="4733042"/>
            <a:ext cx="6716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Напишите программу, которая вводит два целых числа и находит их произведение, не используя операцию умножения.</a:t>
            </a:r>
          </a:p>
          <a:p>
            <a:r>
              <a:rPr lang="ru-RU" sz="2400" dirty="0">
                <a:solidFill>
                  <a:srgbClr val="FFC000"/>
                </a:solidFill>
              </a:rPr>
              <a:t>Учтите, что числа могут быть отрицательными.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2AD8-4671-4BAC-9EBB-D783B4F6E36A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169355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Задание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E6292F-236B-4065-B2A5-411CD72F5EBF}"/>
              </a:ext>
            </a:extLst>
          </p:cNvPr>
          <p:cNvSpPr/>
          <p:nvPr/>
        </p:nvSpPr>
        <p:spPr>
          <a:xfrm>
            <a:off x="505584" y="247433"/>
            <a:ext cx="11076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A626A4"/>
                </a:solidFill>
              </a:rPr>
              <a:t>1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ru-RU" sz="2400" dirty="0">
                <a:solidFill>
                  <a:srgbClr val="383A42"/>
                </a:solidFill>
              </a:rPr>
              <a:t>Считываем первое число    </a:t>
            </a:r>
            <a:r>
              <a:rPr lang="en-US" sz="2400" dirty="0">
                <a:solidFill>
                  <a:srgbClr val="FFC000"/>
                </a:solidFill>
              </a:rPr>
              <a:t>a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ru-RU" sz="2400" dirty="0">
                <a:solidFill>
                  <a:srgbClr val="A626A4"/>
                </a:solidFill>
              </a:rPr>
              <a:t>1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ru-RU" sz="2400" dirty="0">
                <a:solidFill>
                  <a:srgbClr val="383A42"/>
                </a:solidFill>
              </a:rPr>
              <a:t>Считываем второе число </a:t>
            </a:r>
            <a:r>
              <a:rPr lang="en-US" sz="2400" dirty="0">
                <a:solidFill>
                  <a:srgbClr val="FFC000"/>
                </a:solidFill>
              </a:rPr>
              <a:t>a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A626A4"/>
                </a:solidFill>
              </a:rPr>
              <a:t>3 </a:t>
            </a:r>
            <a:r>
              <a:rPr lang="ru-RU" sz="2400" dirty="0">
                <a:solidFill>
                  <a:srgbClr val="383A42"/>
                </a:solidFill>
              </a:rPr>
              <a:t>Произведение чисел </a:t>
            </a:r>
            <a:r>
              <a:rPr lang="en-US" sz="2400" dirty="0">
                <a:solidFill>
                  <a:srgbClr val="FFC000"/>
                </a:solidFill>
              </a:rPr>
              <a:t>a</a:t>
            </a:r>
            <a:r>
              <a:rPr lang="ru-RU" sz="2400" dirty="0">
                <a:solidFill>
                  <a:srgbClr val="383A42"/>
                </a:solidFill>
              </a:rPr>
              <a:t> и </a:t>
            </a:r>
            <a:r>
              <a:rPr lang="en-US" sz="2400" dirty="0">
                <a:solidFill>
                  <a:srgbClr val="FFC000"/>
                </a:solidFill>
              </a:rPr>
              <a:t>b:</a:t>
            </a:r>
            <a:endParaRPr lang="en-US" sz="2400" dirty="0">
              <a:solidFill>
                <a:srgbClr val="383A42"/>
              </a:solidFill>
            </a:endParaRPr>
          </a:p>
          <a:p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						a * b = a + a + a  … + a</a:t>
            </a:r>
            <a:endParaRPr lang="ru-RU" sz="2400" dirty="0">
              <a:solidFill>
                <a:srgbClr val="383A42"/>
              </a:solidFill>
            </a:endParaRPr>
          </a:p>
        </p:txBody>
      </p:sp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AEBBC325-3DC4-4C35-9B52-28A7F7456AED}"/>
              </a:ext>
            </a:extLst>
          </p:cNvPr>
          <p:cNvSpPr/>
          <p:nvPr/>
        </p:nvSpPr>
        <p:spPr>
          <a:xfrm rot="16200000">
            <a:off x="5508079" y="1211854"/>
            <a:ext cx="174964" cy="1949144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3291F-DE3E-4EEE-8C13-A7C771537533}"/>
              </a:ext>
            </a:extLst>
          </p:cNvPr>
          <p:cNvSpPr txBox="1"/>
          <p:nvPr/>
        </p:nvSpPr>
        <p:spPr>
          <a:xfrm>
            <a:off x="5215466" y="2273908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b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ru-RU" sz="2400" dirty="0">
                <a:solidFill>
                  <a:srgbClr val="383A42"/>
                </a:solidFill>
              </a:rPr>
              <a:t>раз</a:t>
            </a:r>
          </a:p>
        </p:txBody>
      </p:sp>
    </p:spTree>
    <p:extLst>
      <p:ext uri="{BB962C8B-B14F-4D97-AF65-F5344CB8AC3E}">
        <p14:creationId xmlns:p14="http://schemas.microsoft.com/office/powerpoint/2010/main" val="277081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79BCE1-4CA9-4CF5-9949-D8E087EDA3FC}"/>
              </a:ext>
            </a:extLst>
          </p:cNvPr>
          <p:cNvGrpSpPr/>
          <p:nvPr/>
        </p:nvGrpSpPr>
        <p:grpSpPr>
          <a:xfrm>
            <a:off x="6370661" y="1815796"/>
            <a:ext cx="6302045" cy="1569661"/>
            <a:chOff x="10232947" y="-449847"/>
            <a:chExt cx="6302045" cy="1569661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FA61A49-C62C-43ED-BB3E-D0916A8B98C2}"/>
                </a:ext>
              </a:extLst>
            </p:cNvPr>
            <p:cNvSpPr/>
            <p:nvPr/>
          </p:nvSpPr>
          <p:spPr>
            <a:xfrm>
              <a:off x="10438992" y="-449847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&gt;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--){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}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A626A4"/>
                  </a:solidFill>
                </a:rPr>
                <a:t>out</a:t>
              </a:r>
              <a:r>
                <a:rPr lang="en-US" sz="2400" dirty="0" err="1">
                  <a:solidFill>
                    <a:srgbClr val="383A42"/>
                  </a:solidFill>
                </a:rPr>
                <a:t>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r>
                <a:rPr lang="en-US" sz="2400" i="1" dirty="0">
                  <a:solidFill>
                    <a:srgbClr val="A0A1A7"/>
                  </a:solidFill>
                </a:rPr>
                <a:t>// </a:t>
              </a:r>
              <a:r>
                <a:rPr lang="ru-RU" sz="2400" i="1" dirty="0">
                  <a:solidFill>
                    <a:srgbClr val="A0A1A7"/>
                  </a:solidFill>
                </a:rPr>
                <a:t>ОШИБКА! </a:t>
              </a:r>
              <a:endParaRPr lang="ru-RU" sz="24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10232947" y="-449846"/>
              <a:ext cx="3942777" cy="156966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9E7786-4315-4164-B100-F9B17F2B8719}"/>
              </a:ext>
            </a:extLst>
          </p:cNvPr>
          <p:cNvSpPr/>
          <p:nvPr/>
        </p:nvSpPr>
        <p:spPr>
          <a:xfrm>
            <a:off x="480707" y="250838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2943F9-2EC7-47A2-8263-6884741DAEC8}"/>
              </a:ext>
            </a:extLst>
          </p:cNvPr>
          <p:cNvSpPr/>
          <p:nvPr/>
        </p:nvSpPr>
        <p:spPr>
          <a:xfrm>
            <a:off x="670726" y="2649125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B9A4-6589-47E1-A3D2-0EFF82A4D965}"/>
              </a:ext>
            </a:extLst>
          </p:cNvPr>
          <p:cNvSpPr txBox="1"/>
          <p:nvPr/>
        </p:nvSpPr>
        <p:spPr>
          <a:xfrm>
            <a:off x="6095999" y="1239878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Область видимости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pic>
        <p:nvPicPr>
          <p:cNvPr id="2051" name="Picture 3" descr="Вывод фигуры из звездочек • Vertex Academy">
            <a:extLst>
              <a:ext uri="{FF2B5EF4-FFF2-40B4-BE49-F238E27FC236}">
                <a16:creationId xmlns:a16="http://schemas.microsoft.com/office/drawing/2014/main" id="{8B1822C2-A501-46E8-BF7F-E4A2857D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17114"/>
          <a:stretch/>
        </p:blipFill>
        <p:spPr bwMode="auto">
          <a:xfrm>
            <a:off x="-7911" y="182407"/>
            <a:ext cx="79174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2B5B11-AA4D-43C0-A0C9-F6F59D726CFB}"/>
              </a:ext>
            </a:extLst>
          </p:cNvPr>
          <p:cNvSpPr/>
          <p:nvPr/>
        </p:nvSpPr>
        <p:spPr>
          <a:xfrm>
            <a:off x="8341293" y="983140"/>
            <a:ext cx="3619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i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i &lt; 3; i++)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j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j &lt; </a:t>
            </a:r>
            <a:r>
              <a:rPr lang="ru-RU" sz="2000" dirty="0">
                <a:solidFill>
                  <a:srgbClr val="986801"/>
                </a:solidFill>
              </a:rPr>
              <a:t>5</a:t>
            </a:r>
            <a:r>
              <a:rPr lang="ru-RU" sz="2000" dirty="0">
                <a:solidFill>
                  <a:srgbClr val="383A42"/>
                </a:solidFill>
              </a:rPr>
              <a:t>; j++)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         </a:t>
            </a:r>
            <a:r>
              <a:rPr lang="ru-RU" sz="2000" dirty="0" err="1">
                <a:solidFill>
                  <a:srgbClr val="383A42"/>
                </a:solidFill>
              </a:rPr>
              <a:t>System.out.printf</a:t>
            </a:r>
            <a:r>
              <a:rPr lang="ru-RU" sz="2000" dirty="0">
                <a:solidFill>
                  <a:srgbClr val="383A42"/>
                </a:solidFill>
              </a:rPr>
              <a:t>("</a:t>
            </a:r>
            <a:r>
              <a:rPr lang="ru-RU" sz="2000" dirty="0">
                <a:solidFill>
                  <a:srgbClr val="C00000"/>
                </a:solidFill>
              </a:rPr>
              <a:t>*</a:t>
            </a:r>
            <a:r>
              <a:rPr lang="ru-RU" sz="2000" dirty="0">
                <a:solidFill>
                  <a:srgbClr val="383A42"/>
                </a:solidFill>
              </a:rPr>
              <a:t>");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}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383A42"/>
                </a:solidFill>
              </a:rPr>
              <a:t>System.out.println</a:t>
            </a:r>
            <a:r>
              <a:rPr lang="ru-RU" sz="2000" dirty="0">
                <a:solidFill>
                  <a:srgbClr val="383A42"/>
                </a:solidFill>
              </a:rPr>
              <a:t>();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}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7A0791-70B4-4510-A0AC-51F9AF5494AC}"/>
              </a:ext>
            </a:extLst>
          </p:cNvPr>
          <p:cNvSpPr/>
          <p:nvPr/>
        </p:nvSpPr>
        <p:spPr>
          <a:xfrm>
            <a:off x="8277285" y="584269"/>
            <a:ext cx="3683067" cy="285387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964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D34CF44-36E0-49A7-A88A-9E45E86F554E}"/>
              </a:ext>
            </a:extLst>
          </p:cNvPr>
          <p:cNvGrpSpPr/>
          <p:nvPr/>
        </p:nvGrpSpPr>
        <p:grpSpPr>
          <a:xfrm>
            <a:off x="586923" y="1313526"/>
            <a:ext cx="6193654" cy="2441902"/>
            <a:chOff x="6002301" y="789570"/>
            <a:chExt cx="6193654" cy="244190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6002301" y="789570"/>
              <a:ext cx="5518972" cy="244190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BF5C438-1363-4F7B-AE10-5183D6D35D4D}"/>
                </a:ext>
              </a:extLst>
            </p:cNvPr>
            <p:cNvSpPr/>
            <p:nvPr/>
          </p:nvSpPr>
          <p:spPr>
            <a:xfrm>
              <a:off x="6099955" y="83758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/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i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j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C00000"/>
                  </a:solidFill>
                </a:rPr>
                <a:t>("%2d </a:t>
              </a:r>
              <a:r>
                <a:rPr lang="ru-RU" sz="2400" dirty="0">
                  <a:solidFill>
                    <a:srgbClr val="383A42"/>
                  </a:solidFill>
                </a:rPr>
                <a:t>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}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BDA314-D2B2-473F-94C2-65B7E79865CC}"/>
              </a:ext>
            </a:extLst>
          </p:cNvPr>
          <p:cNvSpPr txBox="1"/>
          <p:nvPr/>
        </p:nvSpPr>
        <p:spPr>
          <a:xfrm>
            <a:off x="586923" y="542949"/>
            <a:ext cx="383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Вывод таблицы умножения</a:t>
            </a:r>
          </a:p>
        </p:txBody>
      </p:sp>
    </p:spTree>
    <p:extLst>
      <p:ext uri="{BB962C8B-B14F-4D97-AF65-F5344CB8AC3E}">
        <p14:creationId xmlns:p14="http://schemas.microsoft.com/office/powerpoint/2010/main" val="39844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Операторы выхода </a:t>
            </a:r>
            <a:r>
              <a:rPr lang="en-US" sz="6000" b="1" dirty="0">
                <a:solidFill>
                  <a:schemeClr val="bg1"/>
                </a:solidFill>
              </a:rPr>
              <a:t>и</a:t>
            </a:r>
            <a:r>
              <a:rPr lang="ru-RU" sz="6000" b="1" dirty="0">
                <a:solidFill>
                  <a:schemeClr val="bg1"/>
                </a:solidFill>
              </a:rPr>
              <a:t>з цикла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прерывания цикла только в отдельных особенных ситуациях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ACB3337-14D3-43DC-AE06-80BFD8296CB3}"/>
              </a:ext>
            </a:extLst>
          </p:cNvPr>
          <p:cNvGrpSpPr/>
          <p:nvPr/>
        </p:nvGrpSpPr>
        <p:grpSpPr>
          <a:xfrm>
            <a:off x="833992" y="1045212"/>
            <a:ext cx="3540877" cy="2376145"/>
            <a:chOff x="542851" y="499615"/>
            <a:chExt cx="3540877" cy="2376145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542851" y="499615"/>
              <a:ext cx="3540877" cy="211929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9B8C3F2-F857-4A7A-934A-EB734536B667}"/>
                </a:ext>
              </a:extLst>
            </p:cNvPr>
            <p:cNvSpPr/>
            <p:nvPr/>
          </p:nvSpPr>
          <p:spPr>
            <a:xfrm>
              <a:off x="662500" y="567436"/>
              <a:ext cx="31539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++){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>
                  <a:solidFill>
                    <a:srgbClr val="A626A4"/>
                  </a:solidFill>
                </a:rPr>
                <a:t>if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== 5)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    </a:t>
              </a:r>
              <a:r>
                <a:rPr lang="en-US" sz="2400" dirty="0">
                  <a:solidFill>
                    <a:srgbClr val="A626A4"/>
                  </a:solidFill>
                </a:rPr>
                <a:t>break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}</a:t>
              </a:r>
            </a:p>
            <a:p>
              <a:endParaRPr lang="ru-RU" sz="24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B85D113-D2E4-4619-AC23-6201630AEA42}"/>
              </a:ext>
            </a:extLst>
          </p:cNvPr>
          <p:cNvGrpSpPr/>
          <p:nvPr/>
        </p:nvGrpSpPr>
        <p:grpSpPr>
          <a:xfrm>
            <a:off x="5576627" y="197413"/>
            <a:ext cx="6353314" cy="3928698"/>
            <a:chOff x="4244977" y="132025"/>
            <a:chExt cx="6353314" cy="392869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9A2522-618B-447F-AF46-208C2ED24011}"/>
                </a:ext>
              </a:extLst>
            </p:cNvPr>
            <p:cNvSpPr/>
            <p:nvPr/>
          </p:nvSpPr>
          <p:spPr>
            <a:xfrm>
              <a:off x="4502291" y="275071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:</a:t>
              </a:r>
              <a:endParaRPr lang="ru-RU" sz="2400" dirty="0">
                <a:solidFill>
                  <a:srgbClr val="A626A4"/>
                </a:solidFill>
              </a:endParaRPr>
            </a:p>
            <a:p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1; i &lt; 10;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383A42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1; j &lt; 10;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if</a:t>
              </a:r>
              <a:r>
                <a:rPr lang="ru-RU" sz="2400" dirty="0">
                  <a:solidFill>
                    <a:srgbClr val="383A42"/>
                  </a:solidFill>
                </a:rPr>
                <a:t> (j &gt;= 5)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break</a:t>
              </a:r>
              <a:r>
                <a:rPr lang="ru-RU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383A42"/>
                  </a:solidFill>
                </a:rPr>
                <a:t>("%2d 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1ACE2A-9ECF-4469-9CEA-2D62120B5802}"/>
                </a:ext>
              </a:extLst>
            </p:cNvPr>
            <p:cNvSpPr/>
            <p:nvPr/>
          </p:nvSpPr>
          <p:spPr>
            <a:xfrm>
              <a:off x="4244977" y="132025"/>
              <a:ext cx="5529338" cy="37031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140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794</Words>
  <Application>Microsoft Office PowerPoint</Application>
  <PresentationFormat>Широкоэкранный</PresentationFormat>
  <Paragraphs>132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Corbel</vt:lpstr>
      <vt:lpstr>SFMono-Regular</vt:lpstr>
      <vt:lpstr>Wingdings 2</vt:lpstr>
      <vt:lpstr>Рамка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Одномерные массивы</vt:lpstr>
      <vt:lpstr>Одномерные массивы</vt:lpstr>
      <vt:lpstr>Одномерные массивы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 </cp:lastModifiedBy>
  <cp:revision>4</cp:revision>
  <dcterms:created xsi:type="dcterms:W3CDTF">2020-10-06T09:30:45Z</dcterms:created>
  <dcterms:modified xsi:type="dcterms:W3CDTF">2020-10-07T06:51:28Z</dcterms:modified>
</cp:coreProperties>
</file>