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3" r:id="rId6"/>
    <p:sldId id="276" r:id="rId7"/>
    <p:sldId id="264" r:id="rId8"/>
    <p:sldId id="277" r:id="rId9"/>
    <p:sldId id="265" r:id="rId10"/>
    <p:sldId id="268" r:id="rId11"/>
    <p:sldId id="269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70" r:id="rId20"/>
    <p:sldId id="271" r:id="rId21"/>
    <p:sldId id="272" r:id="rId22"/>
    <p:sldId id="266" r:id="rId23"/>
    <p:sldId id="267" r:id="rId24"/>
    <p:sldId id="273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37960E-1F7C-41B1-9A2B-96C83E797D56}" type="datetime1">
              <a:rPr lang="ru-RU" smtClean="0"/>
              <a:t>02.10.2020</a:t>
            </a:fld>
            <a:endParaRPr lang="ru-RU" dirty="0"/>
          </a:p>
        </p:txBody>
      </p:sp>
      <p:sp>
        <p:nvSpPr>
          <p:cNvPr id="4" name="Нижний колонтитул 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C201-AC4F-4363-955C-CEDBBD62208D}" type="datetime1">
              <a:rPr lang="ru-RU" smtClean="0"/>
              <a:pPr/>
              <a:t>02.10.2020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5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9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 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Овал 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Овал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Овал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Овал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олилиния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86AA575-909A-4E84-A73A-2B96081E700B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Прямоугольник 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3EF0-FE8D-43FC-AE79-F77DF127C654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 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Прямоугольник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Прямоугольник 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A25B9-C5B6-4321-9761-C8D3F1A3412A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4" name="Прямоугольник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E678F-447A-480B-9B75-01799EA8EF53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512C1-8A81-4FB1-A62C-2439B34D73D0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13030-9547-48AA-9A77-B6FE0D9329CE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4ED4-48AB-41C5-85BE-36F29B424A13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Прямоугольник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5056-05E5-49FA-85B9-C13A880503DF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E25B6-26B9-4795-9DB3-1F92AB5CD076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—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35181B-387F-4E5B-AC56-E7811112EC5A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маркеров в виде значков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 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6" name="Текст 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7" name="Текст 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8" name="Текст 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sp>
        <p:nvSpPr>
          <p:cNvPr id="19" name="Текст 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Текстовый элемент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30CC-A9AF-4535-8F2C-F1F193CA8C0F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1" name="Рисунок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2" name="Рисунок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6" name="Рисунок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етлый 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вал 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C947A-8F53-4F5E-AF9C-EDEF04AD8794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 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BC0FA3-29EB-469B-9530-6BBADAB7B2D7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ертикальный маркированный список с 2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 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Овал 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Рисунок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32" name="Рисунок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7B839-FF0E-42D3-9556-B9897ECA7F5F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Горизонтальный маркированный список с 4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 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3" name="Рисунок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9" name="Овал 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0" name="Рисунок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grpSp>
        <p:nvGrpSpPr>
          <p:cNvPr id="23" name="Группа 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Прямоугольник 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Полилиния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33AA0-1871-4D22-9234-42BFA2DFD622}" type="datetime1">
              <a:rPr lang="ru-RU" noProof="0" smtClean="0"/>
              <a:t>02.10.2020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Прямоугольник 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8" name="Текст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ru-RU" noProof="0"/>
              <a:t>Изменить описание маркера</a:t>
            </a:r>
          </a:p>
        </p:txBody>
      </p:sp>
      <p:sp>
        <p:nvSpPr>
          <p:cNvPr id="20" name="Овал 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Рисунок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ru-RU" noProof="0"/>
              <a:t>Щелкните значок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 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 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олилиния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50BD660-1F04-425F-B3B4-F2FF4576CCBF}" type="datetime1">
              <a:rPr lang="ru-RU" noProof="0" smtClean="0"/>
              <a:t>02.10.2020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22" name="Прямоугольник 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Логические операции.</a:t>
            </a:r>
          </a:p>
          <a:p>
            <a:pPr rtl="0"/>
            <a:r>
              <a:rPr lang="ru-RU" dirty="0">
                <a:solidFill>
                  <a:schemeClr val="bg1"/>
                </a:solidFill>
              </a:rPr>
              <a:t>Услов</a:t>
            </a:r>
            <a:r>
              <a:rPr lang="ru-RU" dirty="0"/>
              <a:t>ный оператор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2028000" y="4096800"/>
            <a:ext cx="2056680" cy="209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3"/>
          <p:cNvPicPr/>
          <p:nvPr/>
        </p:nvPicPr>
        <p:blipFill>
          <a:blip r:embed="rId3"/>
          <a:stretch/>
        </p:blipFill>
        <p:spPr>
          <a:xfrm>
            <a:off x="1956000" y="1872000"/>
            <a:ext cx="2133000" cy="14472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633320" y="2304000"/>
            <a:ext cx="3946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У нас есть объект велосипед</a:t>
            </a:r>
          </a:p>
        </p:txBody>
      </p:sp>
      <p:sp>
        <p:nvSpPr>
          <p:cNvPr id="86" name="CustomShape 3"/>
          <p:cNvSpPr/>
          <p:nvPr/>
        </p:nvSpPr>
        <p:spPr>
          <a:xfrm>
            <a:off x="4300320" y="4133160"/>
            <a:ext cx="31993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педали….</a:t>
            </a:r>
          </a:p>
        </p:txBody>
      </p:sp>
      <p:sp>
        <p:nvSpPr>
          <p:cNvPr id="87" name="CustomShape 4"/>
          <p:cNvSpPr/>
          <p:nvPr/>
        </p:nvSpPr>
        <p:spPr>
          <a:xfrm>
            <a:off x="4293840" y="5163120"/>
            <a:ext cx="590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поворачиваю руль...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32000" y="2232000"/>
            <a:ext cx="7559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поворачиваю руль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	переднее колесо велосипеда поворачивается;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2"/>
          <a:stretch/>
        </p:blipFill>
        <p:spPr>
          <a:xfrm>
            <a:off x="1818480" y="4298040"/>
            <a:ext cx="3377160" cy="2325600"/>
          </a:xfrm>
          <a:prstGeom prst="rect">
            <a:avLst/>
          </a:prstGeom>
          <a:ln>
            <a:noFill/>
          </a:ln>
        </p:spPr>
      </p:pic>
      <p:pic>
        <p:nvPicPr>
          <p:cNvPr id="92" name="Рисунок 91"/>
          <p:cNvPicPr/>
          <p:nvPr/>
        </p:nvPicPr>
        <p:blipFill>
          <a:blip r:embed="rId3"/>
          <a:stretch/>
        </p:blipFill>
        <p:spPr>
          <a:xfrm>
            <a:off x="1812000" y="1674000"/>
            <a:ext cx="3383640" cy="23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380320" y="1872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налево...</a:t>
            </a:r>
          </a:p>
        </p:txBody>
      </p:sp>
      <p:sp>
        <p:nvSpPr>
          <p:cNvPr id="94" name="CustomShape 3"/>
          <p:cNvSpPr/>
          <p:nvPr/>
        </p:nvSpPr>
        <p:spPr>
          <a:xfrm>
            <a:off x="5412000" y="4320000"/>
            <a:ext cx="4423320" cy="15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 и поворачиваю руль направо...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2000" y="2232000"/>
            <a:ext cx="7703640" cy="34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	велосипед едет влево;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  <a:ea typeface="Microsoft YaHei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поворачиваю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 вправо;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16000" y="2592000"/>
            <a:ext cx="43200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……….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   то я еду в любую сторону!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2168040" y="1944000"/>
            <a:ext cx="3387960" cy="23522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172000" y="5256000"/>
            <a:ext cx="2016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кручу педали</a:t>
            </a:r>
          </a:p>
        </p:txBody>
      </p:sp>
      <p:sp>
        <p:nvSpPr>
          <p:cNvPr id="101" name="CustomShape 4"/>
          <p:cNvSpPr/>
          <p:nvPr/>
        </p:nvSpPr>
        <p:spPr>
          <a:xfrm>
            <a:off x="4620000" y="4824000"/>
            <a:ext cx="324000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влево</a:t>
            </a:r>
          </a:p>
        </p:txBody>
      </p:sp>
      <p:sp>
        <p:nvSpPr>
          <p:cNvPr id="102" name="CustomShape 5"/>
          <p:cNvSpPr/>
          <p:nvPr/>
        </p:nvSpPr>
        <p:spPr>
          <a:xfrm>
            <a:off x="4620000" y="5616000"/>
            <a:ext cx="32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Я поворачиваю руль вправо</a:t>
            </a:r>
          </a:p>
        </p:txBody>
      </p:sp>
      <p:sp>
        <p:nvSpPr>
          <p:cNvPr id="103" name="CustomShape 6"/>
          <p:cNvSpPr/>
          <p:nvPr/>
        </p:nvSpPr>
        <p:spPr>
          <a:xfrm>
            <a:off x="8652000" y="482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</a:t>
            </a:r>
          </a:p>
        </p:txBody>
      </p:sp>
      <p:sp>
        <p:nvSpPr>
          <p:cNvPr id="104" name="CustomShape 7"/>
          <p:cNvSpPr/>
          <p:nvPr/>
        </p:nvSpPr>
        <p:spPr>
          <a:xfrm>
            <a:off x="8652000" y="5544000"/>
            <a:ext cx="576000" cy="43200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ИЛИ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956000" y="1584000"/>
            <a:ext cx="8639640" cy="227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Неправильно: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||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  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    руль вправо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00760" y="4032000"/>
            <a:ext cx="3167640" cy="1367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252000" y="4896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420000" y="4464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2028000" y="3528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956000" y="1584000"/>
            <a:ext cx="8495640" cy="25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17C82F"/>
                </a:solidFill>
                <a:latin typeface="Arial"/>
              </a:rPr>
              <a:t>Правильно: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</a:rPr>
              <a:t>я кручу педали </a:t>
            </a:r>
            <a:r>
              <a:rPr lang="ru-RU" sz="2200" b="1" spc="-1">
                <a:solidFill>
                  <a:srgbClr val="C9211E"/>
                </a:solidFill>
                <a:latin typeface="Arial"/>
              </a:rPr>
              <a:t>&amp;&amp;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 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  (</a:t>
            </a:r>
            <a:r>
              <a:rPr lang="ru-RU" sz="2200" spc="-1">
                <a:solidFill>
                  <a:srgbClr val="2C4AC4"/>
                </a:solidFill>
                <a:latin typeface="Arial"/>
              </a:rPr>
              <a:t>поворачиваю руль влево </a:t>
            </a:r>
            <a:r>
              <a:rPr lang="ru-RU" sz="2200" spc="-1">
                <a:solidFill>
                  <a:srgbClr val="C9211E"/>
                </a:solidFill>
                <a:latin typeface="Arial"/>
              </a:rPr>
              <a:t>|| </a:t>
            </a:r>
            <a:r>
              <a:rPr lang="ru-RU" sz="2200" spc="-1">
                <a:solidFill>
                  <a:srgbClr val="DC3EA5"/>
                </a:solidFill>
                <a:latin typeface="Arial"/>
              </a:rPr>
              <a:t>поворачиваю руль вправо)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	я еду куда хочу;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DC3EA5"/>
                </a:solidFill>
                <a:latin typeface="Arial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752040" y="3816000"/>
            <a:ext cx="4035600" cy="1583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DejaVu Sans"/>
              </a:rPr>
              <a:t>я кручу педали</a:t>
            </a:r>
            <a:endParaRPr lang="ru-RU" sz="2200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988000" y="5040000"/>
            <a:ext cx="2663640" cy="1151640"/>
          </a:xfrm>
          <a:prstGeom prst="ellipse">
            <a:avLst/>
          </a:prstGeom>
          <a:solidFill>
            <a:srgbClr val="2C4AC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влево</a:t>
            </a:r>
            <a:endParaRPr lang="ru-RU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892000" y="4968000"/>
            <a:ext cx="2951640" cy="1223640"/>
          </a:xfrm>
          <a:prstGeom prst="ellipse">
            <a:avLst/>
          </a:prstGeom>
          <a:solidFill>
            <a:srgbClr val="DC3EA5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Поворачиваю руль вправо</a:t>
            </a:r>
            <a:endParaRPr lang="ru-RU" spc="-1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1812000" y="3672000"/>
            <a:ext cx="7919640" cy="2905920"/>
          </a:xfrm>
          <a:prstGeom prst="ellipse">
            <a:avLst/>
          </a:prstGeom>
          <a:solidFill>
            <a:srgbClr val="FAFF64">
              <a:alpha val="24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реальности</a:t>
            </a:r>
            <a:endParaRPr lang="ru-RU" sz="4000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1929000" y="1857240"/>
            <a:ext cx="2943360" cy="195840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3"/>
          <a:stretch/>
        </p:blipFill>
        <p:spPr>
          <a:xfrm>
            <a:off x="1886520" y="4248000"/>
            <a:ext cx="3169800" cy="194364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5340000" y="1800000"/>
            <a:ext cx="4895640" cy="41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ru-RU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едет.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Если я НЕ кручу педали, то</a:t>
            </a:r>
          </a:p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велосипед падает.</a:t>
            </a: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ЕСЛИ я кручу педали, то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едет,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ИНАЧЕ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</a:rPr>
              <a:t>велосипед падает.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Псевдокод</a:t>
            </a:r>
            <a:endParaRPr lang="ru-RU" sz="4000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32000" y="1728000"/>
            <a:ext cx="6335640" cy="35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if( </a:t>
            </a:r>
            <a:r>
              <a:rPr lang="ru-RU" sz="2200" spc="-1">
                <a:solidFill>
                  <a:srgbClr val="17C82F"/>
                </a:solidFill>
                <a:latin typeface="Arial"/>
                <a:ea typeface="Microsoft YaHei"/>
              </a:rPr>
              <a:t>я кручу педали</a:t>
            </a: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	велосипед едет;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	велосипед падает;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200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Arial"/>
                <a:ea typeface="Microsoft YaHei"/>
              </a:rPr>
              <a:t>Условие задается только для оператора «if» !!! 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72000" y="1584000"/>
            <a:ext cx="799200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Конструкция 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if/else</a:t>
            </a: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 проверяет истинность некоторого условия и в зависимости от результатов проверки выполняет определенный код.</a:t>
            </a:r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000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нам нужно выполнить какую-то последовательность действий при выполнении определенного условия,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Microsoft YaHei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Microsoft YaHei"/>
              </a:rPr>
              <a:t>(условие)</a:t>
            </a:r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/>
            <a:endParaRPr lang="ru-RU" sz="2400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ru-RU" sz="2000" spc="-1">
                <a:solidFill>
                  <a:srgbClr val="000000"/>
                </a:solidFill>
                <a:latin typeface="Arial"/>
                <a:ea typeface="Microsoft YaHei"/>
              </a:rPr>
              <a:t>Если же при соблюдении определенного условия требуется выполнить одну последовательность действий, а при НЕ соблюдении этого условия — другую последовательность действий, то используется конструкция 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if</a:t>
            </a:r>
            <a:r>
              <a:rPr lang="ru-RU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(условие)/</a:t>
            </a:r>
            <a:r>
              <a:rPr lang="en-US" sz="2400" b="1" spc="-1">
                <a:solidFill>
                  <a:srgbClr val="000000"/>
                </a:solidFill>
                <a:latin typeface="Arial"/>
                <a:ea typeface="Liberation Mono;Courier New"/>
              </a:rPr>
              <a:t>else</a:t>
            </a:r>
            <a:endParaRPr lang="ru-RU" sz="2400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Условные выражения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F5FB4-F043-4C43-A7CB-81A3534E5A75}"/>
              </a:ext>
            </a:extLst>
          </p:cNvPr>
          <p:cNvSpPr/>
          <p:nvPr/>
        </p:nvSpPr>
        <p:spPr>
          <a:xfrm>
            <a:off x="2947387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Операции сравнения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1FF04B-8AB0-4719-93F0-4C62FCFA0319}"/>
              </a:ext>
            </a:extLst>
          </p:cNvPr>
          <p:cNvSpPr/>
          <p:nvPr/>
        </p:nvSpPr>
        <p:spPr>
          <a:xfrm>
            <a:off x="6650855" y="1803647"/>
            <a:ext cx="2485748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Логические операции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4C9B912-FF21-431C-879C-58A79C55F49C}"/>
              </a:ext>
            </a:extLst>
          </p:cNvPr>
          <p:cNvCxnSpPr/>
          <p:nvPr/>
        </p:nvCxnSpPr>
        <p:spPr>
          <a:xfrm flipH="1">
            <a:off x="4190261" y="1056960"/>
            <a:ext cx="35510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F971317-3A86-4E8F-8CFA-96C9831C0293}"/>
              </a:ext>
            </a:extLst>
          </p:cNvPr>
          <p:cNvCxnSpPr>
            <a:cxnSpLocks/>
          </p:cNvCxnSpPr>
          <p:nvPr/>
        </p:nvCxnSpPr>
        <p:spPr>
          <a:xfrm>
            <a:off x="7324078" y="1056960"/>
            <a:ext cx="470516" cy="60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Выпуск 6. Условные операторы и циклы. Основы Arduino для начинающих | Пикабу">
            <a:extLst>
              <a:ext uri="{FF2B5EF4-FFF2-40B4-BE49-F238E27FC236}">
                <a16:creationId xmlns:a16="http://schemas.microsoft.com/office/drawing/2014/main" id="{F8EF8A5E-AC8D-4945-B1C6-3BEBE569C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8" t="17562" r="19041" b="53616"/>
          <a:stretch/>
        </p:blipFill>
        <p:spPr bwMode="auto">
          <a:xfrm>
            <a:off x="1058661" y="4290612"/>
            <a:ext cx="4343133" cy="128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7361F-93C1-4592-820D-E22DC7C222A5}"/>
              </a:ext>
            </a:extLst>
          </p:cNvPr>
          <p:cNvSpPr txBox="1"/>
          <p:nvPr/>
        </p:nvSpPr>
        <p:spPr>
          <a:xfrm>
            <a:off x="4230997" y="3856246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306C1-52EF-4195-A939-32B529A4C06C}"/>
              </a:ext>
            </a:extLst>
          </p:cNvPr>
          <p:cNvSpPr txBox="1"/>
          <p:nvPr/>
        </p:nvSpPr>
        <p:spPr>
          <a:xfrm>
            <a:off x="1283610" y="3875331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BDAD80E-4ACA-4AB6-B8D8-441AD0FC5F37}"/>
              </a:ext>
            </a:extLst>
          </p:cNvPr>
          <p:cNvGrpSpPr/>
          <p:nvPr/>
        </p:nvGrpSpPr>
        <p:grpSpPr>
          <a:xfrm>
            <a:off x="7139867" y="4194028"/>
            <a:ext cx="3993471" cy="1286360"/>
            <a:chOff x="6759777" y="4197712"/>
            <a:chExt cx="3617425" cy="107562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B2FF4AE-7F38-4342-A336-BC875625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9777" y="4197712"/>
              <a:ext cx="3617425" cy="10756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95786-0D6B-4884-9E77-16D4FB41B8A4}"/>
                </a:ext>
              </a:extLst>
            </p:cNvPr>
            <p:cNvSpPr txBox="1"/>
            <p:nvPr/>
          </p:nvSpPr>
          <p:spPr>
            <a:xfrm>
              <a:off x="8185212" y="453648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 &gt; 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0376A0A-1A83-4F53-BF03-06A6E7D63369}"/>
              </a:ext>
            </a:extLst>
          </p:cNvPr>
          <p:cNvSpPr txBox="1"/>
          <p:nvPr/>
        </p:nvSpPr>
        <p:spPr>
          <a:xfrm>
            <a:off x="10220422" y="3809863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true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08864B-8D3D-49D9-A177-146E66404E3A}"/>
              </a:ext>
            </a:extLst>
          </p:cNvPr>
          <p:cNvSpPr txBox="1"/>
          <p:nvPr/>
        </p:nvSpPr>
        <p:spPr>
          <a:xfrm>
            <a:off x="7273035" y="3828948"/>
            <a:ext cx="100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false</a:t>
            </a:r>
            <a:endParaRPr lang="ru-RU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956000" y="2232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1888680" y="143568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Положительное или отрицательное значение у переменной </a:t>
            </a:r>
            <a:r>
              <a:rPr lang="ru-RU" b="1" spc="-1">
                <a:latin typeface="Arial"/>
              </a:rPr>
              <a:t>x</a:t>
            </a:r>
            <a:r>
              <a:rPr lang="ru-RU" spc="-1">
                <a:latin typeface="Arial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ru-RU" spc="-1">
                <a:latin typeface="Arial"/>
              </a:rPr>
              <a:t>Ноль считаем положительным числом.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4836000" y="2520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684000" y="3456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6204000" y="3456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31" name="Line 7"/>
          <p:cNvSpPr/>
          <p:nvPr/>
        </p:nvSpPr>
        <p:spPr>
          <a:xfrm flipH="1">
            <a:off x="5052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8"/>
          <p:cNvSpPr/>
          <p:nvPr/>
        </p:nvSpPr>
        <p:spPr>
          <a:xfrm>
            <a:off x="6276000" y="3168000"/>
            <a:ext cx="36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9"/>
          <p:cNvSpPr/>
          <p:nvPr/>
        </p:nvSpPr>
        <p:spPr>
          <a:xfrm>
            <a:off x="1884000" y="4392000"/>
            <a:ext cx="6983640" cy="21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028000" y="1800000"/>
            <a:ext cx="1511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latin typeface="Arial"/>
              </a:rPr>
              <a:t>int x = 6;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888680" y="1435680"/>
            <a:ext cx="8353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Arial"/>
              </a:rPr>
              <a:t>Положительное, отрицательное или равное нулю значение у переменной </a:t>
            </a:r>
            <a:r>
              <a:rPr lang="ru-RU" b="1" spc="-1" dirty="0">
                <a:latin typeface="Arial"/>
              </a:rPr>
              <a:t>x</a:t>
            </a:r>
            <a:r>
              <a:rPr lang="ru-RU" spc="-1" dirty="0">
                <a:latin typeface="Arial"/>
              </a:rPr>
              <a:t>?</a:t>
            </a:r>
          </a:p>
        </p:txBody>
      </p:sp>
      <p:sp>
        <p:nvSpPr>
          <p:cNvPr id="137" name="CustomShape 4"/>
          <p:cNvSpPr/>
          <p:nvPr/>
        </p:nvSpPr>
        <p:spPr>
          <a:xfrm>
            <a:off x="5124000" y="194400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Варианты</a:t>
            </a:r>
            <a:endParaRPr lang="ru-RU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08000" y="280800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&lt; 0</a:t>
            </a:r>
            <a:endParaRPr lang="ru-RU" spc="-1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7140000" y="280800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&gt; 0</a:t>
            </a:r>
            <a:endParaRPr lang="ru-RU" spc="-1">
              <a:latin typeface="Arial"/>
            </a:endParaRPr>
          </a:p>
        </p:txBody>
      </p:sp>
      <p:sp>
        <p:nvSpPr>
          <p:cNvPr id="140" name="Line 7"/>
          <p:cNvSpPr/>
          <p:nvPr/>
        </p:nvSpPr>
        <p:spPr>
          <a:xfrm flipH="1">
            <a:off x="4692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8"/>
          <p:cNvSpPr/>
          <p:nvPr/>
        </p:nvSpPr>
        <p:spPr>
          <a:xfrm>
            <a:off x="6708000" y="2520000"/>
            <a:ext cx="72000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9"/>
          <p:cNvSpPr/>
          <p:nvPr/>
        </p:nvSpPr>
        <p:spPr>
          <a:xfrm>
            <a:off x="1884000" y="3534120"/>
            <a:ext cx="5327640" cy="31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&gt;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2C4AC4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("Число положительное");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if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 </a:t>
            </a:r>
            <a:r>
              <a:rPr lang="ru-RU" spc="-1" dirty="0">
                <a:solidFill>
                  <a:srgbClr val="17C82F"/>
                </a:solidFill>
                <a:latin typeface="Arial"/>
                <a:ea typeface="Microsoft YaHei"/>
              </a:rPr>
              <a:t>x &lt; 0</a:t>
            </a:r>
            <a:r>
              <a:rPr lang="ru-RU" spc="-1" dirty="0">
                <a:solidFill>
                  <a:srgbClr val="2C4AC4"/>
                </a:solidFill>
                <a:latin typeface="Arial"/>
                <a:ea typeface="Microsoft YaHei"/>
              </a:rPr>
              <a:t> 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)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отрицательное");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 err="1">
                <a:solidFill>
                  <a:srgbClr val="C9211E"/>
                </a:solidFill>
                <a:latin typeface="Arial"/>
                <a:ea typeface="Microsoft YaHei"/>
              </a:rPr>
              <a:t>else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{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	</a:t>
            </a:r>
            <a:r>
              <a:rPr lang="en-US" spc="-1" dirty="0">
                <a:solidFill>
                  <a:srgbClr val="C9211E"/>
                </a:solidFill>
                <a:latin typeface="Arial"/>
                <a:ea typeface="Microsoft YaHei"/>
              </a:rPr>
              <a:t> </a:t>
            </a:r>
            <a:r>
              <a:rPr lang="en-US" spc="-1" dirty="0" err="1">
                <a:solidFill>
                  <a:srgbClr val="C9211E"/>
                </a:solidFill>
                <a:latin typeface="Arial"/>
                <a:ea typeface="Microsoft YaHei"/>
              </a:rPr>
              <a:t>System.out.println</a:t>
            </a: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("Число равно нулю");</a:t>
            </a:r>
            <a:endParaRPr lang="ru-RU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C9211E"/>
                </a:solidFill>
                <a:latin typeface="Arial"/>
                <a:ea typeface="Microsoft YaHei"/>
              </a:rPr>
              <a:t>}</a:t>
            </a:r>
            <a:endParaRPr lang="ru-RU" spc="-1" dirty="0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5124000" y="2808000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4" name="Line 11"/>
          <p:cNvSpPr/>
          <p:nvPr/>
        </p:nvSpPr>
        <p:spPr>
          <a:xfrm>
            <a:off x="5988000" y="2520000"/>
            <a:ext cx="0" cy="28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7284000" y="3672000"/>
            <a:ext cx="3095640" cy="295164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                       X &gt; 0</a:t>
            </a:r>
            <a:endParaRPr lang="ru-RU" spc="-1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284000" y="3672000"/>
            <a:ext cx="3243240" cy="2951640"/>
          </a:xfrm>
          <a:prstGeom prst="ellipse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latin typeface="Arial"/>
              </a:rPr>
              <a:t>                X &lt; 0</a:t>
            </a:r>
          </a:p>
        </p:txBody>
      </p:sp>
      <p:sp>
        <p:nvSpPr>
          <p:cNvPr id="147" name="CustomShape 14"/>
          <p:cNvSpPr/>
          <p:nvPr/>
        </p:nvSpPr>
        <p:spPr>
          <a:xfrm>
            <a:off x="9084360" y="4320360"/>
            <a:ext cx="935640" cy="431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Arial"/>
                <a:ea typeface="DejaVu Sans"/>
              </a:rPr>
              <a:t>X == 0</a:t>
            </a:r>
            <a:endParaRPr lang="ru-RU" spc="-1">
              <a:latin typeface="Arial"/>
            </a:endParaRPr>
          </a:p>
        </p:txBody>
      </p:sp>
      <p:sp>
        <p:nvSpPr>
          <p:cNvPr id="148" name="Ellipse 15"/>
          <p:cNvSpPr/>
          <p:nvPr/>
        </p:nvSpPr>
        <p:spPr>
          <a:xfrm>
            <a:off x="7284000" y="3599640"/>
            <a:ext cx="3008160" cy="3024000"/>
          </a:xfrm>
          <a:prstGeom prst="ellipse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pc="-1">
                <a:latin typeface="Arial"/>
              </a:rPr>
              <a:t>X &gt; 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574319" y="972810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28" name="CustomShape 4"/>
          <p:cNvSpPr/>
          <p:nvPr/>
        </p:nvSpPr>
        <p:spPr>
          <a:xfrm>
            <a:off x="723481" y="3649160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Если</a:t>
            </a:r>
            <a:endParaRPr lang="ru-RU" spc="-1" dirty="0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3026196" y="1695921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</a:t>
            </a:r>
            <a:endParaRPr lang="ru-RU" spc="-1" dirty="0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3026196" y="2508320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</a:t>
            </a:r>
            <a:endParaRPr lang="ru-RU" spc="-1" dirty="0">
              <a:latin typeface="Arial"/>
            </a:endParaRPr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405D2CDB-BDA6-4E9C-9E54-2F652409C05E}"/>
              </a:ext>
            </a:extLst>
          </p:cNvPr>
          <p:cNvSpPr/>
          <p:nvPr/>
        </p:nvSpPr>
        <p:spPr>
          <a:xfrm>
            <a:off x="3019905" y="3374801"/>
            <a:ext cx="1799640" cy="647640"/>
          </a:xfrm>
          <a:prstGeom prst="rect">
            <a:avLst/>
          </a:pr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2</a:t>
            </a:r>
            <a:endParaRPr lang="ru-RU" spc="-1" dirty="0"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C92324F3-8675-48AE-B9F3-7BAE5CEAFD76}"/>
              </a:ext>
            </a:extLst>
          </p:cNvPr>
          <p:cNvSpPr/>
          <p:nvPr/>
        </p:nvSpPr>
        <p:spPr>
          <a:xfrm>
            <a:off x="3019905" y="5515341"/>
            <a:ext cx="1799640" cy="647640"/>
          </a:xfrm>
          <a:prstGeom prst="rect">
            <a:avLst/>
          </a:prstGeom>
          <a:solidFill>
            <a:srgbClr val="17C82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X==12</a:t>
            </a:r>
            <a:endParaRPr lang="ru-RU" spc="-1" dirty="0"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35944EA-C648-44C2-92FC-B5A3C0759A91}"/>
              </a:ext>
            </a:extLst>
          </p:cNvPr>
          <p:cNvSpPr/>
          <p:nvPr/>
        </p:nvSpPr>
        <p:spPr>
          <a:xfrm>
            <a:off x="3019905" y="4648860"/>
            <a:ext cx="1799640" cy="647640"/>
          </a:xfrm>
          <a:prstGeom prst="rect">
            <a:avLst/>
          </a:prstGeom>
          <a:solidFill>
            <a:srgbClr val="C9211E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X == 11</a:t>
            </a:r>
            <a:endParaRPr lang="ru-RU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5F8AD-19D6-4BB4-BA21-94AD09BED3C5}"/>
              </a:ext>
            </a:extLst>
          </p:cNvPr>
          <p:cNvSpPr txBox="1"/>
          <p:nvPr/>
        </p:nvSpPr>
        <p:spPr>
          <a:xfrm>
            <a:off x="3711976" y="4158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F6148E73-2D78-4A6A-8EDD-E5240CA5C7D5}"/>
              </a:ext>
            </a:extLst>
          </p:cNvPr>
          <p:cNvSpPr/>
          <p:nvPr/>
        </p:nvSpPr>
        <p:spPr>
          <a:xfrm>
            <a:off x="2604407" y="1574730"/>
            <a:ext cx="415498" cy="482342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ustomShape 4">
            <a:extLst>
              <a:ext uri="{FF2B5EF4-FFF2-40B4-BE49-F238E27FC236}">
                <a16:creationId xmlns:a16="http://schemas.microsoft.com/office/drawing/2014/main" id="{0379FCEC-7E92-4458-8FD3-3CD64DEB444E}"/>
              </a:ext>
            </a:extLst>
          </p:cNvPr>
          <p:cNvSpPr/>
          <p:nvPr/>
        </p:nvSpPr>
        <p:spPr>
          <a:xfrm>
            <a:off x="5295480" y="172984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«Январь»</a:t>
            </a:r>
            <a:endParaRPr lang="ru-RU" spc="-1" dirty="0">
              <a:latin typeface="Arial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786993EF-A876-4D4A-BCEF-086BCEA00E29}"/>
              </a:ext>
            </a:extLst>
          </p:cNvPr>
          <p:cNvSpPr/>
          <p:nvPr/>
        </p:nvSpPr>
        <p:spPr>
          <a:xfrm>
            <a:off x="5295479" y="2536155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«Февраль»</a:t>
            </a:r>
            <a:endParaRPr lang="ru-RU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FCCED103-407C-481D-AC6E-67E56359D45C}"/>
              </a:ext>
            </a:extLst>
          </p:cNvPr>
          <p:cNvSpPr/>
          <p:nvPr/>
        </p:nvSpPr>
        <p:spPr>
          <a:xfrm>
            <a:off x="5286009" y="3381562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«Март»</a:t>
            </a:r>
            <a:endParaRPr lang="ru-RU" spc="-1" dirty="0">
              <a:latin typeface="Arial"/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FBD98648-CF56-4F56-B863-3E5083415602}"/>
              </a:ext>
            </a:extLst>
          </p:cNvPr>
          <p:cNvSpPr/>
          <p:nvPr/>
        </p:nvSpPr>
        <p:spPr>
          <a:xfrm>
            <a:off x="5286009" y="4684860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«Ноябрь»</a:t>
            </a:r>
            <a:endParaRPr lang="ru-RU" spc="-1" dirty="0"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9E507380-0858-4B3F-81DF-E19557BB2175}"/>
              </a:ext>
            </a:extLst>
          </p:cNvPr>
          <p:cNvSpPr/>
          <p:nvPr/>
        </p:nvSpPr>
        <p:spPr>
          <a:xfrm>
            <a:off x="5286009" y="5551341"/>
            <a:ext cx="2222919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Вывод «Декабрь»</a:t>
            </a:r>
            <a:endParaRPr lang="ru-RU" spc="-1" dirty="0"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6F978845-BAD8-4CE9-BD1D-22373373D0F3}"/>
              </a:ext>
            </a:extLst>
          </p:cNvPr>
          <p:cNvSpPr/>
          <p:nvPr/>
        </p:nvSpPr>
        <p:spPr>
          <a:xfrm>
            <a:off x="8507169" y="3767955"/>
            <a:ext cx="1799640" cy="57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pc="-1" dirty="0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lang="ru-RU" spc="-1" dirty="0">
              <a:latin typeface="Arial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6E1587B-60D0-46DF-8904-EAA51287A0FF}"/>
              </a:ext>
            </a:extLst>
          </p:cNvPr>
          <p:cNvCxnSpPr>
            <a:cxnSpLocks/>
          </p:cNvCxnSpPr>
          <p:nvPr/>
        </p:nvCxnSpPr>
        <p:spPr>
          <a:xfrm>
            <a:off x="7723416" y="2110359"/>
            <a:ext cx="1104495" cy="1519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2F90B5C-6D8D-4448-BA1F-6C690DD2B3C4}"/>
              </a:ext>
            </a:extLst>
          </p:cNvPr>
          <p:cNvCxnSpPr>
            <a:cxnSpLocks/>
          </p:cNvCxnSpPr>
          <p:nvPr/>
        </p:nvCxnSpPr>
        <p:spPr>
          <a:xfrm>
            <a:off x="7723417" y="2939157"/>
            <a:ext cx="686805" cy="75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B04514D-F4C9-4934-8A57-B127AA2BED31}"/>
              </a:ext>
            </a:extLst>
          </p:cNvPr>
          <p:cNvCxnSpPr>
            <a:cxnSpLocks/>
          </p:cNvCxnSpPr>
          <p:nvPr/>
        </p:nvCxnSpPr>
        <p:spPr>
          <a:xfrm>
            <a:off x="7723416" y="3844441"/>
            <a:ext cx="686805" cy="291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3808991-0B7F-4E02-8B77-F3770BB7CB46}"/>
              </a:ext>
            </a:extLst>
          </p:cNvPr>
          <p:cNvCxnSpPr>
            <a:cxnSpLocks/>
          </p:cNvCxnSpPr>
          <p:nvPr/>
        </p:nvCxnSpPr>
        <p:spPr>
          <a:xfrm flipV="1">
            <a:off x="7750813" y="4489415"/>
            <a:ext cx="998076" cy="48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0E4B171-E956-4370-BD67-357CEDA48655}"/>
              </a:ext>
            </a:extLst>
          </p:cNvPr>
          <p:cNvCxnSpPr>
            <a:cxnSpLocks/>
          </p:cNvCxnSpPr>
          <p:nvPr/>
        </p:nvCxnSpPr>
        <p:spPr>
          <a:xfrm flipV="1">
            <a:off x="7723417" y="4528261"/>
            <a:ext cx="1296405" cy="125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1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702679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A626A4"/>
                </a:solidFill>
                <a:effectLst/>
              </a:rPr>
              <a:t>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   	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 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CB5BE-8905-4CC4-859E-74310F2F32F5}"/>
              </a:ext>
            </a:extLst>
          </p:cNvPr>
          <p:cNvSpPr txBox="1"/>
          <p:nvPr/>
        </p:nvSpPr>
        <p:spPr>
          <a:xfrm>
            <a:off x="7902222" y="1981177"/>
            <a:ext cx="33189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33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Условия в программировании</a:t>
            </a:r>
            <a:endParaRPr lang="ru-RU" sz="4000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6007" y="1138726"/>
            <a:ext cx="686448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/>
              <a:t>Вывести названия месяца по его номеру.</a:t>
            </a:r>
          </a:p>
        </p:txBody>
      </p:sp>
      <p:sp>
        <p:nvSpPr>
          <p:cNvPr id="133" name="CustomShape 9"/>
          <p:cNvSpPr/>
          <p:nvPr/>
        </p:nvSpPr>
        <p:spPr>
          <a:xfrm>
            <a:off x="525477" y="1981177"/>
            <a:ext cx="6864480" cy="4663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int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num = </a:t>
            </a:r>
            <a:r>
              <a:rPr lang="ru-RU" dirty="0">
                <a:solidFill>
                  <a:srgbClr val="986801"/>
                </a:solidFill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;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A626A4"/>
                </a:solidFill>
                <a:effectLst/>
              </a:rPr>
              <a:t>switch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(num){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 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en-US" b="0" i="0" dirty="0">
                <a:solidFill>
                  <a:srgbClr val="986801"/>
                </a:solidFill>
                <a:effectLst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январь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  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  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dirty="0">
                <a:solidFill>
                  <a:srgbClr val="986801"/>
                </a:solidFill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     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февраль</a:t>
            </a:r>
            <a:r>
              <a:rPr lang="en-US" b="0" i="0" dirty="0">
                <a:solidFill>
                  <a:srgbClr val="50A14F"/>
                </a:solidFill>
                <a:effectLst/>
              </a:rPr>
              <a:t>”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  <a:r>
              <a:rPr lang="en-US" b="0" i="0" dirty="0">
                <a:solidFill>
                  <a:srgbClr val="383A42"/>
                </a:solidFill>
                <a:effectLst/>
              </a:rPr>
              <a:t>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383A42"/>
                </a:solidFill>
              </a:rPr>
              <a:t>       …….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case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986801"/>
                </a:solidFill>
                <a:effectLst/>
              </a:rPr>
              <a:t>12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dirty="0">
                <a:solidFill>
                  <a:srgbClr val="50A14F"/>
                </a:solidFill>
              </a:rPr>
              <a:t>декабрь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    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A626A4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83A42"/>
                </a:solidFill>
                <a:effectLst/>
              </a:rPr>
              <a:t>:      </a:t>
            </a:r>
            <a:endParaRPr lang="ru-RU" b="0" i="0" dirty="0">
              <a:solidFill>
                <a:srgbClr val="383A42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>
                <a:solidFill>
                  <a:srgbClr val="383A42"/>
                </a:solidFill>
                <a:effectLst/>
              </a:rPr>
              <a:t> </a:t>
            </a:r>
            <a:r>
              <a:rPr lang="ru-RU" b="0" i="0" dirty="0">
                <a:solidFill>
                  <a:srgbClr val="383A42"/>
                </a:solidFill>
                <a:effectLst/>
              </a:rPr>
              <a:t>	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System.</a:t>
            </a:r>
            <a:r>
              <a:rPr lang="en-US" b="0" i="0" dirty="0" err="1">
                <a:solidFill>
                  <a:srgbClr val="A626A4"/>
                </a:solidFill>
                <a:effectLst/>
              </a:rPr>
              <a:t>out</a:t>
            </a:r>
            <a:r>
              <a:rPr lang="en-US" b="0" i="0" dirty="0" err="1">
                <a:solidFill>
                  <a:srgbClr val="383A42"/>
                </a:solidFill>
                <a:effectLst/>
              </a:rPr>
              <a:t>.println</a:t>
            </a:r>
            <a:r>
              <a:rPr lang="en-US" b="0" i="0" dirty="0">
                <a:solidFill>
                  <a:srgbClr val="383A42"/>
                </a:solidFill>
                <a:effectLst/>
              </a:rPr>
              <a:t>(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r>
              <a:rPr lang="en-US" dirty="0">
                <a:solidFill>
                  <a:srgbClr val="50A14F"/>
                </a:solidFill>
              </a:rPr>
              <a:t>“</a:t>
            </a:r>
            <a:r>
              <a:rPr lang="ru-RU" b="0" i="0" dirty="0">
                <a:solidFill>
                  <a:srgbClr val="383A42"/>
                </a:solidFill>
                <a:effectLst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383A42"/>
                </a:solidFill>
                <a:effectLst/>
              </a:rPr>
              <a:t> }</a:t>
            </a:r>
            <a:endParaRPr lang="ru-RU" spc="-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31CC-FAB2-4D42-BBAF-978025841F69}"/>
              </a:ext>
            </a:extLst>
          </p:cNvPr>
          <p:cNvSpPr txBox="1"/>
          <p:nvPr/>
        </p:nvSpPr>
        <p:spPr>
          <a:xfrm>
            <a:off x="8347589" y="2137915"/>
            <a:ext cx="331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rgbClr val="A626A4"/>
                </a:solidFill>
              </a:rPr>
              <a:t>Вывод на консоль: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50A14F"/>
                </a:solidFill>
              </a:rPr>
              <a:t>декабрь</a:t>
            </a:r>
          </a:p>
          <a:p>
            <a:pPr>
              <a:lnSpc>
                <a:spcPct val="100000"/>
              </a:lnSpc>
            </a:pPr>
            <a:r>
              <a:rPr lang="ru-RU" b="0" i="0" dirty="0">
                <a:solidFill>
                  <a:srgbClr val="50A14F"/>
                </a:solidFill>
                <a:effectLst/>
              </a:rPr>
              <a:t>неверный номер месяца</a:t>
            </a: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dirty="0">
              <a:solidFill>
                <a:srgbClr val="A626A4"/>
              </a:solidFill>
            </a:endParaRPr>
          </a:p>
          <a:p>
            <a:pPr>
              <a:lnSpc>
                <a:spcPct val="100000"/>
              </a:lnSpc>
            </a:pPr>
            <a:endParaRPr lang="ru-RU" b="0" i="0" dirty="0">
              <a:solidFill>
                <a:srgbClr val="A626A4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383A42"/>
                </a:solidFill>
                <a:effectLst/>
              </a:rPr>
              <a:t>  </a:t>
            </a:r>
            <a:endParaRPr lang="ru-RU" b="0" i="0" dirty="0">
              <a:solidFill>
                <a:srgbClr val="383A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33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Компоненты с условиями</a:t>
            </a:r>
            <a:endParaRPr lang="ru-RU" sz="40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B3E7-CE5E-4DE1-B344-F59FDAF4E5D7}"/>
              </a:ext>
            </a:extLst>
          </p:cNvPr>
          <p:cNvSpPr txBox="1"/>
          <p:nvPr/>
        </p:nvSpPr>
        <p:spPr>
          <a:xfrm>
            <a:off x="531873" y="1337166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Компонент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CheckBox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CD24EB-A045-4A5C-BB44-F4EA930B5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4" t="31102" r="26388" b="33490"/>
          <a:stretch/>
        </p:blipFill>
        <p:spPr>
          <a:xfrm>
            <a:off x="5348593" y="1334674"/>
            <a:ext cx="3645249" cy="1835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085E8-E790-4C0D-8660-6D21B07F0E9B}"/>
              </a:ext>
            </a:extLst>
          </p:cNvPr>
          <p:cNvSpPr txBox="1"/>
          <p:nvPr/>
        </p:nvSpPr>
        <p:spPr>
          <a:xfrm>
            <a:off x="531873" y="2127150"/>
            <a:ext cx="3196709" cy="69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Свойство в </a:t>
            </a:r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ru-RU" b="1" dirty="0">
                <a:solidFill>
                  <a:srgbClr val="C00000"/>
                </a:solidFill>
              </a:rPr>
              <a:t>-разметке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95323-D4FC-4851-B75B-CEF29D93A01E}"/>
              </a:ext>
            </a:extLst>
          </p:cNvPr>
          <p:cNvSpPr txBox="1"/>
          <p:nvPr/>
        </p:nvSpPr>
        <p:spPr>
          <a:xfrm>
            <a:off x="531873" y="3101800"/>
            <a:ext cx="8449749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Методы </a:t>
            </a:r>
          </a:p>
          <a:p>
            <a:pPr>
              <a:lnSpc>
                <a:spcPct val="114000"/>
              </a:lnSpc>
            </a:pPr>
            <a:r>
              <a:rPr lang="ru-RU" dirty="0" err="1"/>
              <a:t>check</a:t>
            </a:r>
            <a:r>
              <a:rPr lang="en-US" dirty="0"/>
              <a:t>Box</a:t>
            </a:r>
            <a:r>
              <a:rPr lang="ru-RU" dirty="0"/>
              <a:t>.</a:t>
            </a:r>
            <a:r>
              <a:rPr lang="ru-RU" dirty="0" err="1"/>
              <a:t>setChecked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// установит флажок в состояние </a:t>
            </a:r>
            <a:r>
              <a:rPr lang="ru-RU" dirty="0" err="1"/>
              <a:t>true</a:t>
            </a:r>
            <a:endParaRPr lang="ru-RU" dirty="0"/>
          </a:p>
          <a:p>
            <a:pPr>
              <a:lnSpc>
                <a:spcPct val="114000"/>
              </a:lnSpc>
            </a:pPr>
            <a:r>
              <a:rPr lang="ru-RU" dirty="0" err="1"/>
              <a:t>check</a:t>
            </a:r>
            <a:r>
              <a:rPr lang="en-US" dirty="0"/>
              <a:t> Box</a:t>
            </a:r>
            <a:r>
              <a:rPr lang="ru-RU" dirty="0"/>
              <a:t>.</a:t>
            </a:r>
            <a:r>
              <a:rPr lang="ru-RU" dirty="0" err="1"/>
              <a:t>toggle</a:t>
            </a:r>
            <a:r>
              <a:rPr lang="ru-RU" dirty="0"/>
              <a:t>(); // меняет текущее состояние на противоположное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 err="1"/>
              <a:t>check</a:t>
            </a:r>
            <a:r>
              <a:rPr lang="en-US" dirty="0"/>
              <a:t>Box</a:t>
            </a:r>
            <a:r>
              <a:rPr lang="ru-RU" dirty="0"/>
              <a:t>.</a:t>
            </a:r>
            <a:r>
              <a:rPr lang="en-US" dirty="0" err="1"/>
              <a:t>isChecked</a:t>
            </a:r>
            <a:r>
              <a:rPr lang="en-US" dirty="0"/>
              <a:t>(); </a:t>
            </a:r>
            <a:r>
              <a:rPr lang="ru-RU" dirty="0"/>
              <a:t>// возвращает значение флажка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7569-FB25-4222-9842-17DDE042EF53}"/>
              </a:ext>
            </a:extLst>
          </p:cNvPr>
          <p:cNvSpPr txBox="1"/>
          <p:nvPr/>
        </p:nvSpPr>
        <p:spPr>
          <a:xfrm>
            <a:off x="531873" y="4868926"/>
            <a:ext cx="4706738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Метод, срабатывающий при нажатии</a:t>
            </a:r>
          </a:p>
          <a:p>
            <a:pPr>
              <a:lnSpc>
                <a:spcPct val="114000"/>
              </a:lnSpc>
            </a:pPr>
            <a:r>
              <a:rPr lang="en-US" dirty="0"/>
              <a:t> public void </a:t>
            </a:r>
            <a:r>
              <a:rPr lang="en-US" dirty="0" err="1"/>
              <a:t>onCheck</a:t>
            </a:r>
            <a:r>
              <a:rPr lang="en-US" dirty="0"/>
              <a:t>(View v){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 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4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Компоненты с условиями</a:t>
            </a:r>
            <a:endParaRPr lang="ru-RU" sz="40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B3E7-CE5E-4DE1-B344-F59FDAF4E5D7}"/>
              </a:ext>
            </a:extLst>
          </p:cNvPr>
          <p:cNvSpPr txBox="1"/>
          <p:nvPr/>
        </p:nvSpPr>
        <p:spPr>
          <a:xfrm>
            <a:off x="531873" y="1337166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Компонент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085E8-E790-4C0D-8660-6D21B07F0E9B}"/>
              </a:ext>
            </a:extLst>
          </p:cNvPr>
          <p:cNvSpPr txBox="1"/>
          <p:nvPr/>
        </p:nvSpPr>
        <p:spPr>
          <a:xfrm>
            <a:off x="531873" y="2127150"/>
            <a:ext cx="3196709" cy="69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Свойство в </a:t>
            </a:r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ru-RU" b="1" dirty="0">
                <a:solidFill>
                  <a:srgbClr val="C00000"/>
                </a:solidFill>
              </a:rPr>
              <a:t>-разметке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95323-D4FC-4851-B75B-CEF29D93A01E}"/>
              </a:ext>
            </a:extLst>
          </p:cNvPr>
          <p:cNvSpPr txBox="1"/>
          <p:nvPr/>
        </p:nvSpPr>
        <p:spPr>
          <a:xfrm>
            <a:off x="531873" y="3101800"/>
            <a:ext cx="7991290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Методы </a:t>
            </a:r>
          </a:p>
          <a:p>
            <a:pPr>
              <a:lnSpc>
                <a:spcPct val="114000"/>
              </a:lnSpc>
            </a:pPr>
            <a:r>
              <a:rPr lang="en-US" dirty="0"/>
              <a:t>switch</a:t>
            </a:r>
            <a:r>
              <a:rPr lang="ru-RU" dirty="0"/>
              <a:t>.</a:t>
            </a:r>
            <a:r>
              <a:rPr lang="ru-RU" dirty="0" err="1"/>
              <a:t>setChecked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// установит флажок в состояние </a:t>
            </a:r>
            <a:r>
              <a:rPr lang="ru-RU" dirty="0" err="1"/>
              <a:t>true</a:t>
            </a:r>
            <a:endParaRPr lang="ru-RU" dirty="0"/>
          </a:p>
          <a:p>
            <a:pPr>
              <a:lnSpc>
                <a:spcPct val="114000"/>
              </a:lnSpc>
            </a:pPr>
            <a:r>
              <a:rPr lang="en-US" dirty="0"/>
              <a:t>switch</a:t>
            </a:r>
            <a:r>
              <a:rPr lang="ru-RU" dirty="0"/>
              <a:t>.</a:t>
            </a:r>
            <a:r>
              <a:rPr lang="ru-RU" dirty="0" err="1"/>
              <a:t>toggle</a:t>
            </a:r>
            <a:r>
              <a:rPr lang="ru-RU" dirty="0"/>
              <a:t>(); // меняет текущее состояние на противоположное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err="1"/>
              <a:t>switch.isChecked</a:t>
            </a:r>
            <a:r>
              <a:rPr lang="en-US" dirty="0"/>
              <a:t>(); </a:t>
            </a:r>
            <a:r>
              <a:rPr lang="ru-RU" dirty="0"/>
              <a:t>// возвращает значение флажка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7569-FB25-4222-9842-17DDE042EF53}"/>
              </a:ext>
            </a:extLst>
          </p:cNvPr>
          <p:cNvSpPr txBox="1"/>
          <p:nvPr/>
        </p:nvSpPr>
        <p:spPr>
          <a:xfrm>
            <a:off x="531873" y="4868926"/>
            <a:ext cx="4706738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Метод, срабатывающий при нажатии</a:t>
            </a:r>
          </a:p>
          <a:p>
            <a:pPr>
              <a:lnSpc>
                <a:spcPct val="114000"/>
              </a:lnSpc>
            </a:pPr>
            <a:r>
              <a:rPr lang="en-US" dirty="0"/>
              <a:t> public void </a:t>
            </a:r>
            <a:r>
              <a:rPr lang="en-US" dirty="0" err="1"/>
              <a:t>onCheck</a:t>
            </a:r>
            <a:r>
              <a:rPr lang="en-US" dirty="0"/>
              <a:t>(View v){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 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0ADAF-AC6A-405C-9658-00FFF406F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5" t="39337" r="25926" b="37771"/>
          <a:stretch/>
        </p:blipFill>
        <p:spPr>
          <a:xfrm>
            <a:off x="4810312" y="1476811"/>
            <a:ext cx="4164356" cy="13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31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2560" y="297720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Компоненты с условиями</a:t>
            </a:r>
            <a:endParaRPr lang="ru-RU" sz="40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B3E7-CE5E-4DE1-B344-F59FDAF4E5D7}"/>
              </a:ext>
            </a:extLst>
          </p:cNvPr>
          <p:cNvSpPr txBox="1"/>
          <p:nvPr/>
        </p:nvSpPr>
        <p:spPr>
          <a:xfrm>
            <a:off x="531873" y="133716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75000"/>
                  </a:schemeClr>
                </a:solidFill>
              </a:rPr>
              <a:t>Компонент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RadioButton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085E8-E790-4C0D-8660-6D21B07F0E9B}"/>
              </a:ext>
            </a:extLst>
          </p:cNvPr>
          <p:cNvSpPr txBox="1"/>
          <p:nvPr/>
        </p:nvSpPr>
        <p:spPr>
          <a:xfrm>
            <a:off x="531873" y="2405584"/>
            <a:ext cx="3196709" cy="69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Свойство в </a:t>
            </a:r>
            <a:r>
              <a:rPr lang="en-US" b="1" dirty="0">
                <a:solidFill>
                  <a:srgbClr val="C00000"/>
                </a:solidFill>
              </a:rPr>
              <a:t>xml</a:t>
            </a:r>
            <a:r>
              <a:rPr lang="ru-RU" b="1" dirty="0">
                <a:solidFill>
                  <a:srgbClr val="C00000"/>
                </a:solidFill>
              </a:rPr>
              <a:t>-разметке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android:checked</a:t>
            </a:r>
            <a:r>
              <a:rPr lang="en-US" dirty="0"/>
              <a:t>="true"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95323-D4FC-4851-B75B-CEF29D93A01E}"/>
              </a:ext>
            </a:extLst>
          </p:cNvPr>
          <p:cNvSpPr txBox="1"/>
          <p:nvPr/>
        </p:nvSpPr>
        <p:spPr>
          <a:xfrm>
            <a:off x="531873" y="3406396"/>
            <a:ext cx="8590813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Методы 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radioButton</a:t>
            </a:r>
            <a:r>
              <a:rPr lang="ru-RU" dirty="0"/>
              <a:t>.</a:t>
            </a:r>
            <a:r>
              <a:rPr lang="ru-RU" dirty="0" err="1"/>
              <a:t>setChecked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); // установит флажок в состояние </a:t>
            </a:r>
            <a:r>
              <a:rPr lang="ru-RU" dirty="0" err="1"/>
              <a:t>true</a:t>
            </a:r>
            <a:endParaRPr lang="ru-RU" dirty="0"/>
          </a:p>
          <a:p>
            <a:pPr>
              <a:lnSpc>
                <a:spcPct val="114000"/>
              </a:lnSpc>
            </a:pPr>
            <a:r>
              <a:rPr lang="en-US" dirty="0" err="1"/>
              <a:t>radioButton</a:t>
            </a:r>
            <a:r>
              <a:rPr lang="ru-RU" dirty="0"/>
              <a:t>.</a:t>
            </a:r>
            <a:r>
              <a:rPr lang="ru-RU" dirty="0" err="1"/>
              <a:t>toggle</a:t>
            </a:r>
            <a:r>
              <a:rPr lang="ru-RU" dirty="0"/>
              <a:t>(); // меняет текущее состояние на противоположное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 err="1"/>
              <a:t>radioButton.isChecked</a:t>
            </a:r>
            <a:r>
              <a:rPr lang="en-US" dirty="0"/>
              <a:t>(); </a:t>
            </a:r>
            <a:r>
              <a:rPr lang="ru-RU" dirty="0"/>
              <a:t>// возвращает значение флажка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27569-FB25-4222-9842-17DDE042EF53}"/>
              </a:ext>
            </a:extLst>
          </p:cNvPr>
          <p:cNvSpPr txBox="1"/>
          <p:nvPr/>
        </p:nvSpPr>
        <p:spPr>
          <a:xfrm>
            <a:off x="531873" y="5151148"/>
            <a:ext cx="4706738" cy="1327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b="1" dirty="0">
                <a:solidFill>
                  <a:srgbClr val="C00000"/>
                </a:solidFill>
              </a:rPr>
              <a:t>Метод, срабатывающий при нажатии</a:t>
            </a:r>
          </a:p>
          <a:p>
            <a:pPr>
              <a:lnSpc>
                <a:spcPct val="114000"/>
              </a:lnSpc>
            </a:pPr>
            <a:r>
              <a:rPr lang="en-US" dirty="0"/>
              <a:t> public void </a:t>
            </a:r>
            <a:r>
              <a:rPr lang="en-US" dirty="0" err="1"/>
              <a:t>onCheck</a:t>
            </a:r>
            <a:r>
              <a:rPr lang="en-US" dirty="0"/>
              <a:t>(View v){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 </a:t>
            </a:r>
          </a:p>
          <a:p>
            <a:pPr>
              <a:lnSpc>
                <a:spcPct val="114000"/>
              </a:lnSpc>
            </a:pPr>
            <a:r>
              <a:rPr lang="en-US" dirty="0"/>
              <a:t>}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97560-B34C-4C58-B9E4-4717F1AB6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5" t="38184" r="26019" b="22455"/>
          <a:stretch/>
        </p:blipFill>
        <p:spPr>
          <a:xfrm>
            <a:off x="6536833" y="1358432"/>
            <a:ext cx="3320860" cy="1859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6D958-3B5A-4205-83D6-0A5964DC4C3C}"/>
              </a:ext>
            </a:extLst>
          </p:cNvPr>
          <p:cNvSpPr txBox="1"/>
          <p:nvPr/>
        </p:nvSpPr>
        <p:spPr>
          <a:xfrm>
            <a:off x="531873" y="1857733"/>
            <a:ext cx="6096000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dirty="0"/>
              <a:t>Размещаются в компоненте </a:t>
            </a:r>
            <a:r>
              <a:rPr lang="en-US" dirty="0" err="1"/>
              <a:t>RadioGroup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52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154900" y="636387"/>
            <a:ext cx="78822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Доступ к свойствам текста</a:t>
            </a:r>
            <a:endParaRPr lang="ru-RU" sz="4000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DC6EB-AAB4-46A4-AF6C-8A56AD9EBAC0}"/>
              </a:ext>
            </a:extLst>
          </p:cNvPr>
          <p:cNvSpPr txBox="1"/>
          <p:nvPr/>
        </p:nvSpPr>
        <p:spPr>
          <a:xfrm>
            <a:off x="485422" y="1927521"/>
            <a:ext cx="95093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Цвет текста в компоненте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/>
              <a:t>textView</a:t>
            </a:r>
            <a:r>
              <a:rPr lang="ru-RU" dirty="0"/>
              <a:t>.</a:t>
            </a:r>
            <a:r>
              <a:rPr lang="en-US" dirty="0" err="1"/>
              <a:t>setTextColor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Цвет фона в компоненте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/>
              <a:t>textView</a:t>
            </a:r>
            <a:r>
              <a:rPr lang="ru-RU" dirty="0"/>
              <a:t>.</a:t>
            </a:r>
            <a:r>
              <a:rPr lang="ru-RU" dirty="0" err="1"/>
              <a:t>setBackgroundColor</a:t>
            </a:r>
            <a:r>
              <a:rPr lang="ru-RU" dirty="0"/>
              <a:t>(</a:t>
            </a:r>
            <a:r>
              <a:rPr lang="ru-RU" dirty="0" err="1"/>
              <a:t>Color</a:t>
            </a:r>
            <a:r>
              <a:rPr lang="ru-RU" dirty="0"/>
              <a:t>.</a:t>
            </a:r>
            <a:r>
              <a:rPr lang="en-US" dirty="0"/>
              <a:t>Black</a:t>
            </a:r>
            <a:r>
              <a:rPr lang="ru-RU" dirty="0"/>
              <a:t>);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Использование различного типа шрифта в компоненте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/>
              <a:t>textView.setTypeface</a:t>
            </a:r>
            <a:r>
              <a:rPr lang="en-US" dirty="0"/>
              <a:t>(</a:t>
            </a:r>
            <a:r>
              <a:rPr lang="en-US" dirty="0" err="1"/>
              <a:t>Typeface.DEFAULT</a:t>
            </a:r>
            <a:r>
              <a:rPr lang="en-US" dirty="0"/>
              <a:t>, </a:t>
            </a:r>
            <a:r>
              <a:rPr lang="en-US" dirty="0" err="1"/>
              <a:t>Typeface.BOLD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//жирный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/>
              <a:t>textView.setTypeface</a:t>
            </a:r>
            <a:r>
              <a:rPr lang="en-US" dirty="0"/>
              <a:t>(</a:t>
            </a:r>
            <a:r>
              <a:rPr lang="en-US" dirty="0" err="1"/>
              <a:t>Typeface.DEFAULT</a:t>
            </a:r>
            <a:r>
              <a:rPr lang="en-US" dirty="0"/>
              <a:t>, </a:t>
            </a:r>
            <a:r>
              <a:rPr lang="en-US" dirty="0" err="1"/>
              <a:t>Typeface.ITALIC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//курсив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/>
              <a:t>textView.setTypeface</a:t>
            </a:r>
            <a:r>
              <a:rPr lang="en-US" dirty="0"/>
              <a:t>(</a:t>
            </a:r>
            <a:r>
              <a:rPr lang="en-US" dirty="0" err="1"/>
              <a:t>Typeface.DEFAULT</a:t>
            </a:r>
            <a:r>
              <a:rPr lang="en-US"/>
              <a:t>, </a:t>
            </a:r>
            <a:r>
              <a:rPr lang="en-US" dirty="0" err="1"/>
              <a:t>Typeface.BOLD_ITALIC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//жирный курсив</a:t>
            </a:r>
          </a:p>
          <a:p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Операции сравнения</a:t>
            </a:r>
            <a:endParaRPr lang="ru-RU" sz="4000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87408" y="1544486"/>
            <a:ext cx="5088855" cy="4598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&gt;=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больше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&gt;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больше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&lt;=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меньше или 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&lt;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строго меньше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==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равно</a:t>
            </a:r>
            <a:endParaRPr lang="ru-RU" sz="2400" spc="-1" dirty="0"/>
          </a:p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!=   </a:t>
            </a:r>
            <a:r>
              <a:rPr lang="en-US" sz="2400" spc="-1" dirty="0">
                <a:solidFill>
                  <a:srgbClr val="000000"/>
                </a:solidFill>
                <a:ea typeface="DejaVu Sans"/>
              </a:rPr>
              <a:t>   </a:t>
            </a:r>
            <a:r>
              <a:rPr lang="ru-RU" sz="2400" spc="-1" dirty="0">
                <a:solidFill>
                  <a:srgbClr val="000000"/>
                </a:solidFill>
                <a:ea typeface="DejaVu Sans"/>
              </a:rPr>
              <a:t>не равно</a:t>
            </a:r>
            <a:endParaRPr lang="ru-RU" sz="2400" spc="-1" dirty="0"/>
          </a:p>
        </p:txBody>
      </p:sp>
      <p:sp>
        <p:nvSpPr>
          <p:cNvPr id="115" name="CustomShape 3"/>
          <p:cNvSpPr/>
          <p:nvPr/>
        </p:nvSpPr>
        <p:spPr>
          <a:xfrm>
            <a:off x="7577144" y="1433659"/>
            <a:ext cx="3386143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 dirty="0">
                <a:solidFill>
                  <a:srgbClr val="000000"/>
                </a:solidFill>
                <a:latin typeface="Calibri"/>
                <a:ea typeface="DejaVu Sans"/>
              </a:rPr>
              <a:t>Пример кода:</a:t>
            </a:r>
            <a:endParaRPr lang="ru-RU" sz="2200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6986254" y="1985745"/>
            <a:ext cx="3386143" cy="3900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a = 4;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int b = 5;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boolean</a:t>
            </a: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result;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==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!=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&gt; b);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en-US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 = (a &lt;= 4);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  <a:p>
            <a:pPr algn="just" hangingPunct="0">
              <a:lnSpc>
                <a:spcPct val="115000"/>
              </a:lnSpc>
            </a:pPr>
            <a:r>
              <a:rPr lang="ru-RU" sz="24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result</a:t>
            </a:r>
            <a:r>
              <a:rPr lang="ru-RU" sz="24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Liberation Mono" panose="02070409020205020404" pitchFamily="49" charset="0"/>
                <a:cs typeface="Liberation Mono" panose="02070409020205020404" pitchFamily="49" charset="0"/>
              </a:rPr>
              <a:t> = (b &gt;= 6);</a:t>
            </a:r>
            <a:endParaRPr lang="ru-RU" sz="2400" kern="100" dirty="0">
              <a:effectLst/>
              <a:latin typeface="Liberation Mono" panose="02070409020205020404" pitchFamily="49" charset="0"/>
              <a:ea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3FC386-077E-46CC-B62D-BA25F5C37980}"/>
              </a:ext>
            </a:extLst>
          </p:cNvPr>
          <p:cNvSpPr/>
          <p:nvPr/>
        </p:nvSpPr>
        <p:spPr>
          <a:xfrm>
            <a:off x="486137" y="1473650"/>
            <a:ext cx="6990116" cy="1111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«&amp;&amp;» - И (конъюнкция или логическое умножение)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97078C2-4A7C-4C77-897D-473FFA8E793D}"/>
              </a:ext>
            </a:extLst>
          </p:cNvPr>
          <p:cNvSpPr/>
          <p:nvPr/>
        </p:nvSpPr>
        <p:spPr>
          <a:xfrm>
            <a:off x="3310360" y="3348730"/>
            <a:ext cx="8426369" cy="111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«||» - ИЛИ (дизъюнкция или логическое сложение)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Результат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если оба операнда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в остальных случаях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9E79BF-C476-49A6-8A47-497BCA6332E7}"/>
              </a:ext>
            </a:extLst>
          </p:cNvPr>
          <p:cNvSpPr/>
          <p:nvPr/>
        </p:nvSpPr>
        <p:spPr>
          <a:xfrm>
            <a:off x="1088020" y="5223809"/>
            <a:ext cx="7384648" cy="1111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- «!» НЕ (отрицание)</a:t>
            </a:r>
            <a:endParaRPr lang="ru-RU" sz="1800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Унарная операция. Если операнд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true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то результат — </a:t>
            </a:r>
            <a:r>
              <a:rPr lang="ru-RU" sz="18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false</a:t>
            </a:r>
            <a:r>
              <a:rPr lang="ru-RU" sz="1800" spc="-1" dirty="0">
                <a:solidFill>
                  <a:srgbClr val="000000"/>
                </a:solidFill>
                <a:latin typeface="Times New Roman"/>
                <a:ea typeface="DejaVu Sans"/>
              </a:rPr>
              <a:t>, и наоборот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7AE83A-932D-4F9F-B7E8-CC860FEE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23" y="1227542"/>
            <a:ext cx="2200182" cy="160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4C5AAF-D8A6-48A8-8B05-B35ED15F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6" y="3102622"/>
            <a:ext cx="2200184" cy="16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Дополнение (теория множеств) - Complement (set theory) - qwe.wiki">
            <a:extLst>
              <a:ext uri="{FF2B5EF4-FFF2-40B4-BE49-F238E27FC236}">
                <a16:creationId xmlns:a16="http://schemas.microsoft.com/office/drawing/2014/main" id="{807410C7-EFE4-4E31-A57B-1C86EFFF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114" y="4952966"/>
            <a:ext cx="1607314" cy="160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 dirty="0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949353" y="1056960"/>
            <a:ext cx="2658809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spc="-1" dirty="0">
                <a:solidFill>
                  <a:srgbClr val="7030A0"/>
                </a:solidFill>
                <a:latin typeface="Calibri"/>
                <a:ea typeface="DejaVu Sans"/>
              </a:rPr>
              <a:t>Пример кода:</a:t>
            </a:r>
            <a:endParaRPr lang="ru-RU" sz="2200" b="1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6275B-C293-4356-ADC3-FF0A3709F214}"/>
              </a:ext>
            </a:extLst>
          </p:cNvPr>
          <p:cNvSpPr txBox="1"/>
          <p:nvPr/>
        </p:nvSpPr>
        <p:spPr>
          <a:xfrm>
            <a:off x="1438922" y="1534609"/>
            <a:ext cx="9622654" cy="5025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en-US" dirty="0"/>
              <a:t>int a = 4;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/>
              <a:t>int b = 5;</a:t>
            </a:r>
            <a:endParaRPr lang="ru-RU" dirty="0"/>
          </a:p>
          <a:p>
            <a:pPr hangingPunct="0">
              <a:lnSpc>
                <a:spcPct val="150000"/>
              </a:lnSpc>
            </a:pPr>
            <a:r>
              <a:rPr lang="en-US" dirty="0" err="1"/>
              <a:t>boolean</a:t>
            </a:r>
            <a:r>
              <a:rPr lang="en-US" dirty="0"/>
              <a:t> result;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больше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логическое или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(a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b) - 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en-US" dirty="0"/>
              <a:t>result = a &gt; b || a &lt; b</a:t>
            </a:r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(3 меньше a) логическое и(a меньше 6) -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3 &lt; a &amp;&amp; a &lt; 6</a:t>
            </a:r>
            <a:endParaRPr lang="en-US" dirty="0"/>
          </a:p>
          <a:p>
            <a:pPr hangingPunct="0">
              <a:lnSpc>
                <a:spcPct val="150000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// логическое нет —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false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hangingPunct="0">
              <a:lnSpc>
                <a:spcPct val="150000"/>
              </a:lnSpc>
            </a:pPr>
            <a:r>
              <a:rPr lang="ru-RU" dirty="0" err="1"/>
              <a:t>result</a:t>
            </a:r>
            <a:r>
              <a:rPr lang="ru-RU" dirty="0"/>
              <a:t> = !</a:t>
            </a:r>
            <a:r>
              <a:rPr lang="ru-RU" dirty="0" err="1"/>
              <a:t>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Логические операции</a:t>
            </a:r>
            <a:endParaRPr lang="ru-RU" sz="4000" spc="-1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1884000" y="2567160"/>
            <a:ext cx="8429040" cy="29044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3252000" y="1800000"/>
            <a:ext cx="54716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Таблица истинности логических операторов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764000" y="4824000"/>
            <a:ext cx="539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! НЕ РАВНО</a:t>
            </a:r>
            <a:endParaRPr lang="ru-RU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18560" y="3384000"/>
            <a:ext cx="374364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marL="360000" algn="just"/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       &amp;&amp;  ЛОГИЧЕСКОЕ И</a:t>
            </a:r>
            <a:endParaRPr lang="ru-RU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644000" y="1944000"/>
            <a:ext cx="2518200" cy="1438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pc="-1">
                <a:solidFill>
                  <a:srgbClr val="000000"/>
                </a:solidFill>
                <a:latin typeface="Calibri"/>
                <a:ea typeface="DejaVu Sans"/>
              </a:rPr>
              <a:t>   ||  ЛОГИЧЕСКОЕ ИЛИ</a:t>
            </a:r>
            <a:endParaRPr lang="ru-RU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044180" y="368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2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2432458" y="5245020"/>
            <a:ext cx="29124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1 ступень</a:t>
            </a:r>
            <a:endParaRPr lang="ru-RU" sz="4000" spc="-1" dirty="0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196180" y="2240281"/>
            <a:ext cx="309420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b="1" spc="-1" dirty="0">
                <a:solidFill>
                  <a:srgbClr val="1731D2"/>
                </a:solidFill>
                <a:latin typeface="Calibri"/>
                <a:ea typeface="DejaVu Sans"/>
              </a:rPr>
              <a:t>3 ступень</a:t>
            </a:r>
            <a:endParaRPr lang="ru-RU" sz="40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152560" y="297720"/>
            <a:ext cx="78829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b="1" spc="-1">
                <a:solidFill>
                  <a:srgbClr val="203864"/>
                </a:solidFill>
                <a:latin typeface="Calibri"/>
                <a:ea typeface="DejaVu Sans"/>
              </a:rPr>
              <a:t>Приоритет операций</a:t>
            </a:r>
            <a:endParaRPr lang="ru-RU" sz="4000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72000" y="1872000"/>
            <a:ext cx="309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Неравенство 1 ≤ x ≤ 6</a:t>
            </a:r>
            <a:endParaRPr lang="ru-RU" sz="2200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636000" y="1872000"/>
            <a:ext cx="2951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1 &lt; x &amp;&amp; x &lt; 6</a:t>
            </a:r>
            <a:endParaRPr lang="ru-RU" sz="2200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60000" y="3672000"/>
            <a:ext cx="381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value1 || value2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>
            <a:off x="5268000" y="2160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1956000" y="4968000"/>
            <a:ext cx="3527640" cy="719640"/>
          </a:xfrm>
          <a:prstGeom prst="rect">
            <a:avLst/>
          </a:prstGeom>
          <a:solidFill>
            <a:srgbClr val="7BCF7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value1 || (value2 &amp;&amp; value3)</a:t>
            </a:r>
            <a:endParaRPr lang="ru-RU" sz="2200" spc="-1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6564000" y="4968000"/>
            <a:ext cx="3527640" cy="719640"/>
          </a:xfrm>
          <a:prstGeom prst="rect">
            <a:avLst/>
          </a:prstGeom>
          <a:solidFill>
            <a:srgbClr val="FE718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Liberation Mono;Courier New"/>
              </a:rPr>
              <a:t>(value1 || value2) &amp;&amp; value3</a:t>
            </a:r>
            <a:endParaRPr lang="ru-RU" sz="2200" spc="-1">
              <a:latin typeface="Arial"/>
            </a:endParaRPr>
          </a:p>
        </p:txBody>
      </p:sp>
      <p:sp>
        <p:nvSpPr>
          <p:cNvPr id="141" name="Line 8"/>
          <p:cNvSpPr/>
          <p:nvPr/>
        </p:nvSpPr>
        <p:spPr>
          <a:xfrm flipH="1">
            <a:off x="4548000" y="4392000"/>
            <a:ext cx="432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Line 9"/>
          <p:cNvSpPr/>
          <p:nvPr/>
        </p:nvSpPr>
        <p:spPr>
          <a:xfrm>
            <a:off x="7140000" y="4392000"/>
            <a:ext cx="504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3092880" y="589536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ВЕРНО</a:t>
            </a:r>
            <a:endParaRPr lang="ru-RU" sz="2200" spc="-1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7644000" y="5904000"/>
            <a:ext cx="181476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spc="-1">
                <a:solidFill>
                  <a:srgbClr val="000000"/>
                </a:solidFill>
                <a:latin typeface="Calibri"/>
                <a:ea typeface="DejaVu Sans"/>
              </a:rPr>
              <a:t>НЕВЕРНО</a:t>
            </a:r>
            <a:endParaRPr lang="ru-RU" sz="22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Условные конструкции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Конструкция </a:t>
            </a:r>
            <a:r>
              <a:rPr lang="en-US" dirty="0"/>
              <a:t>if/else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599_TF66741836" id="{AA3878B7-3FDB-4B6B-A8DF-73093994643B}" vid="{911F6A47-A707-4A03-9914-480CE2EF2D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http://www.w3.org/XML/1998/namespace"/>
    <ds:schemaRef ds:uri="http://schemas.microsoft.com/office/2006/metadata/properties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1035</Words>
  <Application>Microsoft Office PowerPoint</Application>
  <PresentationFormat>Широкоэкранный</PresentationFormat>
  <Paragraphs>308</Paragraphs>
  <Slides>28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Microsoft YaHei</vt:lpstr>
      <vt:lpstr>Arial</vt:lpstr>
      <vt:lpstr>Calibri</vt:lpstr>
      <vt:lpstr>Century Gothic</vt:lpstr>
      <vt:lpstr>DejaVu Sans</vt:lpstr>
      <vt:lpstr>Liberation Mono</vt:lpstr>
      <vt:lpstr>Liberation Mono;Courier New</vt:lpstr>
      <vt:lpstr>Times New Roman</vt:lpstr>
      <vt:lpstr>Wingdings 3</vt:lpstr>
      <vt:lpstr>Ион (конференц-зал)</vt:lpstr>
      <vt:lpstr>Android разработка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Условные конструкции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2020-09-22T04:43:31Z</dcterms:created>
  <dcterms:modified xsi:type="dcterms:W3CDTF">2020-10-02T06:47:53Z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