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6917245" cy="3255264"/>
          </a:xfrm>
        </p:spPr>
        <p:txBody>
          <a:bodyPr anchor="ctr">
            <a:normAutofit/>
          </a:bodyPr>
          <a:lstStyle/>
          <a:p>
            <a:r>
              <a:rPr lang="ru-RU" sz="6000"/>
              <a:t>Циклы в</a:t>
            </a:r>
            <a:r>
              <a:rPr lang="en-US" sz="6000"/>
              <a:t> Java</a:t>
            </a:r>
            <a:endParaRPr lang="ru-RU" sz="6000" dirty="0"/>
          </a:p>
        </p:txBody>
      </p:sp>
      <p:pic>
        <p:nvPicPr>
          <p:cNvPr id="1026" name="Picture 2" descr="Samsung открывает летнюю школу для выпускников «IT школы Samsung»">
            <a:extLst>
              <a:ext uri="{FF2B5EF4-FFF2-40B4-BE49-F238E27FC236}">
                <a16:creationId xmlns:a16="http://schemas.microsoft.com/office/drawing/2014/main" id="{582D7631-810E-4EE6-8E86-F6B8E2911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95" y="2820162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15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142">
            <a:extLst>
              <a:ext uri="{FF2B5EF4-FFF2-40B4-BE49-F238E27FC236}">
                <a16:creationId xmlns:a16="http://schemas.microsoft.com/office/drawing/2014/main" id="{0F2F231C-9E36-40B0-A4AD-D3AD1E81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144">
            <a:extLst>
              <a:ext uri="{FF2B5EF4-FFF2-40B4-BE49-F238E27FC236}">
                <a16:creationId xmlns:a16="http://schemas.microsoft.com/office/drawing/2014/main" id="{AC80E3FC-06A2-4801-8281-7E4E063B7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128" y="1298448"/>
            <a:ext cx="3843409" cy="3255264"/>
          </a:xfrm>
        </p:spPr>
        <p:txBody>
          <a:bodyPr>
            <a:normAutofit/>
          </a:bodyPr>
          <a:lstStyle/>
          <a:p>
            <a:r>
              <a:rPr lang="ru-RU"/>
              <a:t>Циклы в</a:t>
            </a:r>
            <a:r>
              <a:rPr lang="en-US"/>
              <a:t> Java</a:t>
            </a:r>
            <a:endParaRPr lang="ru-RU"/>
          </a:p>
        </p:txBody>
      </p:sp>
      <p:sp>
        <p:nvSpPr>
          <p:cNvPr id="2062" name="Rectangle 146">
            <a:extLst>
              <a:ext uri="{FF2B5EF4-FFF2-40B4-BE49-F238E27FC236}">
                <a16:creationId xmlns:a16="http://schemas.microsoft.com/office/drawing/2014/main" id="{6993D2C4-33A7-4A1E-B168-F4C7A692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8840" y="758952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s://cdn.maximonline.ru/49/f2/17/49f217baa6b8015db658079066e9b48a/620x413_1_20b653f8d72fe652e31df130fc699c1a@665x443_0xac120005_80250761529118182.jpg">
            <a:extLst>
              <a:ext uri="{FF2B5EF4-FFF2-40B4-BE49-F238E27FC236}">
                <a16:creationId xmlns:a16="http://schemas.microsoft.com/office/drawing/2014/main" id="{3A1FCA8C-97CE-4874-BD98-38BCA0D2B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4" r="12659" b="5"/>
          <a:stretch/>
        </p:blipFill>
        <p:spPr bwMode="auto">
          <a:xfrm>
            <a:off x="5118770" y="4080911"/>
            <a:ext cx="2176085" cy="200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4554E15C-DA50-4F0F-A416-E3B088C7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8" name="Picture 10" descr="https://cdn.maximonline.ru/23/cf/75/23cf75ea203c302598388725e3ef86c2/620x372_1_62ad04d1fd44c61ba412eef946840c6b@665x399_0xac120005_4162876631529118183.jpg">
            <a:extLst>
              <a:ext uri="{FF2B5EF4-FFF2-40B4-BE49-F238E27FC236}">
                <a16:creationId xmlns:a16="http://schemas.microsoft.com/office/drawing/2014/main" id="{EB493ED7-1F4E-408E-A1ED-6CAB150D0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1" r="13030" b="3"/>
          <a:stretch/>
        </p:blipFill>
        <p:spPr bwMode="auto">
          <a:xfrm>
            <a:off x="7460907" y="3264090"/>
            <a:ext cx="4027002" cy="359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Новинки кино">
            <a:extLst>
              <a:ext uri="{FF2B5EF4-FFF2-40B4-BE49-F238E27FC236}">
                <a16:creationId xmlns:a16="http://schemas.microsoft.com/office/drawing/2014/main" id="{17F2DBC6-BF17-4736-A0A2-75B82557A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74"/>
          <a:stretch/>
        </p:blipFill>
        <p:spPr bwMode="auto">
          <a:xfrm>
            <a:off x="5137453" y="10"/>
            <a:ext cx="4113440" cy="3920034"/>
          </a:xfrm>
          <a:custGeom>
            <a:avLst/>
            <a:gdLst/>
            <a:ahLst/>
            <a:cxnLst/>
            <a:rect l="l" t="t" r="r" b="b"/>
            <a:pathLst>
              <a:path w="4113440" h="3920044">
                <a:moveTo>
                  <a:pt x="0" y="0"/>
                </a:moveTo>
                <a:lnTo>
                  <a:pt x="4113440" y="0"/>
                </a:lnTo>
                <a:lnTo>
                  <a:pt x="4113440" y="3103224"/>
                </a:lnTo>
                <a:lnTo>
                  <a:pt x="2157388" y="3103224"/>
                </a:lnTo>
                <a:lnTo>
                  <a:pt x="2157388" y="3920044"/>
                </a:lnTo>
                <a:lnTo>
                  <a:pt x="0" y="39200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A7850C8-8932-45FB-824D-8AB7D846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8BB4B4-FCCA-4BB8-A5B5-7EDD9652D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607" y="1298448"/>
            <a:ext cx="384793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Циклы в Java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AD000C-FECC-4415-AB14-16AC3974C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758952"/>
            <a:ext cx="3379859" cy="319149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D1A26C-DCFB-460B-BE7B-FC2CA435D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772812"/>
            <a:ext cx="2849303" cy="1784350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8DEA40E-A1A6-474E-BE3B-A06C929E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727" y="4115150"/>
            <a:ext cx="3379859" cy="19838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72A6C1-76CF-4215-B818-52CFF4D7A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8608" y="2722807"/>
            <a:ext cx="2849303" cy="3367097"/>
          </a:xfrm>
          <a:prstGeom prst="rect">
            <a:avLst/>
          </a:prstGeom>
          <a:solidFill>
            <a:srgbClr val="FFFFFF"/>
          </a:solidFill>
          <a:ln w="66675" cmpd="sng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1CE9D6-3D74-4540-A98B-23282458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91D29-339C-46AD-A536-D34395E46612}"/>
              </a:ext>
            </a:extLst>
          </p:cNvPr>
          <p:cNvSpPr txBox="1"/>
          <p:nvPr/>
        </p:nvSpPr>
        <p:spPr>
          <a:xfrm>
            <a:off x="5305328" y="4287562"/>
            <a:ext cx="2942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с постусловием</a:t>
            </a:r>
          </a:p>
          <a:p>
            <a:pPr algn="ctr">
              <a:spcAft>
                <a:spcPts val="600"/>
              </a:spcAft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do..while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32B39-5D36-4C57-A731-9295D51FECC1}"/>
              </a:ext>
            </a:extLst>
          </p:cNvPr>
          <p:cNvSpPr txBox="1"/>
          <p:nvPr/>
        </p:nvSpPr>
        <p:spPr>
          <a:xfrm>
            <a:off x="8697429" y="931710"/>
            <a:ext cx="2683744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со счетчиком</a:t>
            </a:r>
          </a:p>
          <a:p>
            <a:pPr algn="ctr">
              <a:spcAft>
                <a:spcPts val="600"/>
              </a:spcAft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94B1BB-E04E-4900-B7F4-88B6D991CC5D}"/>
              </a:ext>
            </a:extLst>
          </p:cNvPr>
          <p:cNvSpPr/>
          <p:nvPr/>
        </p:nvSpPr>
        <p:spPr>
          <a:xfrm>
            <a:off x="9400257" y="3676073"/>
            <a:ext cx="13260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each..</a:t>
            </a: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453CE-37D4-45F3-80E1-2172B9C57CF3}"/>
              </a:ext>
            </a:extLst>
          </p:cNvPr>
          <p:cNvSpPr txBox="1"/>
          <p:nvPr/>
        </p:nvSpPr>
        <p:spPr>
          <a:xfrm>
            <a:off x="5305328" y="952990"/>
            <a:ext cx="2942028" cy="2476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икл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с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предусловием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endParaRPr lang="ru-RU" sz="2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854DCC-D038-4427-B592-F92A08FCBD63}"/>
              </a:ext>
            </a:extLst>
          </p:cNvPr>
          <p:cNvSpPr/>
          <p:nvPr/>
        </p:nvSpPr>
        <p:spPr>
          <a:xfrm>
            <a:off x="8697429" y="2874076"/>
            <a:ext cx="27858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accent1">
                    <a:lumMod val="75000"/>
                  </a:schemeClr>
                </a:solidFill>
              </a:rPr>
              <a:t>Цикл “для каждого” 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6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2619855" y="247433"/>
            <a:ext cx="7466491" cy="1724669"/>
            <a:chOff x="4382609" y="675342"/>
            <a:chExt cx="7466491" cy="172466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5640CF-477F-4115-A83A-88999606D9DD}"/>
              </a:ext>
            </a:extLst>
          </p:cNvPr>
          <p:cNvGrpSpPr/>
          <p:nvPr/>
        </p:nvGrpSpPr>
        <p:grpSpPr>
          <a:xfrm>
            <a:off x="2224984" y="2200513"/>
            <a:ext cx="4128117" cy="2017106"/>
            <a:chOff x="4046433" y="2566665"/>
            <a:chExt cx="4128117" cy="2017106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F7E0AC6-0DEF-49F2-B642-0B682B1C41EF}"/>
                </a:ext>
              </a:extLst>
            </p:cNvPr>
            <p:cNvSpPr/>
            <p:nvPr/>
          </p:nvSpPr>
          <p:spPr>
            <a:xfrm>
              <a:off x="4046433" y="2644779"/>
              <a:ext cx="412811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&lt; </a:t>
              </a:r>
              <a:r>
                <a:rPr lang="en-US" sz="2400" dirty="0">
                  <a:solidFill>
                    <a:srgbClr val="986801"/>
                  </a:solidFill>
                </a:rPr>
                <a:t>5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>
                  <a:solidFill>
                    <a:srgbClr val="383A42"/>
                  </a:solidFill>
                </a:rPr>
                <a:t> System. </a:t>
              </a:r>
              <a:r>
                <a:rPr lang="en-US" sz="2400" dirty="0" err="1">
                  <a:solidFill>
                    <a:srgbClr val="383A42"/>
                  </a:solidFill>
                </a:rPr>
                <a:t>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4046434" y="2566665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D3B4332-B2AF-46EB-A5CC-56F6F360FC5F}"/>
              </a:ext>
            </a:extLst>
          </p:cNvPr>
          <p:cNvGrpSpPr/>
          <p:nvPr/>
        </p:nvGrpSpPr>
        <p:grpSpPr>
          <a:xfrm>
            <a:off x="6385301" y="2200513"/>
            <a:ext cx="4293066" cy="2017106"/>
            <a:chOff x="7616230" y="4431311"/>
            <a:chExt cx="4293066" cy="2017106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5513AF82-F28A-4A88-8903-BA31CD4D2375}"/>
                </a:ext>
              </a:extLst>
            </p:cNvPr>
            <p:cNvSpPr/>
            <p:nvPr/>
          </p:nvSpPr>
          <p:spPr>
            <a:xfrm>
              <a:off x="7782776" y="4477949"/>
              <a:ext cx="412652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</a:t>
              </a:r>
              <a:r>
                <a:rPr lang="en-US" sz="2400" dirty="0">
                  <a:solidFill>
                    <a:srgbClr val="383A42"/>
                  </a:solidFill>
                </a:rPr>
                <a:t> 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383A42"/>
                  </a:solidFill>
                </a:rPr>
                <a:t>;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A626A4"/>
                  </a:solidFill>
                </a:rPr>
                <a:t>while</a:t>
              </a:r>
              <a:r>
                <a:rPr lang="en-US" sz="2400" dirty="0">
                  <a:solidFill>
                    <a:srgbClr val="383A42"/>
                  </a:solidFill>
                </a:rPr>
                <a:t> (</a:t>
              </a:r>
              <a:r>
                <a:rPr lang="en-US" sz="2400" dirty="0">
                  <a:solidFill>
                    <a:srgbClr val="A626A4"/>
                  </a:solidFill>
                </a:rPr>
                <a:t>true</a:t>
              </a:r>
              <a:r>
                <a:rPr lang="en-US" sz="2400" dirty="0">
                  <a:solidFill>
                    <a:srgbClr val="383A42"/>
                  </a:solidFill>
                </a:rPr>
                <a:t>){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383A42"/>
                  </a:solidFill>
                </a:rPr>
                <a:t>	</a:t>
              </a:r>
              <a:r>
                <a:rPr lang="en-US" sz="2400" dirty="0" err="1">
                  <a:solidFill>
                    <a:srgbClr val="383A42"/>
                  </a:solidFill>
                </a:rPr>
                <a:t>System.оut.</a:t>
              </a:r>
              <a:r>
                <a:rPr lang="en-US" sz="2400" dirty="0" err="1">
                  <a:solidFill>
                    <a:srgbClr val="A626A4"/>
                  </a:solidFill>
                </a:rPr>
                <a:t>print</a:t>
              </a:r>
              <a:r>
                <a:rPr lang="en-US" sz="2400" dirty="0">
                  <a:solidFill>
                    <a:srgbClr val="383A42"/>
                  </a:solidFill>
                </a:rPr>
                <a:t>(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383A42"/>
                  </a:solidFill>
                </a:rPr>
                <a:t>);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ru-RU" sz="2400" dirty="0">
                  <a:solidFill>
                    <a:srgbClr val="A626A4"/>
                  </a:solidFill>
                </a:rPr>
                <a:t>	</a:t>
              </a:r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++; </a:t>
              </a:r>
              <a:endParaRPr lang="ru-RU" sz="2400" dirty="0">
                <a:solidFill>
                  <a:srgbClr val="383A42"/>
                </a:solidFill>
              </a:endParaRPr>
            </a:p>
            <a:p>
              <a:r>
                <a:rPr lang="en-US" sz="2400" dirty="0">
                  <a:solidFill>
                    <a:srgbClr val="383A42"/>
                  </a:solidFill>
                </a:rPr>
                <a:t>}</a:t>
              </a:r>
              <a:endParaRPr lang="ru-RU" sz="24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497EB71-9565-45AF-B188-84B3B7E598BD}"/>
                </a:ext>
              </a:extLst>
            </p:cNvPr>
            <p:cNvSpPr/>
            <p:nvPr/>
          </p:nvSpPr>
          <p:spPr>
            <a:xfrm>
              <a:off x="7616230" y="4431311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</a:t>
            </a:r>
            <a:r>
              <a:rPr lang="en-US" sz="4400" b="1" dirty="0" err="1">
                <a:solidFill>
                  <a:schemeClr val="bg1"/>
                </a:solidFill>
              </a:rPr>
              <a:t>предусловием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while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6436080" y="5072863"/>
            <a:ext cx="5187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повторяет действие(-я) до тех пор, пока условие истинно</a:t>
            </a:r>
          </a:p>
        </p:txBody>
      </p:sp>
    </p:spTree>
    <p:extLst>
      <p:ext uri="{BB962C8B-B14F-4D97-AF65-F5344CB8AC3E}">
        <p14:creationId xmlns:p14="http://schemas.microsoft.com/office/powerpoint/2010/main" val="87598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4826" y="331011"/>
            <a:ext cx="7466491" cy="1724669"/>
            <a:chOff x="4382609" y="675342"/>
            <a:chExt cx="7466491" cy="1724669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0" y="714375"/>
              <a:ext cx="7349100" cy="1646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2400" b="1" i="1" dirty="0">
                  <a:solidFill>
                    <a:schemeClr val="accent1">
                      <a:lumMod val="50000"/>
                    </a:schemeClr>
                  </a:solidFill>
                </a:rPr>
                <a:t>ПСЕВДОКОД</a:t>
              </a:r>
              <a:r>
                <a:rPr lang="ru-RU" sz="24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</a:rPr>
                <a:t>do</a:t>
              </a:r>
              <a:r>
                <a:rPr lang="ru-RU" sz="2400" dirty="0">
                  <a:solidFill>
                    <a:srgbClr val="383A42"/>
                  </a:solidFill>
                </a:rPr>
                <a:t>{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&lt;</a:t>
              </a:r>
              <a:r>
                <a:rPr lang="ru-RU" sz="2400" dirty="0">
                  <a:solidFill>
                    <a:srgbClr val="E45649"/>
                  </a:solidFill>
                </a:rPr>
                <a:t>Действия</a:t>
              </a:r>
              <a:r>
                <a:rPr lang="ru-RU" sz="2400" dirty="0">
                  <a:solidFill>
                    <a:srgbClr val="383A42"/>
                  </a:solidFill>
                </a:rPr>
                <a:t>&gt; (выполняются пока условие истинно)</a:t>
              </a:r>
              <a:br>
                <a:rPr lang="ru-RU" sz="2400" dirty="0"/>
              </a:br>
              <a:r>
                <a:rPr lang="ru-RU" sz="2400" dirty="0">
                  <a:solidFill>
                    <a:srgbClr val="383A42"/>
                  </a:solidFill>
                </a:rPr>
                <a:t>}</a:t>
              </a:r>
              <a:r>
                <a:rPr lang="ru-RU" sz="2400" dirty="0">
                  <a:solidFill>
                    <a:srgbClr val="A626A4"/>
                  </a:solidFill>
                </a:rPr>
                <a:t> </a:t>
              </a:r>
              <a:r>
                <a:rPr lang="ru-RU" sz="2400" dirty="0" err="1">
                  <a:solidFill>
                    <a:srgbClr val="A626A4"/>
                  </a:solidFill>
                </a:rPr>
                <a:t>while</a:t>
              </a:r>
              <a:r>
                <a:rPr lang="ru-RU" sz="2400" dirty="0">
                  <a:solidFill>
                    <a:srgbClr val="383A42"/>
                  </a:solidFill>
                </a:rPr>
                <a:t> (&lt;</a:t>
              </a:r>
              <a:r>
                <a:rPr lang="ru-RU" sz="2400" dirty="0">
                  <a:solidFill>
                    <a:srgbClr val="E45649"/>
                  </a:solidFill>
                </a:rPr>
                <a:t>условие</a:t>
              </a:r>
              <a:r>
                <a:rPr lang="ru-RU" sz="2400" dirty="0">
                  <a:solidFill>
                    <a:srgbClr val="383A42"/>
                  </a:solidFill>
                </a:rPr>
                <a:t>&gt;)</a:t>
              </a:r>
              <a:r>
                <a:rPr lang="en-US" sz="2400" b="1" dirty="0">
                  <a:solidFill>
                    <a:srgbClr val="FF0000"/>
                  </a:solidFill>
                </a:rPr>
                <a:t>;</a:t>
              </a:r>
              <a:endParaRPr lang="ru-RU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2466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 п</a:t>
            </a:r>
            <a:r>
              <a:rPr lang="ru-RU" sz="4400" b="1" dirty="0">
                <a:solidFill>
                  <a:schemeClr val="bg1"/>
                </a:solidFill>
              </a:rPr>
              <a:t>ост</a:t>
            </a:r>
            <a:r>
              <a:rPr lang="en-US" sz="4400" b="1" dirty="0" err="1">
                <a:solidFill>
                  <a:schemeClr val="bg1"/>
                </a:solidFill>
              </a:rPr>
              <a:t>условием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 … while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6162065" y="4990597"/>
            <a:ext cx="6172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сначала выполняется тело цикла, а потом проверяется условие его продолжения и перехода на следующий шаг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DD651E8-5CCB-42DA-A0AA-6F243B347779}"/>
              </a:ext>
            </a:extLst>
          </p:cNvPr>
          <p:cNvGrpSpPr/>
          <p:nvPr/>
        </p:nvGrpSpPr>
        <p:grpSpPr>
          <a:xfrm>
            <a:off x="7911317" y="2127704"/>
            <a:ext cx="3937080" cy="2017106"/>
            <a:chOff x="2308980" y="2139497"/>
            <a:chExt cx="3937080" cy="2017106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2308980" y="2139497"/>
              <a:ext cx="3937080" cy="201710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16CD5101-5A80-4605-B5F2-8D5839E1E478}"/>
                </a:ext>
              </a:extLst>
            </p:cNvPr>
            <p:cNvSpPr/>
            <p:nvPr/>
          </p:nvSpPr>
          <p:spPr>
            <a:xfrm>
              <a:off x="2619855" y="2168072"/>
              <a:ext cx="3315331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A626A4"/>
                  </a:solidFill>
                </a:rPr>
                <a:t>int x = </a:t>
              </a:r>
              <a:r>
                <a:rPr lang="en-US" sz="2400" dirty="0">
                  <a:solidFill>
                    <a:srgbClr val="986801"/>
                  </a:solidFill>
                </a:rPr>
                <a:t>0</a:t>
              </a:r>
              <a:r>
                <a:rPr lang="en-US" sz="2400" dirty="0">
                  <a:solidFill>
                    <a:srgbClr val="A626A4"/>
                  </a:solidFill>
                </a:rPr>
                <a:t>;</a:t>
              </a:r>
            </a:p>
            <a:p>
              <a:r>
                <a:rPr lang="en-US" sz="2400" dirty="0">
                  <a:solidFill>
                    <a:srgbClr val="A626A4"/>
                  </a:solidFill>
                </a:rPr>
                <a:t>do </a:t>
              </a:r>
              <a:r>
                <a:rPr lang="en-US" sz="2400" dirty="0">
                  <a:solidFill>
                    <a:srgbClr val="383A42"/>
                  </a:solidFill>
                </a:rPr>
                <a:t>{</a:t>
              </a:r>
            </a:p>
            <a:p>
              <a:r>
                <a:rPr lang="en-US" sz="2400" dirty="0" err="1">
                  <a:solidFill>
                    <a:srgbClr val="383A42"/>
                  </a:solidFill>
                </a:rPr>
                <a:t>System.оut.print</a:t>
              </a:r>
              <a:r>
                <a:rPr lang="en-US" sz="2400" dirty="0">
                  <a:solidFill>
                    <a:srgbClr val="A626A4"/>
                  </a:solidFill>
                </a:rPr>
                <a:t>(x + </a:t>
              </a:r>
              <a:r>
                <a:rPr lang="en-US" sz="2400" dirty="0">
                  <a:solidFill>
                    <a:srgbClr val="50A14F"/>
                  </a:solidFill>
                </a:rPr>
                <a:t>" "</a:t>
              </a:r>
              <a:r>
                <a:rPr lang="en-US" sz="2400" dirty="0">
                  <a:solidFill>
                    <a:srgbClr val="A626A4"/>
                  </a:solidFill>
                </a:rPr>
                <a:t>);</a:t>
              </a:r>
            </a:p>
            <a:p>
              <a:r>
                <a:rPr lang="en-US" sz="2400" dirty="0">
                  <a:solidFill>
                    <a:srgbClr val="A626A4"/>
                  </a:solidFill>
                </a:rPr>
                <a:t>x</a:t>
              </a:r>
              <a:r>
                <a:rPr lang="en-US" sz="2400" dirty="0">
                  <a:solidFill>
                    <a:srgbClr val="383A42"/>
                  </a:solidFill>
                </a:rPr>
                <a:t>++</a:t>
              </a:r>
              <a:r>
                <a:rPr lang="en-US" sz="2400" dirty="0">
                  <a:solidFill>
                    <a:srgbClr val="A626A4"/>
                  </a:solidFill>
                </a:rPr>
                <a:t>;</a:t>
              </a:r>
            </a:p>
            <a:p>
              <a:r>
                <a:rPr lang="en-US" sz="2400" dirty="0">
                  <a:solidFill>
                    <a:srgbClr val="383A42"/>
                  </a:solidFill>
                </a:rPr>
                <a:t>} </a:t>
              </a:r>
              <a:r>
                <a:rPr lang="en-US" sz="2400" dirty="0">
                  <a:solidFill>
                    <a:srgbClr val="A626A4"/>
                  </a:solidFill>
                </a:rPr>
                <a:t>while (</a:t>
              </a:r>
              <a:r>
                <a:rPr lang="en-US" sz="2400" dirty="0">
                  <a:solidFill>
                    <a:srgbClr val="383A42"/>
                  </a:solidFill>
                </a:rPr>
                <a:t>x &lt; 5</a:t>
              </a:r>
              <a:r>
                <a:rPr lang="en-US" sz="2400" dirty="0">
                  <a:solidFill>
                    <a:srgbClr val="A626A4"/>
                  </a:solidFill>
                </a:rPr>
                <a:t>);</a:t>
              </a:r>
              <a:endParaRPr lang="ru-RU" sz="2400" dirty="0">
                <a:solidFill>
                  <a:srgbClr val="A626A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69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</a:t>
            </a:r>
            <a:r>
              <a:rPr lang="ru-RU" sz="4400" b="1" dirty="0">
                <a:solidFill>
                  <a:schemeClr val="bg1"/>
                </a:solidFill>
              </a:rPr>
              <a:t>о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ru-RU" sz="4400" b="1" dirty="0">
                <a:solidFill>
                  <a:schemeClr val="bg1"/>
                </a:solidFill>
              </a:rPr>
              <a:t>счетчиком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931245" y="5043863"/>
            <a:ext cx="6172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выполняет указанную последовательность действий столько раз, сколько нужно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480707" y="517371"/>
            <a:ext cx="3869351" cy="15866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B8C3F2-F857-4A7A-934A-EB734536B667}"/>
              </a:ext>
            </a:extLst>
          </p:cNvPr>
          <p:cNvSpPr/>
          <p:nvPr/>
        </p:nvSpPr>
        <p:spPr>
          <a:xfrm>
            <a:off x="670727" y="733984"/>
            <a:ext cx="3379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>
                <a:solidFill>
                  <a:srgbClr val="A626A4"/>
                </a:solidFill>
              </a:rPr>
              <a:t>for</a:t>
            </a:r>
            <a:r>
              <a:rPr lang="nn-NO" sz="2400" dirty="0">
                <a:solidFill>
                  <a:srgbClr val="383A42"/>
                </a:solidFill>
              </a:rPr>
              <a:t> (</a:t>
            </a:r>
            <a:r>
              <a:rPr lang="nn-NO" sz="2400" dirty="0">
                <a:solidFill>
                  <a:srgbClr val="A626A4"/>
                </a:solidFill>
              </a:rPr>
              <a:t>int</a:t>
            </a:r>
            <a:r>
              <a:rPr lang="nn-NO" sz="2400" dirty="0">
                <a:solidFill>
                  <a:srgbClr val="383A42"/>
                </a:solidFill>
              </a:rPr>
              <a:t> i = </a:t>
            </a:r>
            <a:r>
              <a:rPr lang="nn-NO" sz="2400" dirty="0">
                <a:solidFill>
                  <a:srgbClr val="986801"/>
                </a:solidFill>
              </a:rPr>
              <a:t>0</a:t>
            </a:r>
            <a:r>
              <a:rPr lang="nn-NO" sz="2400" dirty="0">
                <a:solidFill>
                  <a:srgbClr val="383A42"/>
                </a:solidFill>
              </a:rPr>
              <a:t>; i &lt; </a:t>
            </a:r>
            <a:r>
              <a:rPr lang="nn-NO" sz="2400" dirty="0">
                <a:solidFill>
                  <a:srgbClr val="986801"/>
                </a:solidFill>
              </a:rPr>
              <a:t>10</a:t>
            </a:r>
            <a:r>
              <a:rPr lang="nn-NO" sz="2400" dirty="0">
                <a:solidFill>
                  <a:srgbClr val="383A42"/>
                </a:solidFill>
              </a:rPr>
              <a:t>; i++){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System.</a:t>
            </a:r>
            <a:r>
              <a:rPr lang="nn-NO" sz="2400" dirty="0">
                <a:solidFill>
                  <a:srgbClr val="383A42"/>
                </a:solidFill>
              </a:rPr>
              <a:t>out.println(i);</a:t>
            </a:r>
          </a:p>
          <a:p>
            <a:r>
              <a:rPr lang="nn-NO" sz="2400" dirty="0">
                <a:solidFill>
                  <a:srgbClr val="383A42"/>
                </a:solidFill>
              </a:rPr>
              <a:t> }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A61A49-C62C-43ED-BB3E-D0916A8B98C2}"/>
              </a:ext>
            </a:extLst>
          </p:cNvPr>
          <p:cNvSpPr/>
          <p:nvPr/>
        </p:nvSpPr>
        <p:spPr>
          <a:xfrm>
            <a:off x="5223028" y="5173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A626A4"/>
                </a:solidFill>
              </a:rPr>
              <a:t>for</a:t>
            </a:r>
            <a:r>
              <a:rPr lang="en-US" sz="2400" dirty="0">
                <a:solidFill>
                  <a:srgbClr val="383A42"/>
                </a:solidFill>
              </a:rPr>
              <a:t> (</a:t>
            </a:r>
            <a:r>
              <a:rPr lang="en-US" sz="2400" dirty="0">
                <a:solidFill>
                  <a:srgbClr val="A626A4"/>
                </a:solidFill>
              </a:rPr>
              <a:t>int</a:t>
            </a:r>
            <a:r>
              <a:rPr lang="en-US" sz="2400" dirty="0">
                <a:solidFill>
                  <a:srgbClr val="383A42"/>
                </a:solidFill>
              </a:rPr>
              <a:t> </a:t>
            </a:r>
            <a:r>
              <a:rPr lang="en-US" sz="2400" dirty="0" err="1">
                <a:solidFill>
                  <a:srgbClr val="383A42"/>
                </a:solidFill>
              </a:rPr>
              <a:t>i</a:t>
            </a:r>
            <a:r>
              <a:rPr lang="en-US" sz="2400" dirty="0">
                <a:solidFill>
                  <a:srgbClr val="383A42"/>
                </a:solidFill>
              </a:rPr>
              <a:t> = </a:t>
            </a:r>
            <a:r>
              <a:rPr lang="en-US" sz="2400" dirty="0">
                <a:solidFill>
                  <a:srgbClr val="986801"/>
                </a:solidFill>
              </a:rPr>
              <a:t>10</a:t>
            </a:r>
            <a:r>
              <a:rPr lang="en-US" sz="2400" dirty="0">
                <a:solidFill>
                  <a:srgbClr val="383A42"/>
                </a:solidFill>
              </a:rPr>
              <a:t>; </a:t>
            </a:r>
            <a:r>
              <a:rPr lang="en-US" sz="2400" dirty="0" err="1">
                <a:solidFill>
                  <a:srgbClr val="383A42"/>
                </a:solidFill>
              </a:rPr>
              <a:t>i</a:t>
            </a:r>
            <a:r>
              <a:rPr lang="en-US" sz="2400" dirty="0">
                <a:solidFill>
                  <a:srgbClr val="383A42"/>
                </a:solidFill>
              </a:rPr>
              <a:t> &gt; </a:t>
            </a:r>
            <a:r>
              <a:rPr lang="en-US" sz="2400" dirty="0">
                <a:solidFill>
                  <a:srgbClr val="986801"/>
                </a:solidFill>
              </a:rPr>
              <a:t>0</a:t>
            </a:r>
            <a:r>
              <a:rPr lang="en-US" sz="2400" dirty="0">
                <a:solidFill>
                  <a:srgbClr val="383A42"/>
                </a:solidFill>
              </a:rPr>
              <a:t>; </a:t>
            </a:r>
            <a:r>
              <a:rPr lang="en-US" sz="2400" dirty="0" err="1">
                <a:solidFill>
                  <a:srgbClr val="383A42"/>
                </a:solidFill>
              </a:rPr>
              <a:t>i</a:t>
            </a:r>
            <a:r>
              <a:rPr lang="en-US" sz="2400" dirty="0">
                <a:solidFill>
                  <a:srgbClr val="383A42"/>
                </a:solidFill>
              </a:rPr>
              <a:t>--){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 </a:t>
            </a:r>
            <a:r>
              <a:rPr lang="ru-RU" sz="2400" dirty="0">
                <a:solidFill>
                  <a:srgbClr val="383A42"/>
                </a:solidFill>
              </a:rPr>
              <a:t>	</a:t>
            </a:r>
            <a:r>
              <a:rPr lang="en-US" sz="2400" dirty="0" err="1">
                <a:solidFill>
                  <a:srgbClr val="383A42"/>
                </a:solidFill>
              </a:rPr>
              <a:t>System.out.println</a:t>
            </a:r>
            <a:r>
              <a:rPr lang="en-US" sz="2400" dirty="0">
                <a:solidFill>
                  <a:srgbClr val="383A42"/>
                </a:solidFill>
              </a:rPr>
              <a:t>(</a:t>
            </a:r>
            <a:r>
              <a:rPr lang="en-US" sz="2400" dirty="0" err="1">
                <a:solidFill>
                  <a:srgbClr val="383A42"/>
                </a:solidFill>
              </a:rPr>
              <a:t>i</a:t>
            </a:r>
            <a:r>
              <a:rPr lang="en-US" sz="2400" dirty="0">
                <a:solidFill>
                  <a:srgbClr val="383A42"/>
                </a:solidFill>
              </a:rPr>
              <a:t>);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 }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 </a:t>
            </a:r>
            <a:r>
              <a:rPr lang="en-US" sz="2400" dirty="0" err="1">
                <a:solidFill>
                  <a:srgbClr val="A626A4"/>
                </a:solidFill>
              </a:rPr>
              <a:t>out</a:t>
            </a:r>
            <a:r>
              <a:rPr lang="en-US" sz="2400" dirty="0" err="1">
                <a:solidFill>
                  <a:srgbClr val="383A42"/>
                </a:solidFill>
              </a:rPr>
              <a:t>.println</a:t>
            </a:r>
            <a:r>
              <a:rPr lang="en-US" sz="2400" dirty="0">
                <a:solidFill>
                  <a:srgbClr val="383A42"/>
                </a:solidFill>
              </a:rPr>
              <a:t>(</a:t>
            </a:r>
            <a:r>
              <a:rPr lang="en-US" sz="2400" dirty="0" err="1">
                <a:solidFill>
                  <a:srgbClr val="383A42"/>
                </a:solidFill>
              </a:rPr>
              <a:t>i</a:t>
            </a:r>
            <a:r>
              <a:rPr lang="en-US" sz="2400" dirty="0">
                <a:solidFill>
                  <a:srgbClr val="383A42"/>
                </a:solidFill>
              </a:rPr>
              <a:t>); </a:t>
            </a:r>
            <a:r>
              <a:rPr lang="en-US" sz="2400" i="1" dirty="0">
                <a:solidFill>
                  <a:srgbClr val="A0A1A7"/>
                </a:solidFill>
              </a:rPr>
              <a:t>// </a:t>
            </a:r>
            <a:r>
              <a:rPr lang="ru-RU" sz="2400" i="1" dirty="0">
                <a:solidFill>
                  <a:srgbClr val="A0A1A7"/>
                </a:solidFill>
              </a:rPr>
              <a:t>ОШИБКА! </a:t>
            </a:r>
            <a:endParaRPr lang="ru-RU" sz="2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600766-71AF-45C8-86C6-100CB5F692FB}"/>
              </a:ext>
            </a:extLst>
          </p:cNvPr>
          <p:cNvSpPr/>
          <p:nvPr/>
        </p:nvSpPr>
        <p:spPr>
          <a:xfrm>
            <a:off x="5032546" y="517370"/>
            <a:ext cx="3942777" cy="156966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69E7786-4315-4164-B100-F9B17F2B8719}"/>
              </a:ext>
            </a:extLst>
          </p:cNvPr>
          <p:cNvSpPr/>
          <p:nvPr/>
        </p:nvSpPr>
        <p:spPr>
          <a:xfrm>
            <a:off x="5105972" y="2547064"/>
            <a:ext cx="3869351" cy="15866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2943F9-2EC7-47A2-8263-6884741DAEC8}"/>
              </a:ext>
            </a:extLst>
          </p:cNvPr>
          <p:cNvSpPr/>
          <p:nvPr/>
        </p:nvSpPr>
        <p:spPr>
          <a:xfrm>
            <a:off x="5295992" y="2763677"/>
            <a:ext cx="33794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2400" dirty="0">
                <a:solidFill>
                  <a:srgbClr val="A626A4"/>
                </a:solidFill>
              </a:rPr>
              <a:t>for</a:t>
            </a:r>
            <a:r>
              <a:rPr lang="nn-NO" sz="2400" dirty="0">
                <a:solidFill>
                  <a:srgbClr val="383A42"/>
                </a:solidFill>
              </a:rPr>
              <a:t> (</a:t>
            </a:r>
            <a:r>
              <a:rPr lang="nn-NO" sz="2400" dirty="0">
                <a:solidFill>
                  <a:srgbClr val="A626A4"/>
                </a:solidFill>
              </a:rPr>
              <a:t>int</a:t>
            </a:r>
            <a:r>
              <a:rPr lang="nn-NO" sz="2400" dirty="0">
                <a:solidFill>
                  <a:srgbClr val="383A42"/>
                </a:solidFill>
              </a:rPr>
              <a:t> i = </a:t>
            </a:r>
            <a:r>
              <a:rPr lang="nn-NO" sz="2400" dirty="0">
                <a:solidFill>
                  <a:srgbClr val="986801"/>
                </a:solidFill>
              </a:rPr>
              <a:t>10</a:t>
            </a:r>
            <a:r>
              <a:rPr lang="nn-NO" sz="2400" dirty="0">
                <a:solidFill>
                  <a:srgbClr val="383A42"/>
                </a:solidFill>
              </a:rPr>
              <a:t>; i &gt; </a:t>
            </a:r>
            <a:r>
              <a:rPr lang="nn-NO" sz="2400" dirty="0">
                <a:solidFill>
                  <a:srgbClr val="986801"/>
                </a:solidFill>
              </a:rPr>
              <a:t>0</a:t>
            </a:r>
            <a:r>
              <a:rPr lang="nn-NO" sz="2400" dirty="0">
                <a:solidFill>
                  <a:srgbClr val="383A42"/>
                </a:solidFill>
              </a:rPr>
              <a:t>; i--){</a:t>
            </a:r>
            <a:endParaRPr lang="ru-RU" sz="2400" dirty="0">
              <a:solidFill>
                <a:srgbClr val="383A42"/>
              </a:solidFill>
            </a:endParaRPr>
          </a:p>
          <a:p>
            <a:r>
              <a:rPr lang="en-US" sz="2400" dirty="0">
                <a:solidFill>
                  <a:srgbClr val="383A42"/>
                </a:solidFill>
              </a:rPr>
              <a:t>	System.</a:t>
            </a:r>
            <a:r>
              <a:rPr lang="nn-NO" sz="2400" dirty="0">
                <a:solidFill>
                  <a:srgbClr val="383A42"/>
                </a:solidFill>
              </a:rPr>
              <a:t>out.println(i);</a:t>
            </a:r>
          </a:p>
          <a:p>
            <a:r>
              <a:rPr lang="nn-NO" sz="2400" dirty="0">
                <a:solidFill>
                  <a:srgbClr val="383A42"/>
                </a:solidFill>
              </a:rPr>
              <a:t>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429158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168</Words>
  <Application>Microsoft Office PowerPoint</Application>
  <PresentationFormat>Широкоэкранный</PresentationFormat>
  <Paragraphs>49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Рамка</vt:lpstr>
      <vt:lpstr>Циклы в Java</vt:lpstr>
      <vt:lpstr>Циклы в Java</vt:lpstr>
      <vt:lpstr>Циклы в Java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 в Java</dc:title>
  <dc:creator>mobile3</dc:creator>
  <cp:lastModifiedBy>mobile3</cp:lastModifiedBy>
  <cp:revision>5</cp:revision>
  <dcterms:created xsi:type="dcterms:W3CDTF">2020-10-02T04:51:20Z</dcterms:created>
  <dcterms:modified xsi:type="dcterms:W3CDTF">2020-10-02T09:30:07Z</dcterms:modified>
</cp:coreProperties>
</file>