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23" r:id="rId3"/>
    <p:sldId id="329" r:id="rId4"/>
    <p:sldId id="330" r:id="rId5"/>
    <p:sldId id="327" r:id="rId6"/>
    <p:sldId id="325" r:id="rId7"/>
    <p:sldId id="320" r:id="rId8"/>
    <p:sldId id="319" r:id="rId9"/>
    <p:sldId id="317" r:id="rId10"/>
    <p:sldId id="328" r:id="rId11"/>
    <p:sldId id="312" r:id="rId12"/>
    <p:sldId id="313" r:id="rId13"/>
    <p:sldId id="311" r:id="rId14"/>
    <p:sldId id="350" r:id="rId15"/>
    <p:sldId id="348" r:id="rId16"/>
    <p:sldId id="342" r:id="rId17"/>
    <p:sldId id="346" r:id="rId18"/>
    <p:sldId id="343" r:id="rId19"/>
    <p:sldId id="344" r:id="rId20"/>
    <p:sldId id="332" r:id="rId21"/>
    <p:sldId id="351" r:id="rId22"/>
    <p:sldId id="349" r:id="rId23"/>
    <p:sldId id="347" r:id="rId24"/>
    <p:sldId id="334" r:id="rId25"/>
    <p:sldId id="335" r:id="rId26"/>
    <p:sldId id="336" r:id="rId27"/>
    <p:sldId id="337" r:id="rId28"/>
    <p:sldId id="340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9" clrIdx="0">
    <p:extLst>
      <p:ext uri="{19B8F6BF-5375-455C-9EA6-DF929625EA0E}">
        <p15:presenceInfo xmlns:p15="http://schemas.microsoft.com/office/powerpoint/2012/main" userId="478e54c2027d60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CFE"/>
    <a:srgbClr val="F7E8E1"/>
    <a:srgbClr val="729F11"/>
    <a:srgbClr val="111E31"/>
    <a:srgbClr val="DBF6FE"/>
    <a:srgbClr val="6BC5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94660"/>
  </p:normalViewPr>
  <p:slideViewPr>
    <p:cSldViewPr snapToGrid="0">
      <p:cViewPr varScale="1">
        <p:scale>
          <a:sx n="86" d="100"/>
          <a:sy n="86" d="100"/>
        </p:scale>
        <p:origin x="14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8ECAB-7558-418B-9C03-01ED924AB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A16DA0-9BB3-4833-AFC1-AC279011B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7A6BE0-2893-483A-9667-14B33C3C2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F70BFB-89B4-49F3-A606-A05CA8D9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7C0779-635B-4622-98D8-3D5C96037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6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670576-E5D6-4313-A076-92C921B6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7D3E9A-2110-4B36-9C8D-9107F49BE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2013A0-C674-47C4-B0E5-C64F83E30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D68D6A-563F-4E4E-BF62-A7BB4F35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00781F-F54A-4E05-83A3-D64F2CF8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BB94EBF-FE6D-4749-ABD8-F117EE7D2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CD545C5-F214-42A1-B0FB-B53C0FF96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9E3802-D6CB-448E-A2E7-1BEB207B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267E0C-3554-4C39-BB07-48C1BFE57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0632BC-698C-4EFC-9B37-3C82FD9D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1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E41827-2D85-4F20-8A89-4F6F098E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2EBC5A-92F4-46CC-AB4C-F08037EB8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F886D5-0804-4AE3-8D69-6CFD6D97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6052FA-DF43-4DD0-B8B0-8E0947466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2E3A38-F2E6-4CE9-A850-57E526B4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9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16816D-901E-4E88-BF22-2CE96F76C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346C75-9F1B-4B93-B366-2DF60222D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87FB89-2436-40DB-A94D-FCB8F4F49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2AE8D1-EF77-4BE4-9D7D-82FD2C866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1C2412-66C1-4FB0-89CC-050FEE00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20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7FC48C-1C39-4CE3-89B9-F79C28D60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000499-5663-44DB-8333-794646F9C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B4F9B5-CAFA-4D31-8C7A-FB024110A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68BA8E-5CD9-47BF-BD1A-515D9D6A7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CFFFEE-5078-4671-9072-C8BC13AC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7FF58E-102C-4744-8DAC-73DC5768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3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38EE4-85B5-408E-B20E-6FCC8085E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B86D69-AC8E-4DED-A09D-6B5C630F7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11C53AF-8495-4B50-9860-D029C55A3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EEF5BD9-0821-4610-BFEB-7104A8E8E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2C03306-3F08-469D-867B-BF48E948B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A1DBBC2-D3AF-4FC8-998D-DBC14A220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D00BB4B-F334-404E-939E-3EF19310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16B7A12-B199-47BC-8351-A5C4997B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3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9DEB15-98F5-463F-9E1C-222B0280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D60C8ED-924F-4277-BD5A-4A5C192A2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C169600-1663-4006-B23E-FE05B48BD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0F52573-51D1-471B-B8B8-F985CBBAD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9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450C672-7830-4584-94CF-8FEF11799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A1BF32F-8998-47EE-9228-EA8BBA03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47AE0C-A2A0-4BD9-878C-4A0DA54F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2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6FD799-5DE8-420A-9DEC-C892C2C2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E76A82-4AE4-45BA-BA77-F04DBBB82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0CCFD7E-AFDA-43D3-BD15-EED8D5929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3C4C86-74D6-4D39-A77C-9DB789F4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5B4E39-EB17-417D-98DA-4F8E9791C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386E8C-7570-4016-BD06-221D5365B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E662FE-B948-446D-BD8F-99BB6253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D8BDBB4-A98E-4372-A6B5-34147B370B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B40488-4C7C-48BB-940C-A78B62A3B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6B29EE-3FA8-4B04-A037-02825EE80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7652C2-7D70-4BB9-8043-68B9F1DE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C5032C-3D1D-4329-8FC0-F05A5712D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5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26F57-71D1-444C-806C-B5254731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63CD6C-AB86-44CE-83F8-B254EE5DA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F2E120-4C96-4256-AAF1-BB48F30C12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7815E-F7B8-4E93-9F6C-89F6C3C8DBB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BD1D47-A0D1-4C49-897F-ED7BA5287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B82535-741A-4893-879E-A4E455FFA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A8F1BA-893E-4510-8A45-2B681F8906E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38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1556" y="2032628"/>
            <a:ext cx="6870722" cy="2387600"/>
          </a:xfrm>
        </p:spPr>
        <p:txBody>
          <a:bodyPr>
            <a:normAutofit/>
          </a:bodyPr>
          <a:lstStyle/>
          <a:p>
            <a:r>
              <a:rPr lang="ru-RU" sz="4800" dirty="0"/>
              <a:t>ОСНОВЫ РАЗРАБОТКИ</a:t>
            </a:r>
            <a:br>
              <a:rPr lang="ru-RU" sz="4800" dirty="0">
                <a:solidFill>
                  <a:schemeClr val="tx1"/>
                </a:solidFill>
              </a:rPr>
            </a:br>
            <a:r>
              <a:rPr lang="ru-RU" sz="4800" dirty="0">
                <a:solidFill>
                  <a:schemeClr val="tx1"/>
                </a:solidFill>
              </a:rPr>
              <a:t>МОБИЛЬНЫХ ПРИЛОЖЕНИЙ </a:t>
            </a:r>
            <a:endParaRPr lang="en-US" b="1" dirty="0">
              <a:solidFill>
                <a:srgbClr val="111E3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0605" y="5016707"/>
            <a:ext cx="4992624" cy="1655762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ru-RU" sz="3200" dirty="0"/>
              <a:t>Что такое интерфейс приложения</a:t>
            </a:r>
            <a:endParaRPr lang="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436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9D0926-8F84-46F6-BF86-4FC58CBFA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571" y="-101015"/>
            <a:ext cx="7886700" cy="1325563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Этапы создания интерфейса</a:t>
            </a:r>
          </a:p>
        </p:txBody>
      </p:sp>
      <p:pic>
        <p:nvPicPr>
          <p:cNvPr id="6" name="Picture 2" descr="Разработка и проектирование веб интерфейсов">
            <a:extLst>
              <a:ext uri="{FF2B5EF4-FFF2-40B4-BE49-F238E27FC236}">
                <a16:creationId xmlns:a16="http://schemas.microsoft.com/office/drawing/2014/main" id="{D9A0E735-D072-4C01-AFFC-68383327A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182" y="1596887"/>
            <a:ext cx="6500191" cy="487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322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droid Linear Layout Example | Java Tutorial Network">
            <a:extLst>
              <a:ext uri="{FF2B5EF4-FFF2-40B4-BE49-F238E27FC236}">
                <a16:creationId xmlns:a16="http://schemas.microsoft.com/office/drawing/2014/main" id="{7ABD4910-FDB9-474F-9FA7-AB5A4047A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452" y="1470992"/>
            <a:ext cx="7723807" cy="529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FD2D21-5DC4-426F-80C2-E00C96B789B8}"/>
              </a:ext>
            </a:extLst>
          </p:cNvPr>
          <p:cNvSpPr txBox="1"/>
          <p:nvPr/>
        </p:nvSpPr>
        <p:spPr>
          <a:xfrm>
            <a:off x="5486401" y="5017676"/>
            <a:ext cx="317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rgbClr val="212529"/>
                </a:solidFill>
                <a:effectLst/>
                <a:latin typeface="-apple-system"/>
              </a:rPr>
              <a:t>android:orientation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="vertical"</a:t>
            </a:r>
            <a:endParaRPr lang="ru-RU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20FCBC-C9AC-414B-9D93-622A2471537F}"/>
              </a:ext>
            </a:extLst>
          </p:cNvPr>
          <p:cNvSpPr txBox="1"/>
          <p:nvPr/>
        </p:nvSpPr>
        <p:spPr>
          <a:xfrm>
            <a:off x="1543879" y="501767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rgbClr val="212529"/>
                </a:solidFill>
                <a:effectLst/>
                <a:latin typeface="-apple-system"/>
              </a:rPr>
              <a:t>android:orientation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="horizontal"</a:t>
            </a:r>
            <a:endParaRPr lang="ru-RU" b="1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44" y="0"/>
            <a:ext cx="7167734" cy="102041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Вертикальный и</a:t>
            </a:r>
            <a:b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</a:br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 горизонтальный </a:t>
            </a:r>
            <a:r>
              <a:rPr lang="ru-RU" sz="2800" b="1" dirty="0" err="1">
                <a:solidFill>
                  <a:srgbClr val="729F11"/>
                </a:solidFill>
                <a:latin typeface="Segoe Print" panose="02000600000000000000" pitchFamily="2" charset="0"/>
              </a:rPr>
              <a:t>лэйаут</a:t>
            </a:r>
            <a:endParaRPr lang="ru-RU" sz="2800" b="1" dirty="0">
              <a:solidFill>
                <a:srgbClr val="729F11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754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2F84F7D-B820-48C6-B9E5-424DCFDB6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44" y="0"/>
            <a:ext cx="7167734" cy="102041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Группируем различные</a:t>
            </a:r>
            <a:b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</a:br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 типы </a:t>
            </a:r>
            <a:r>
              <a:rPr lang="ru-RU" sz="2800" b="1" dirty="0" err="1">
                <a:solidFill>
                  <a:srgbClr val="729F11"/>
                </a:solidFill>
                <a:latin typeface="Segoe Print" panose="02000600000000000000" pitchFamily="2" charset="0"/>
              </a:rPr>
              <a:t>лэйаутов</a:t>
            </a:r>
            <a:endParaRPr lang="ru-RU" sz="2800" b="1" dirty="0">
              <a:solidFill>
                <a:srgbClr val="729F11"/>
              </a:solidFill>
              <a:latin typeface="Segoe Print" panose="02000600000000000000" pitchFamily="2" charset="0"/>
            </a:endParaRPr>
          </a:p>
        </p:txBody>
      </p:sp>
      <p:pic>
        <p:nvPicPr>
          <p:cNvPr id="4" name="Picture 2" descr="Android Linear Layout Example | Java Tutorial Network">
            <a:extLst>
              <a:ext uri="{FF2B5EF4-FFF2-40B4-BE49-F238E27FC236}">
                <a16:creationId xmlns:a16="http://schemas.microsoft.com/office/drawing/2014/main" id="{8241645C-450C-4F53-B5E4-589C80C762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1" r="48602"/>
          <a:stretch/>
        </p:blipFill>
        <p:spPr bwMode="auto">
          <a:xfrm>
            <a:off x="5150884" y="1365213"/>
            <a:ext cx="3274007" cy="40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7ECD1477-4730-40A8-8795-09B4E8F257E7}"/>
              </a:ext>
            </a:extLst>
          </p:cNvPr>
          <p:cNvCxnSpPr>
            <a:cxnSpLocks/>
          </p:cNvCxnSpPr>
          <p:nvPr/>
        </p:nvCxnSpPr>
        <p:spPr>
          <a:xfrm>
            <a:off x="4864962" y="1365213"/>
            <a:ext cx="0" cy="38740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B77C00-A3CE-482F-B0EF-8B853AB75594}"/>
              </a:ext>
            </a:extLst>
          </p:cNvPr>
          <p:cNvSpPr txBox="1"/>
          <p:nvPr/>
        </p:nvSpPr>
        <p:spPr>
          <a:xfrm>
            <a:off x="3302730" y="2951946"/>
            <a:ext cx="12763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height</a:t>
            </a:r>
          </a:p>
          <a:p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высота</a:t>
            </a:r>
          </a:p>
        </p:txBody>
      </p:sp>
      <p:pic>
        <p:nvPicPr>
          <p:cNvPr id="9" name="Picture 2" descr="Android Linear Layout Example | Java Tutorial Network">
            <a:extLst>
              <a:ext uri="{FF2B5EF4-FFF2-40B4-BE49-F238E27FC236}">
                <a16:creationId xmlns:a16="http://schemas.microsoft.com/office/drawing/2014/main" id="{5554C9CD-ADC3-48CA-AC94-9BC80A0ECC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5" t="9800" r="83989" b="79278"/>
          <a:stretch/>
        </p:blipFill>
        <p:spPr bwMode="auto">
          <a:xfrm>
            <a:off x="1409068" y="2951946"/>
            <a:ext cx="1425390" cy="93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E12088F-C3B4-4735-B579-89B3868E54EE}"/>
              </a:ext>
            </a:extLst>
          </p:cNvPr>
          <p:cNvCxnSpPr>
            <a:cxnSpLocks/>
          </p:cNvCxnSpPr>
          <p:nvPr/>
        </p:nvCxnSpPr>
        <p:spPr>
          <a:xfrm>
            <a:off x="2926787" y="3053918"/>
            <a:ext cx="0" cy="7368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E3182C6-5316-431B-81A7-137CB3B9B685}"/>
              </a:ext>
            </a:extLst>
          </p:cNvPr>
          <p:cNvSpPr txBox="1"/>
          <p:nvPr/>
        </p:nvSpPr>
        <p:spPr>
          <a:xfrm>
            <a:off x="6328414" y="5770826"/>
            <a:ext cx="14253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width</a:t>
            </a:r>
          </a:p>
          <a:p>
            <a:r>
              <a:rPr lang="ru-RU" sz="2800" b="1" dirty="0">
                <a:solidFill>
                  <a:srgbClr val="0070C0"/>
                </a:solidFill>
              </a:rPr>
              <a:t>ширина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D3E012C-32F7-4B98-9744-0D7140E6A999}"/>
              </a:ext>
            </a:extLst>
          </p:cNvPr>
          <p:cNvCxnSpPr/>
          <p:nvPr/>
        </p:nvCxnSpPr>
        <p:spPr>
          <a:xfrm>
            <a:off x="5150884" y="5646198"/>
            <a:ext cx="32740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29A607F-0D86-497A-8327-33D305965908}"/>
              </a:ext>
            </a:extLst>
          </p:cNvPr>
          <p:cNvSpPr txBox="1"/>
          <p:nvPr/>
        </p:nvSpPr>
        <p:spPr>
          <a:xfrm>
            <a:off x="1409068" y="4216303"/>
            <a:ext cx="14253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width</a:t>
            </a:r>
          </a:p>
          <a:p>
            <a:r>
              <a:rPr lang="ru-RU" sz="2800" b="1" dirty="0">
                <a:solidFill>
                  <a:srgbClr val="0070C0"/>
                </a:solidFill>
              </a:rPr>
              <a:t>ширина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B1AD1370-8B3D-4933-ADC9-597AC4A92BDE}"/>
              </a:ext>
            </a:extLst>
          </p:cNvPr>
          <p:cNvCxnSpPr>
            <a:cxnSpLocks/>
          </p:cNvCxnSpPr>
          <p:nvPr/>
        </p:nvCxnSpPr>
        <p:spPr>
          <a:xfrm>
            <a:off x="1505599" y="4051922"/>
            <a:ext cx="12088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781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C20B8F-51D8-4DBB-BFA6-2DF13219A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808" y="1543077"/>
            <a:ext cx="3856383" cy="5195654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2F84F7D-B820-48C6-B9E5-424DCFDB6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44" y="0"/>
            <a:ext cx="7167734" cy="102041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Группируем различные</a:t>
            </a:r>
            <a:b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</a:br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 типы </a:t>
            </a:r>
            <a:r>
              <a:rPr lang="ru-RU" sz="2800" b="1" dirty="0" err="1">
                <a:solidFill>
                  <a:srgbClr val="729F11"/>
                </a:solidFill>
                <a:latin typeface="Segoe Print" panose="02000600000000000000" pitchFamily="2" charset="0"/>
              </a:rPr>
              <a:t>лэйаутов</a:t>
            </a:r>
            <a:endParaRPr lang="ru-RU" sz="2800" b="1" dirty="0">
              <a:solidFill>
                <a:srgbClr val="729F11"/>
              </a:solidFill>
              <a:latin typeface="Segoe Print" panose="020006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FE878DC-748B-43D3-ABB0-1DAFCEE10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425" y="1543077"/>
            <a:ext cx="3856383" cy="510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486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2F84F7D-B820-48C6-B9E5-424DCFDB6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44" y="0"/>
            <a:ext cx="7167734" cy="102041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Группируем различные</a:t>
            </a:r>
            <a:b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</a:br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 типы </a:t>
            </a:r>
            <a:r>
              <a:rPr lang="ru-RU" sz="2800" b="1" dirty="0" err="1">
                <a:solidFill>
                  <a:srgbClr val="729F11"/>
                </a:solidFill>
                <a:latin typeface="Segoe Print" panose="02000600000000000000" pitchFamily="2" charset="0"/>
              </a:rPr>
              <a:t>лэйаутов</a:t>
            </a:r>
            <a:endParaRPr lang="ru-RU" sz="2800" b="1" dirty="0">
              <a:solidFill>
                <a:srgbClr val="729F11"/>
              </a:solidFill>
              <a:latin typeface="Segoe Print" panose="02000600000000000000" pitchFamily="2" charset="0"/>
            </a:endParaRPr>
          </a:p>
        </p:txBody>
      </p:sp>
      <p:pic>
        <p:nvPicPr>
          <p:cNvPr id="1026" name="Picture 2" descr="Создаем приложение для Android — Галерея изображений с Glide">
            <a:extLst>
              <a:ext uri="{FF2B5EF4-FFF2-40B4-BE49-F238E27FC236}">
                <a16:creationId xmlns:a16="http://schemas.microsoft.com/office/drawing/2014/main" id="{51037F6C-64AC-4500-BACE-DE1E41A591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17" t="6156" r="30921" b="3126"/>
          <a:stretch/>
        </p:blipFill>
        <p:spPr bwMode="auto">
          <a:xfrm>
            <a:off x="6385656" y="1890942"/>
            <a:ext cx="2542757" cy="484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utorial – countdownplusevents">
            <a:extLst>
              <a:ext uri="{FF2B5EF4-FFF2-40B4-BE49-F238E27FC236}">
                <a16:creationId xmlns:a16="http://schemas.microsoft.com/office/drawing/2014/main" id="{4212FB13-4363-415C-BA9C-192EAFB0D7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4" t="4790" r="53941" b="5890"/>
          <a:stretch/>
        </p:blipFill>
        <p:spPr bwMode="auto">
          <a:xfrm>
            <a:off x="3491266" y="1890942"/>
            <a:ext cx="2542757" cy="484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Урок 3. Создание списков и карточек в android приложениях с Material Design  — Fandroid.info">
            <a:extLst>
              <a:ext uri="{FF2B5EF4-FFF2-40B4-BE49-F238E27FC236}">
                <a16:creationId xmlns:a16="http://schemas.microsoft.com/office/drawing/2014/main" id="{356B461E-A436-45CD-8070-1AC93105B3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0" t="3406" r="9140" b="10419"/>
          <a:stretch/>
        </p:blipFill>
        <p:spPr bwMode="auto">
          <a:xfrm>
            <a:off x="510111" y="1890942"/>
            <a:ext cx="2629522" cy="484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318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2F84F7D-B820-48C6-B9E5-424DCFDB6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44" y="0"/>
            <a:ext cx="7167734" cy="102041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Группируем различные</a:t>
            </a:r>
            <a:b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</a:br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 типы </a:t>
            </a:r>
            <a:r>
              <a:rPr lang="ru-RU" sz="2800" b="1" dirty="0" err="1">
                <a:solidFill>
                  <a:srgbClr val="729F11"/>
                </a:solidFill>
                <a:latin typeface="Segoe Print" panose="02000600000000000000" pitchFamily="2" charset="0"/>
              </a:rPr>
              <a:t>лэйаутов</a:t>
            </a:r>
            <a:endParaRPr lang="ru-RU" sz="2800" b="1" dirty="0">
              <a:solidFill>
                <a:srgbClr val="729F11"/>
              </a:solidFill>
              <a:latin typeface="Segoe Print" panose="02000600000000000000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E5AB29-E7FA-4921-832D-9DD45408C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52" y="1908313"/>
            <a:ext cx="8094131" cy="464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8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2F84F7D-B820-48C6-B9E5-424DCFDB6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44" y="0"/>
            <a:ext cx="7167734" cy="102041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Единицы измерения</a:t>
            </a:r>
          </a:p>
        </p:txBody>
      </p:sp>
      <p:sp>
        <p:nvSpPr>
          <p:cNvPr id="4" name="AutoShape 6" descr="https://startandroid.ru/images/stories/lessons/P0001/xP0001_010.jpg.pagespeed.ic.c9K3772e0I.webp">
            <a:extLst>
              <a:ext uri="{FF2B5EF4-FFF2-40B4-BE49-F238E27FC236}">
                <a16:creationId xmlns:a16="http://schemas.microsoft.com/office/drawing/2014/main" id="{3E974EBE-8114-4EA9-A877-7D522EC078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85425" y="380926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2FC196-66CD-4CB4-B6BE-887618B86082}"/>
              </a:ext>
            </a:extLst>
          </p:cNvPr>
          <p:cNvSpPr txBox="1"/>
          <p:nvPr/>
        </p:nvSpPr>
        <p:spPr>
          <a:xfrm>
            <a:off x="337026" y="2349403"/>
            <a:ext cx="84699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dp</a:t>
            </a:r>
            <a:r>
              <a:rPr lang="en-US" b="1" dirty="0"/>
              <a:t> </a:t>
            </a:r>
            <a:r>
              <a:rPr lang="ru-RU" dirty="0"/>
              <a:t>или</a:t>
            </a:r>
            <a:r>
              <a:rPr lang="en-US" dirty="0"/>
              <a:t> </a:t>
            </a:r>
            <a:r>
              <a:rPr lang="en-US" b="1" dirty="0"/>
              <a:t>dip </a:t>
            </a:r>
            <a:r>
              <a:rPr lang="ru-RU" b="1" dirty="0"/>
              <a:t>(</a:t>
            </a:r>
            <a:r>
              <a:rPr lang="en-US" b="1" dirty="0"/>
              <a:t>Density-independent Pixels</a:t>
            </a:r>
            <a:r>
              <a:rPr lang="ru-RU" b="1" dirty="0"/>
              <a:t>) </a:t>
            </a:r>
            <a:r>
              <a:rPr lang="ru-RU" dirty="0"/>
              <a:t>- абстрактная ЕИ для размеров компонентов</a:t>
            </a:r>
          </a:p>
          <a:p>
            <a:endParaRPr lang="ru-RU" b="1" dirty="0"/>
          </a:p>
          <a:p>
            <a:r>
              <a:rPr lang="ru-RU" b="1" dirty="0" err="1"/>
              <a:t>sp</a:t>
            </a:r>
            <a:r>
              <a:rPr lang="ru-RU" b="1" dirty="0"/>
              <a:t> (</a:t>
            </a:r>
            <a:r>
              <a:rPr lang="ru-RU" dirty="0" err="1"/>
              <a:t>Scale-independent</a:t>
            </a:r>
            <a:r>
              <a:rPr lang="ru-RU" dirty="0"/>
              <a:t> </a:t>
            </a:r>
            <a:r>
              <a:rPr lang="ru-RU" dirty="0" err="1"/>
              <a:t>Pixels</a:t>
            </a:r>
            <a:r>
              <a:rPr lang="ru-RU" dirty="0"/>
              <a:t>) – абстрактная ЕИ для размеров шрифта</a:t>
            </a:r>
          </a:p>
          <a:p>
            <a:endParaRPr lang="ru-RU" b="1" dirty="0"/>
          </a:p>
          <a:p>
            <a:r>
              <a:rPr lang="en-US" b="1" dirty="0"/>
              <a:t>p</a:t>
            </a:r>
            <a:r>
              <a:rPr lang="ru-RU" b="1" dirty="0"/>
              <a:t>x</a:t>
            </a:r>
            <a:r>
              <a:rPr lang="en-US" b="1" dirty="0"/>
              <a:t> (pixel)</a:t>
            </a:r>
            <a:r>
              <a:rPr lang="ru-RU" b="1" dirty="0"/>
              <a:t> </a:t>
            </a:r>
            <a:r>
              <a:rPr lang="ru-RU" dirty="0"/>
              <a:t>– пиксел</a:t>
            </a:r>
          </a:p>
          <a:p>
            <a:endParaRPr lang="ru-RU" b="1" dirty="0"/>
          </a:p>
          <a:p>
            <a:r>
              <a:rPr lang="ru-RU" b="1" dirty="0" err="1"/>
              <a:t>mm</a:t>
            </a:r>
            <a:r>
              <a:rPr lang="ru-RU" b="1" dirty="0"/>
              <a:t> </a:t>
            </a:r>
            <a:r>
              <a:rPr lang="ru-RU" dirty="0"/>
              <a:t>– миллиметр, определяется по физическому размеру экрана</a:t>
            </a:r>
          </a:p>
          <a:p>
            <a:endParaRPr lang="ru-RU" b="1" dirty="0"/>
          </a:p>
          <a:p>
            <a:r>
              <a:rPr lang="en-US" b="1" dirty="0" err="1"/>
              <a:t>i</a:t>
            </a:r>
            <a:r>
              <a:rPr lang="ru-RU" b="1" dirty="0"/>
              <a:t>n</a:t>
            </a:r>
            <a:r>
              <a:rPr lang="en-US" b="1" dirty="0"/>
              <a:t> (inch) </a:t>
            </a:r>
            <a:r>
              <a:rPr lang="ru-RU" dirty="0"/>
              <a:t>– дюйм, определяется по физическому размеру экрана</a:t>
            </a:r>
          </a:p>
        </p:txBody>
      </p:sp>
    </p:spTree>
    <p:extLst>
      <p:ext uri="{BB962C8B-B14F-4D97-AF65-F5344CB8AC3E}">
        <p14:creationId xmlns:p14="http://schemas.microsoft.com/office/powerpoint/2010/main" val="1998725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2F84F7D-B820-48C6-B9E5-424DCFDB6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44" y="0"/>
            <a:ext cx="7167734" cy="102041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Единицы измерения</a:t>
            </a:r>
          </a:p>
        </p:txBody>
      </p:sp>
      <p:sp>
        <p:nvSpPr>
          <p:cNvPr id="4" name="AutoShape 6" descr="https://startandroid.ru/images/stories/lessons/P0001/xP0001_010.jpg.pagespeed.ic.c9K3772e0I.webp">
            <a:extLst>
              <a:ext uri="{FF2B5EF4-FFF2-40B4-BE49-F238E27FC236}">
                <a16:creationId xmlns:a16="http://schemas.microsoft.com/office/drawing/2014/main" id="{3E974EBE-8114-4EA9-A877-7D522EC078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85425" y="380926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06806E1-9D57-455C-9F68-76F29C0E2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857" y="1546966"/>
            <a:ext cx="7492605" cy="32967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2FC196-66CD-4CB4-B6BE-887618B86082}"/>
              </a:ext>
            </a:extLst>
          </p:cNvPr>
          <p:cNvSpPr txBox="1"/>
          <p:nvPr/>
        </p:nvSpPr>
        <p:spPr>
          <a:xfrm>
            <a:off x="1296140" y="5185596"/>
            <a:ext cx="3102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 in = 25,4 mm</a:t>
            </a:r>
            <a:r>
              <a:rPr lang="en-US" sz="3600" dirty="0"/>
              <a:t> 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72190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2F84F7D-B820-48C6-B9E5-424DCFDB6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44" y="0"/>
            <a:ext cx="7167734" cy="102041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Единицы измерения</a:t>
            </a:r>
          </a:p>
        </p:txBody>
      </p:sp>
      <p:pic>
        <p:nvPicPr>
          <p:cNvPr id="1026" name="Picture 2" descr="https://lh4.googleusercontent.com/-Jw27O3sQp3A/TkZ21TXoc6I/AAAAAAAAAMo/TCfnwVxld3M/s800/20110811_L0007_L_screenInchPx.jpg">
            <a:extLst>
              <a:ext uri="{FF2B5EF4-FFF2-40B4-BE49-F238E27FC236}">
                <a16:creationId xmlns:a16="http://schemas.microsoft.com/office/drawing/2014/main" id="{6F4AB467-0920-4909-A86E-04FE0D7DD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44" y="1856491"/>
            <a:ext cx="3663796" cy="480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7BA079-3CE2-4B83-AA04-5F57B2CCF4F0}"/>
                  </a:ext>
                </a:extLst>
              </p:cNvPr>
              <p:cNvSpPr txBox="1"/>
              <p:nvPr/>
            </p:nvSpPr>
            <p:spPr>
              <a:xfrm>
                <a:off x="4003563" y="2085091"/>
                <a:ext cx="5142883" cy="3798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/>
                  <a:t>Диагональ = 3,7 дюйма</a:t>
                </a:r>
              </a:p>
              <a:p>
                <a:r>
                  <a:rPr lang="ru-RU" sz="2400" dirty="0"/>
                  <a:t>Разрешение = 800х480 пикселей.</a:t>
                </a:r>
              </a:p>
              <a:p>
                <a:endParaRPr lang="ru-RU" sz="2400" dirty="0"/>
              </a:p>
              <a:p>
                <a:r>
                  <a:rPr lang="ru-RU" sz="2400" dirty="0"/>
                  <a:t>Кол-во пикселей в одном дюйме (</a:t>
                </a:r>
                <a:r>
                  <a:rPr lang="ru-RU" sz="2400" dirty="0" err="1"/>
                  <a:t>dpi</a:t>
                </a:r>
                <a:r>
                  <a:rPr lang="ru-RU" sz="2400" dirty="0"/>
                  <a:t>)</a:t>
                </a:r>
              </a:p>
              <a:p>
                <a:r>
                  <a:rPr lang="ru-RU" sz="2400" dirty="0"/>
                  <a:t> (</a:t>
                </a:r>
                <a:r>
                  <a:rPr lang="ru-RU" sz="2400" dirty="0" err="1"/>
                  <a:t>dot</a:t>
                </a:r>
                <a:r>
                  <a:rPr lang="ru-RU" sz="2400" dirty="0"/>
                  <a:t> </a:t>
                </a:r>
                <a:r>
                  <a:rPr lang="ru-RU" sz="2400" dirty="0" err="1"/>
                  <a:t>per</a:t>
                </a:r>
                <a:r>
                  <a:rPr lang="ru-RU" sz="2400" dirty="0"/>
                  <a:t> </a:t>
                </a:r>
                <a:r>
                  <a:rPr lang="ru-RU" sz="2400" dirty="0" err="1"/>
                  <a:t>inch</a:t>
                </a:r>
                <a:r>
                  <a:rPr lang="ru-RU" sz="2400" dirty="0"/>
                  <a:t>)</a:t>
                </a:r>
              </a:p>
              <a:p>
                <a:endParaRPr lang="ru-RU" sz="2400" dirty="0"/>
              </a:p>
              <a:p>
                <a:r>
                  <a:rPr lang="ru-RU" sz="2400" dirty="0"/>
                  <a:t>Диагональ </a:t>
                </a: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2400" dirty="0"/>
                          <m:t>480</m:t>
                        </m:r>
                        <m:r>
                          <m:rPr>
                            <m:nor/>
                          </m:rPr>
                          <a:rPr lang="en-US" sz="2400" baseline="30000" dirty="0"/>
                          <m:t>2</m:t>
                        </m:r>
                        <m:r>
                          <m:rPr>
                            <m:nor/>
                          </m:rPr>
                          <a:rPr lang="en-US" sz="2400" dirty="0"/>
                          <m:t> + 800</m:t>
                        </m:r>
                        <m:r>
                          <m:rPr>
                            <m:nor/>
                          </m:rPr>
                          <a:rPr lang="en-US" sz="2400" baseline="30000" dirty="0"/>
                          <m:t>2</m:t>
                        </m:r>
                      </m:e>
                    </m:rad>
                  </m:oMath>
                </a14:m>
                <a:r>
                  <a:rPr lang="ru-RU" sz="2400" dirty="0"/>
                  <a:t> = 932</a:t>
                </a:r>
                <a:br>
                  <a:rPr lang="en-US" sz="2400" dirty="0"/>
                </a:br>
                <a:r>
                  <a:rPr lang="en-US" sz="2400" dirty="0"/>
                  <a:t>dpi = </a:t>
                </a:r>
                <a:r>
                  <a:rPr lang="ru-RU" sz="2400" dirty="0"/>
                  <a:t>932 / 3.7 = 252</a:t>
                </a:r>
                <a:br>
                  <a:rPr lang="en-US" sz="2400" baseline="30000" dirty="0"/>
                </a:br>
                <a:endParaRPr lang="ru-RU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7BA079-3CE2-4B83-AA04-5F57B2CCF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563" y="2085091"/>
                <a:ext cx="5142883" cy="3798540"/>
              </a:xfrm>
              <a:prstGeom prst="rect">
                <a:avLst/>
              </a:prstGeom>
              <a:blipFill>
                <a:blip r:embed="rId3"/>
                <a:stretch>
                  <a:fillRect l="-1898" t="-1284" r="-7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109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2F84F7D-B820-48C6-B9E5-424DCFDB6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44" y="0"/>
            <a:ext cx="7167734" cy="102041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Единицы измерения</a:t>
            </a:r>
          </a:p>
        </p:txBody>
      </p:sp>
      <p:sp>
        <p:nvSpPr>
          <p:cNvPr id="4" name="AutoShape 6" descr="https://startandroid.ru/images/stories/lessons/P0001/xP0001_010.jpg.pagespeed.ic.c9K3772e0I.webp">
            <a:extLst>
              <a:ext uri="{FF2B5EF4-FFF2-40B4-BE49-F238E27FC236}">
                <a16:creationId xmlns:a16="http://schemas.microsoft.com/office/drawing/2014/main" id="{3E974EBE-8114-4EA9-A877-7D522EC078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85425" y="380926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EE5900-78CF-410B-977A-B4834D52B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7" y="1383717"/>
            <a:ext cx="5115867" cy="292563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7886ACF-E4A2-48D2-809D-36B49DC84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320" y="3649923"/>
            <a:ext cx="5158148" cy="29256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DC22E9-C2FC-455C-9ED7-9CF8C6648A39}"/>
              </a:ext>
            </a:extLst>
          </p:cNvPr>
          <p:cNvSpPr txBox="1"/>
          <p:nvPr/>
        </p:nvSpPr>
        <p:spPr>
          <a:xfrm>
            <a:off x="5540169" y="1824323"/>
            <a:ext cx="3129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Без </a:t>
            </a:r>
            <a:r>
              <a:rPr lang="ru-RU" sz="2400" b="1" dirty="0" err="1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Screen</a:t>
            </a:r>
            <a:r>
              <a:rPr lang="ru-RU" sz="2400" b="1" dirty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ru-RU" sz="2400" b="1" dirty="0" err="1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Density</a:t>
            </a:r>
            <a:endParaRPr lang="ru-RU" sz="2400" b="1" dirty="0">
              <a:solidFill>
                <a:schemeClr val="accent1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C0F1AC-27B4-418C-B6E6-DE7DE19F9FBF}"/>
              </a:ext>
            </a:extLst>
          </p:cNvPr>
          <p:cNvSpPr txBox="1"/>
          <p:nvPr/>
        </p:nvSpPr>
        <p:spPr>
          <a:xfrm>
            <a:off x="606499" y="5776834"/>
            <a:ext cx="30428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С использованием</a:t>
            </a:r>
          </a:p>
          <a:p>
            <a:r>
              <a:rPr lang="ru-RU" sz="2400" b="1" dirty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ru-RU" sz="2400" b="1" dirty="0" err="1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Screen</a:t>
            </a:r>
            <a:r>
              <a:rPr lang="ru-RU" sz="2400" b="1" dirty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ru-RU" sz="2400" b="1" dirty="0" err="1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Density</a:t>
            </a:r>
            <a:endParaRPr lang="ru-RU" sz="2400" b="1" dirty="0">
              <a:solidFill>
                <a:schemeClr val="accent1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15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5CD202-E866-43A8-B901-12711AF9F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0804" cy="6858000"/>
          </a:xfrm>
          <a:prstGeom prst="rect">
            <a:avLst/>
          </a:prstGeom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6086E62-C2D6-480F-AFBF-D9522B94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048" y="1384685"/>
            <a:ext cx="3091481" cy="4084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Что такое интерфейс приложения и его разметка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582B7C-8DDB-4319-B3A9-523724E2C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541782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3530E5-8E5F-45FC-B320-E728C439C275}"/>
              </a:ext>
            </a:extLst>
          </p:cNvPr>
          <p:cNvSpPr txBox="1"/>
          <p:nvPr/>
        </p:nvSpPr>
        <p:spPr>
          <a:xfrm>
            <a:off x="4935359" y="1384686"/>
            <a:ext cx="3180592" cy="408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User Experience (UX)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User Interface (UI)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Grafical User Interface (GUI)</a:t>
            </a:r>
          </a:p>
        </p:txBody>
      </p:sp>
    </p:spTree>
    <p:extLst>
      <p:ext uri="{BB962C8B-B14F-4D97-AF65-F5344CB8AC3E}">
        <p14:creationId xmlns:p14="http://schemas.microsoft.com/office/powerpoint/2010/main" val="2411793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44" y="0"/>
            <a:ext cx="7167734" cy="102041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Сумма компонентов</a:t>
            </a:r>
            <a:b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</a:br>
            <a:r>
              <a:rPr lang="ru-RU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solidFill>
                  <a:srgbClr val="729F11"/>
                </a:solidFill>
                <a:latin typeface="Segoe Print" panose="02000600000000000000" pitchFamily="2" charset="0"/>
              </a:rPr>
              <a:t>weightSum</a:t>
            </a:r>
            <a:endParaRPr lang="ru-RU" sz="2800" b="1" dirty="0">
              <a:solidFill>
                <a:srgbClr val="729F11"/>
              </a:solidFill>
              <a:latin typeface="Segoe Print" panose="020006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9520A8-7237-4C6F-AB87-8646731614DF}"/>
              </a:ext>
            </a:extLst>
          </p:cNvPr>
          <p:cNvSpPr txBox="1"/>
          <p:nvPr/>
        </p:nvSpPr>
        <p:spPr>
          <a:xfrm>
            <a:off x="3280847" y="3566551"/>
            <a:ext cx="327087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cs typeface="Times New Roman" panose="02020603050405020304" pitchFamily="18" charset="0"/>
              </a:rPr>
              <a:t>Для </a:t>
            </a:r>
            <a:r>
              <a:rPr lang="en-US" sz="1600" b="1" dirty="0" err="1">
                <a:cs typeface="Times New Roman" panose="02020603050405020304" pitchFamily="18" charset="0"/>
              </a:rPr>
              <a:t>LinearLayout</a:t>
            </a:r>
            <a:endParaRPr lang="en-US" sz="1600" b="1" dirty="0">
              <a:cs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cs typeface="Times New Roman" panose="02020603050405020304" pitchFamily="18" charset="0"/>
              </a:rPr>
              <a:t>android:</a:t>
            </a:r>
            <a:r>
              <a:rPr lang="ru-RU" sz="16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weightSum</a:t>
            </a:r>
            <a:r>
              <a:rPr lang="ru-RU" sz="1600" b="1" dirty="0">
                <a:solidFill>
                  <a:srgbClr val="008000"/>
                </a:solidFill>
                <a:cs typeface="Times New Roman" panose="02020603050405020304" pitchFamily="18" charset="0"/>
              </a:rPr>
              <a:t>= "100"</a:t>
            </a:r>
          </a:p>
          <a:p>
            <a:endParaRPr lang="en-US" sz="1600" b="1" dirty="0">
              <a:solidFill>
                <a:srgbClr val="008000"/>
              </a:solidFill>
              <a:cs typeface="Times New Roman" panose="02020603050405020304" pitchFamily="18" charset="0"/>
            </a:endParaRPr>
          </a:p>
          <a:p>
            <a:endParaRPr lang="en-US" sz="1600" b="1" dirty="0">
              <a:solidFill>
                <a:srgbClr val="008000"/>
              </a:solidFill>
              <a:cs typeface="Times New Roman" panose="02020603050405020304" pitchFamily="18" charset="0"/>
            </a:endParaRPr>
          </a:p>
          <a:p>
            <a:r>
              <a:rPr lang="ru-RU" sz="1600" b="1" dirty="0">
                <a:cs typeface="Times New Roman" panose="02020603050405020304" pitchFamily="18" charset="0"/>
              </a:rPr>
              <a:t>Для каждой кнопки</a:t>
            </a:r>
          </a:p>
          <a:p>
            <a:r>
              <a:rPr lang="ru-RU" sz="1600" b="1" dirty="0" err="1">
                <a:solidFill>
                  <a:srgbClr val="660E7A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r>
              <a:rPr lang="ru-RU" sz="1600" b="1" dirty="0" err="1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:layout</a:t>
            </a:r>
            <a:r>
              <a:rPr lang="ru-RU" sz="1600" b="1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600" b="1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ru-RU" sz="1600" b="1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="0dp"</a:t>
            </a:r>
            <a:endParaRPr lang="ru-RU" sz="1600" b="1" dirty="0">
              <a:solidFill>
                <a:srgbClr val="212529"/>
              </a:solidFill>
              <a:effectLst/>
              <a:ea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cs typeface="Times New Roman" panose="02020603050405020304" pitchFamily="18" charset="0"/>
              </a:rPr>
              <a:t>android:</a:t>
            </a:r>
            <a:r>
              <a:rPr lang="ru-RU" sz="16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layout</a:t>
            </a:r>
            <a:r>
              <a:rPr lang="ru-RU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_</a:t>
            </a:r>
            <a:r>
              <a:rPr lang="en-US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weight</a:t>
            </a:r>
            <a:r>
              <a:rPr lang="ru-RU" sz="1600" b="1" dirty="0">
                <a:solidFill>
                  <a:srgbClr val="008000"/>
                </a:solidFill>
                <a:cs typeface="Times New Roman" panose="02020603050405020304" pitchFamily="18" charset="0"/>
              </a:rPr>
              <a:t>=</a:t>
            </a:r>
            <a:r>
              <a:rPr lang="ru-RU" sz="1600" b="1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1600" b="1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33</a:t>
            </a:r>
            <a:r>
              <a:rPr lang="ru-RU" sz="1600" b="1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</a:p>
          <a:p>
            <a:endParaRPr lang="ru-RU" sz="2000" b="1" dirty="0">
              <a:solidFill>
                <a:srgbClr val="008000"/>
              </a:solidFill>
              <a:cs typeface="Times New Roman" panose="02020603050405020304" pitchFamily="18" charset="0"/>
            </a:endParaRPr>
          </a:p>
          <a:p>
            <a:endParaRPr lang="ru-RU" sz="2000" b="1" dirty="0">
              <a:solidFill>
                <a:srgbClr val="212529"/>
              </a:solidFill>
              <a:effectLst/>
              <a:ea typeface="Times New Roman" panose="02020603050405020304" pitchFamily="18" charset="0"/>
            </a:endParaRPr>
          </a:p>
          <a:p>
            <a:endParaRPr lang="ru-RU" sz="2000" b="1" dirty="0">
              <a:solidFill>
                <a:srgbClr val="212529"/>
              </a:solidFill>
            </a:endParaRPr>
          </a:p>
          <a:p>
            <a:endParaRPr lang="ru-RU" sz="2000" b="1" dirty="0">
              <a:solidFill>
                <a:srgbClr val="212529"/>
              </a:solidFill>
            </a:endParaRPr>
          </a:p>
          <a:p>
            <a:endParaRPr lang="ru-RU" sz="2000" dirty="0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13309C57-1100-4525-9AF4-66210B19C08D}"/>
              </a:ext>
            </a:extLst>
          </p:cNvPr>
          <p:cNvGrpSpPr/>
          <p:nvPr/>
        </p:nvGrpSpPr>
        <p:grpSpPr>
          <a:xfrm>
            <a:off x="1662988" y="1779519"/>
            <a:ext cx="6150811" cy="1313895"/>
            <a:chOff x="-1384917" y="2303301"/>
            <a:chExt cx="6150811" cy="1313895"/>
          </a:xfrm>
        </p:grpSpPr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FD8C1A7C-4E7D-40A8-BE45-5B482ADC6B61}"/>
                </a:ext>
              </a:extLst>
            </p:cNvPr>
            <p:cNvGrpSpPr/>
            <p:nvPr/>
          </p:nvGrpSpPr>
          <p:grpSpPr>
            <a:xfrm>
              <a:off x="-1380457" y="2303301"/>
              <a:ext cx="6146351" cy="1313895"/>
              <a:chOff x="-1282803" y="2587386"/>
              <a:chExt cx="6146351" cy="1313895"/>
            </a:xfrm>
          </p:grpSpPr>
          <p:pic>
            <p:nvPicPr>
              <p:cNvPr id="7" name="Picture 2" descr="Android Linear Layout Example | Java Tutorial Network">
                <a:extLst>
                  <a:ext uri="{FF2B5EF4-FFF2-40B4-BE49-F238E27FC236}">
                    <a16:creationId xmlns:a16="http://schemas.microsoft.com/office/drawing/2014/main" id="{689F3567-9CEC-4700-B026-76B6EE850C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31" t="9134" r="57103" b="78868"/>
              <a:stretch/>
            </p:blipFill>
            <p:spPr bwMode="auto">
              <a:xfrm>
                <a:off x="-1282803" y="2587386"/>
                <a:ext cx="6146351" cy="13138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8C1D61-8DB2-4020-A4F1-3AAF52D5CAB0}"/>
                  </a:ext>
                </a:extLst>
              </p:cNvPr>
              <p:cNvSpPr txBox="1"/>
              <p:nvPr/>
            </p:nvSpPr>
            <p:spPr>
              <a:xfrm>
                <a:off x="-811410" y="3059668"/>
                <a:ext cx="957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Button1</a:t>
                </a:r>
                <a:endParaRPr lang="ru-RU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CDD2F0-5EAC-4305-88B7-032D1F5E7E5A}"/>
                  </a:ext>
                </a:extLst>
              </p:cNvPr>
              <p:cNvSpPr txBox="1"/>
              <p:nvPr/>
            </p:nvSpPr>
            <p:spPr>
              <a:xfrm>
                <a:off x="1143157" y="3074294"/>
                <a:ext cx="957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Button2</a:t>
                </a:r>
                <a:endParaRPr lang="ru-RU" b="1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0D818E2-DBE3-44AE-A0A4-D1DF4027D806}"/>
                  </a:ext>
                </a:extLst>
              </p:cNvPr>
              <p:cNvSpPr txBox="1"/>
              <p:nvPr/>
            </p:nvSpPr>
            <p:spPr>
              <a:xfrm>
                <a:off x="3210495" y="3074294"/>
                <a:ext cx="957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Button3</a:t>
                </a:r>
                <a:endParaRPr lang="ru-RU" b="1" dirty="0"/>
              </a:p>
            </p:txBody>
          </p:sp>
        </p:grp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F8FFC845-0AF0-4462-92E7-1C6188AE7C97}"/>
                </a:ext>
              </a:extLst>
            </p:cNvPr>
            <p:cNvSpPr/>
            <p:nvPr/>
          </p:nvSpPr>
          <p:spPr>
            <a:xfrm>
              <a:off x="-1384917" y="2317072"/>
              <a:ext cx="6107837" cy="126950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A3A79F6-2B73-45AC-AC08-3404AA1D7CBB}"/>
              </a:ext>
            </a:extLst>
          </p:cNvPr>
          <p:cNvSpPr txBox="1"/>
          <p:nvPr/>
        </p:nvSpPr>
        <p:spPr>
          <a:xfrm>
            <a:off x="3368465" y="1410187"/>
            <a:ext cx="2407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LinearLayout</a:t>
            </a:r>
            <a:r>
              <a:rPr lang="en-US" dirty="0">
                <a:solidFill>
                  <a:srgbClr val="FF0000"/>
                </a:solidFill>
              </a:rPr>
              <a:t> Horizontal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503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Android Linear Layout Example | Java Tutorial Network">
            <a:extLst>
              <a:ext uri="{FF2B5EF4-FFF2-40B4-BE49-F238E27FC236}">
                <a16:creationId xmlns:a16="http://schemas.microsoft.com/office/drawing/2014/main" id="{80138A5C-3D7A-4213-BFF6-9530C44201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4" t="9134" r="84998" b="78868"/>
          <a:stretch/>
        </p:blipFill>
        <p:spPr bwMode="auto">
          <a:xfrm>
            <a:off x="5145233" y="1793516"/>
            <a:ext cx="2947089" cy="132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Android Linear Layout Example | Java Tutorial Network">
            <a:extLst>
              <a:ext uri="{FF2B5EF4-FFF2-40B4-BE49-F238E27FC236}">
                <a16:creationId xmlns:a16="http://schemas.microsoft.com/office/drawing/2014/main" id="{609A7EF1-4946-41DE-B196-985A576D1B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1" t="9134" r="83614" b="78868"/>
          <a:stretch/>
        </p:blipFill>
        <p:spPr bwMode="auto">
          <a:xfrm>
            <a:off x="3197986" y="1799896"/>
            <a:ext cx="1961344" cy="131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44" y="0"/>
            <a:ext cx="7167734" cy="102041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Сумма компонентов</a:t>
            </a:r>
            <a:b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</a:br>
            <a:r>
              <a:rPr lang="ru-RU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solidFill>
                  <a:srgbClr val="729F11"/>
                </a:solidFill>
                <a:latin typeface="Segoe Print" panose="02000600000000000000" pitchFamily="2" charset="0"/>
              </a:rPr>
              <a:t>weightSum</a:t>
            </a:r>
            <a:endParaRPr lang="ru-RU" sz="2800" b="1" dirty="0">
              <a:solidFill>
                <a:srgbClr val="729F11"/>
              </a:solidFill>
              <a:latin typeface="Segoe Print" panose="02000600000000000000" pitchFamily="2" charset="0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FD8C1A7C-4E7D-40A8-BE45-5B482ADC6B61}"/>
              </a:ext>
            </a:extLst>
          </p:cNvPr>
          <p:cNvGrpSpPr/>
          <p:nvPr/>
        </p:nvGrpSpPr>
        <p:grpSpPr>
          <a:xfrm>
            <a:off x="1685656" y="1799896"/>
            <a:ext cx="5411713" cy="1313895"/>
            <a:chOff x="-1282803" y="2587386"/>
            <a:chExt cx="5411713" cy="1313895"/>
          </a:xfrm>
        </p:grpSpPr>
        <p:pic>
          <p:nvPicPr>
            <p:cNvPr id="7" name="Picture 2" descr="Android Linear Layout Example | Java Tutorial Network">
              <a:extLst>
                <a:ext uri="{FF2B5EF4-FFF2-40B4-BE49-F238E27FC236}">
                  <a16:creationId xmlns:a16="http://schemas.microsoft.com/office/drawing/2014/main" id="{689F3567-9CEC-4700-B026-76B6EE850C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31" t="9134" r="83614" b="78868"/>
            <a:stretch/>
          </p:blipFill>
          <p:spPr bwMode="auto">
            <a:xfrm>
              <a:off x="-1282803" y="2587386"/>
              <a:ext cx="1635045" cy="1313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38C1D61-8DB2-4020-A4F1-3AAF52D5CAB0}"/>
                </a:ext>
              </a:extLst>
            </p:cNvPr>
            <p:cNvSpPr txBox="1"/>
            <p:nvPr/>
          </p:nvSpPr>
          <p:spPr>
            <a:xfrm>
              <a:off x="-943874" y="3059667"/>
              <a:ext cx="957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Button1</a:t>
              </a:r>
              <a:endParaRPr lang="ru-RU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CDD2F0-5EAC-4305-88B7-032D1F5E7E5A}"/>
                </a:ext>
              </a:extLst>
            </p:cNvPr>
            <p:cNvSpPr txBox="1"/>
            <p:nvPr/>
          </p:nvSpPr>
          <p:spPr>
            <a:xfrm>
              <a:off x="792964" y="3030867"/>
              <a:ext cx="957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Button2</a:t>
              </a:r>
              <a:endParaRPr lang="ru-RU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D818E2-DBE3-44AE-A0A4-D1DF4027D806}"/>
                </a:ext>
              </a:extLst>
            </p:cNvPr>
            <p:cNvSpPr txBox="1"/>
            <p:nvPr/>
          </p:nvSpPr>
          <p:spPr>
            <a:xfrm>
              <a:off x="3171725" y="3059667"/>
              <a:ext cx="957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Button3</a:t>
              </a:r>
              <a:endParaRPr lang="ru-RU" b="1" dirty="0"/>
            </a:p>
          </p:txBody>
        </p:sp>
      </p:grp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8FFC845-0AF0-4462-92E7-1C6188AE7C97}"/>
              </a:ext>
            </a:extLst>
          </p:cNvPr>
          <p:cNvSpPr/>
          <p:nvPr/>
        </p:nvSpPr>
        <p:spPr>
          <a:xfrm>
            <a:off x="1662988" y="1793290"/>
            <a:ext cx="6539979" cy="12695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3A79F6-2B73-45AC-AC08-3404AA1D7CBB}"/>
              </a:ext>
            </a:extLst>
          </p:cNvPr>
          <p:cNvSpPr txBox="1"/>
          <p:nvPr/>
        </p:nvSpPr>
        <p:spPr>
          <a:xfrm>
            <a:off x="4060923" y="1386884"/>
            <a:ext cx="2407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LinearLayout</a:t>
            </a:r>
            <a:r>
              <a:rPr lang="en-US" dirty="0">
                <a:solidFill>
                  <a:srgbClr val="FF0000"/>
                </a:solidFill>
              </a:rPr>
              <a:t> Horizontal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4B4F7E-AC6F-4483-A40A-A22FE8DD27FD}"/>
              </a:ext>
            </a:extLst>
          </p:cNvPr>
          <p:cNvSpPr txBox="1"/>
          <p:nvPr/>
        </p:nvSpPr>
        <p:spPr>
          <a:xfrm>
            <a:off x="1391383" y="3231472"/>
            <a:ext cx="36592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cs typeface="Times New Roman" panose="02020603050405020304" pitchFamily="18" charset="0"/>
              </a:rPr>
              <a:t>Для </a:t>
            </a:r>
            <a:r>
              <a:rPr lang="en-US" sz="1600" b="1" dirty="0" err="1">
                <a:cs typeface="Times New Roman" panose="02020603050405020304" pitchFamily="18" charset="0"/>
              </a:rPr>
              <a:t>LinearLayout</a:t>
            </a:r>
            <a:endParaRPr lang="en-US" sz="1600" b="1" dirty="0">
              <a:cs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cs typeface="Times New Roman" panose="02020603050405020304" pitchFamily="18" charset="0"/>
              </a:rPr>
              <a:t>android:</a:t>
            </a:r>
            <a:r>
              <a:rPr lang="ru-RU" sz="16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weightSum</a:t>
            </a:r>
            <a:r>
              <a:rPr lang="ru-RU" sz="1600" b="1" dirty="0">
                <a:solidFill>
                  <a:srgbClr val="008000"/>
                </a:solidFill>
                <a:cs typeface="Times New Roman" panose="02020603050405020304" pitchFamily="18" charset="0"/>
              </a:rPr>
              <a:t>= "100"</a:t>
            </a:r>
          </a:p>
          <a:p>
            <a:endParaRPr lang="en-US" sz="1600" b="1" dirty="0">
              <a:solidFill>
                <a:srgbClr val="008000"/>
              </a:solidFill>
              <a:cs typeface="Times New Roman" panose="02020603050405020304" pitchFamily="18" charset="0"/>
            </a:endParaRPr>
          </a:p>
          <a:p>
            <a:r>
              <a:rPr lang="ru-RU" sz="1600" b="1" dirty="0">
                <a:cs typeface="Times New Roman" panose="02020603050405020304" pitchFamily="18" charset="0"/>
              </a:rPr>
              <a:t>Для </a:t>
            </a:r>
            <a:r>
              <a:rPr lang="en-US" sz="1600" b="1" dirty="0">
                <a:cs typeface="Times New Roman" panose="02020603050405020304" pitchFamily="18" charset="0"/>
              </a:rPr>
              <a:t>Button1</a:t>
            </a:r>
            <a:endParaRPr lang="ru-RU" sz="1600" b="1" dirty="0">
              <a:cs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r>
              <a:rPr lang="ru-RU" sz="1600" b="1" dirty="0" err="1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:layout</a:t>
            </a:r>
            <a:r>
              <a:rPr lang="ru-RU" sz="1600" b="1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600" b="1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ru-RU" sz="1600" b="1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="0dp"</a:t>
            </a:r>
            <a:endParaRPr lang="ru-RU" sz="1600" b="1" dirty="0">
              <a:solidFill>
                <a:srgbClr val="212529"/>
              </a:solidFill>
              <a:effectLst/>
              <a:ea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cs typeface="Times New Roman" panose="02020603050405020304" pitchFamily="18" charset="0"/>
              </a:rPr>
              <a:t>android:</a:t>
            </a:r>
            <a:r>
              <a:rPr lang="ru-RU" sz="16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layout</a:t>
            </a:r>
            <a:r>
              <a:rPr lang="ru-RU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_</a:t>
            </a:r>
            <a:r>
              <a:rPr lang="en-US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weight</a:t>
            </a:r>
            <a:r>
              <a:rPr lang="ru-RU" sz="1600" b="1" dirty="0">
                <a:solidFill>
                  <a:srgbClr val="008000"/>
                </a:solidFill>
                <a:cs typeface="Times New Roman" panose="02020603050405020304" pitchFamily="18" charset="0"/>
              </a:rPr>
              <a:t>=</a:t>
            </a:r>
            <a:r>
              <a:rPr lang="ru-RU" sz="1600" b="1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1600" b="1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b="1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ru-RU" sz="1600" b="1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</a:p>
          <a:p>
            <a:endParaRPr lang="en-US" sz="1600" b="1" dirty="0">
              <a:cs typeface="Times New Roman" panose="02020603050405020304" pitchFamily="18" charset="0"/>
            </a:endParaRPr>
          </a:p>
          <a:p>
            <a:r>
              <a:rPr lang="ru-RU" sz="1600" b="1" dirty="0">
                <a:cs typeface="Times New Roman" panose="02020603050405020304" pitchFamily="18" charset="0"/>
              </a:rPr>
              <a:t>Для </a:t>
            </a:r>
            <a:r>
              <a:rPr lang="en-US" sz="1600" b="1" dirty="0">
                <a:cs typeface="Times New Roman" panose="02020603050405020304" pitchFamily="18" charset="0"/>
              </a:rPr>
              <a:t>Button2</a:t>
            </a:r>
            <a:endParaRPr lang="ru-RU" sz="1600" b="1" dirty="0">
              <a:cs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r>
              <a:rPr lang="ru-RU" sz="1600" b="1" dirty="0" err="1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:layout</a:t>
            </a:r>
            <a:r>
              <a:rPr lang="ru-RU" sz="1600" b="1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600" b="1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ru-RU" sz="1600" b="1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="0dp"</a:t>
            </a:r>
            <a:endParaRPr lang="ru-RU" sz="1600" b="1" dirty="0">
              <a:solidFill>
                <a:srgbClr val="212529"/>
              </a:solidFill>
              <a:ea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cs typeface="Times New Roman" panose="02020603050405020304" pitchFamily="18" charset="0"/>
              </a:rPr>
              <a:t>android:</a:t>
            </a:r>
            <a:r>
              <a:rPr lang="ru-RU" sz="16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layout</a:t>
            </a:r>
            <a:r>
              <a:rPr lang="ru-RU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_</a:t>
            </a:r>
            <a:r>
              <a:rPr lang="en-US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weight</a:t>
            </a:r>
            <a:r>
              <a:rPr lang="ru-RU" sz="1600" b="1" dirty="0">
                <a:solidFill>
                  <a:srgbClr val="008000"/>
                </a:solidFill>
                <a:cs typeface="Times New Roman" panose="02020603050405020304" pitchFamily="18" charset="0"/>
              </a:rPr>
              <a:t>=</a:t>
            </a:r>
            <a:r>
              <a:rPr lang="ru-RU" sz="1600" b="1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1600" b="1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30</a:t>
            </a:r>
            <a:r>
              <a:rPr lang="ru-RU" sz="1600" b="1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endParaRPr lang="en-US" sz="1600" b="1" dirty="0">
              <a:solidFill>
                <a:srgbClr val="008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b="1" dirty="0">
              <a:solidFill>
                <a:srgbClr val="008000"/>
              </a:solidFill>
              <a:cs typeface="Times New Roman" panose="02020603050405020304" pitchFamily="18" charset="0"/>
            </a:endParaRPr>
          </a:p>
          <a:p>
            <a:r>
              <a:rPr lang="ru-RU" sz="1600" b="1" dirty="0">
                <a:cs typeface="Times New Roman" panose="02020603050405020304" pitchFamily="18" charset="0"/>
              </a:rPr>
              <a:t>Для </a:t>
            </a:r>
            <a:r>
              <a:rPr lang="en-US" sz="1600" b="1" dirty="0">
                <a:cs typeface="Times New Roman" panose="02020603050405020304" pitchFamily="18" charset="0"/>
              </a:rPr>
              <a:t>Button3</a:t>
            </a:r>
            <a:endParaRPr lang="ru-RU" sz="1600" b="1" dirty="0">
              <a:cs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r>
              <a:rPr lang="ru-RU" sz="1600" b="1" dirty="0" err="1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:layout</a:t>
            </a:r>
            <a:r>
              <a:rPr lang="ru-RU" sz="1600" b="1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600" b="1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ru-RU" sz="1600" b="1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="0dp"</a:t>
            </a:r>
            <a:endParaRPr lang="ru-RU" sz="1600" b="1" dirty="0">
              <a:solidFill>
                <a:srgbClr val="212529"/>
              </a:solidFill>
              <a:ea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cs typeface="Times New Roman" panose="02020603050405020304" pitchFamily="18" charset="0"/>
              </a:rPr>
              <a:t>android:</a:t>
            </a:r>
            <a:r>
              <a:rPr lang="ru-RU" sz="16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layout</a:t>
            </a:r>
            <a:r>
              <a:rPr lang="ru-RU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_</a:t>
            </a:r>
            <a:r>
              <a:rPr lang="en-US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weight</a:t>
            </a:r>
            <a:r>
              <a:rPr lang="ru-RU" sz="1600" b="1" dirty="0">
                <a:solidFill>
                  <a:srgbClr val="008000"/>
                </a:solidFill>
                <a:cs typeface="Times New Roman" panose="02020603050405020304" pitchFamily="18" charset="0"/>
              </a:rPr>
              <a:t>=</a:t>
            </a:r>
            <a:r>
              <a:rPr lang="ru-RU" sz="1600" b="1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1600" b="1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50</a:t>
            </a:r>
            <a:r>
              <a:rPr lang="ru-RU" sz="1600" b="1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</a:p>
          <a:p>
            <a:endParaRPr lang="ru-RU" sz="1600" b="1" dirty="0">
              <a:solidFill>
                <a:srgbClr val="008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b="1" dirty="0">
              <a:solidFill>
                <a:srgbClr val="008000"/>
              </a:solidFill>
              <a:cs typeface="Times New Roman" panose="02020603050405020304" pitchFamily="18" charset="0"/>
            </a:endParaRPr>
          </a:p>
          <a:p>
            <a:endParaRPr lang="ru-RU" sz="1600" b="1" dirty="0">
              <a:solidFill>
                <a:srgbClr val="212529"/>
              </a:solidFill>
              <a:effectLst/>
              <a:ea typeface="Times New Roman" panose="02020603050405020304" pitchFamily="18" charset="0"/>
            </a:endParaRPr>
          </a:p>
          <a:p>
            <a:endParaRPr lang="ru-RU" sz="1600" b="1" dirty="0">
              <a:solidFill>
                <a:srgbClr val="212529"/>
              </a:solidFill>
            </a:endParaRPr>
          </a:p>
          <a:p>
            <a:endParaRPr lang="ru-RU" sz="1600" b="1" dirty="0">
              <a:solidFill>
                <a:srgbClr val="212529"/>
              </a:solidFill>
            </a:endParaRP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670205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44" y="0"/>
            <a:ext cx="7167734" cy="102041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Сумма компонентов</a:t>
            </a:r>
            <a:b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</a:br>
            <a:r>
              <a:rPr lang="ru-RU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solidFill>
                  <a:srgbClr val="729F11"/>
                </a:solidFill>
                <a:latin typeface="Segoe Print" panose="02000600000000000000" pitchFamily="2" charset="0"/>
              </a:rPr>
              <a:t>weightSum</a:t>
            </a:r>
            <a:endParaRPr lang="ru-RU" sz="2800" b="1" dirty="0">
              <a:solidFill>
                <a:srgbClr val="729F11"/>
              </a:solidFill>
              <a:latin typeface="Segoe Print" panose="020006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9520A8-7237-4C6F-AB87-8646731614DF}"/>
              </a:ext>
            </a:extLst>
          </p:cNvPr>
          <p:cNvSpPr txBox="1"/>
          <p:nvPr/>
        </p:nvSpPr>
        <p:spPr>
          <a:xfrm>
            <a:off x="5247762" y="1030993"/>
            <a:ext cx="413467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cs typeface="Times New Roman" panose="02020603050405020304" pitchFamily="18" charset="0"/>
              </a:rPr>
              <a:t>Для </a:t>
            </a:r>
            <a:r>
              <a:rPr lang="en-US" sz="1600" b="1" dirty="0">
                <a:cs typeface="Times New Roman" panose="02020603050405020304" pitchFamily="18" charset="0"/>
              </a:rPr>
              <a:t>Button1</a:t>
            </a:r>
            <a:endParaRPr lang="ru-RU" sz="1600" b="1" dirty="0">
              <a:cs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r>
              <a:rPr lang="ru-RU" sz="1600" b="1" dirty="0" err="1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:layout</a:t>
            </a:r>
            <a:r>
              <a:rPr lang="ru-RU" sz="1600" b="1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600" b="1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height</a:t>
            </a:r>
            <a:r>
              <a:rPr lang="ru-RU" sz="1600" b="1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="0dp"</a:t>
            </a:r>
            <a:endParaRPr lang="ru-RU" sz="1600" b="1" dirty="0">
              <a:solidFill>
                <a:srgbClr val="212529"/>
              </a:solidFill>
              <a:ea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cs typeface="Times New Roman" panose="02020603050405020304" pitchFamily="18" charset="0"/>
              </a:rPr>
              <a:t>android:</a:t>
            </a:r>
            <a:r>
              <a:rPr lang="ru-RU" sz="16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layout</a:t>
            </a:r>
            <a:r>
              <a:rPr lang="ru-RU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_</a:t>
            </a:r>
            <a:r>
              <a:rPr lang="en-US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weight</a:t>
            </a:r>
            <a:r>
              <a:rPr lang="ru-RU" sz="1600" b="1" dirty="0">
                <a:solidFill>
                  <a:srgbClr val="008000"/>
                </a:solidFill>
                <a:cs typeface="Times New Roman" panose="02020603050405020304" pitchFamily="18" charset="0"/>
              </a:rPr>
              <a:t>=</a:t>
            </a:r>
            <a:r>
              <a:rPr lang="ru-RU" sz="1600" b="1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“1</a:t>
            </a:r>
            <a:r>
              <a:rPr lang="en-US" sz="1600" b="1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ru-RU" sz="1600" b="1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</a:p>
          <a:p>
            <a:endParaRPr lang="en-US" sz="1600" b="1" dirty="0">
              <a:cs typeface="Times New Roman" panose="02020603050405020304" pitchFamily="18" charset="0"/>
            </a:endParaRPr>
          </a:p>
          <a:p>
            <a:r>
              <a:rPr lang="ru-RU" sz="1600" b="1" dirty="0">
                <a:cs typeface="Times New Roman" panose="02020603050405020304" pitchFamily="18" charset="0"/>
              </a:rPr>
              <a:t>Для </a:t>
            </a:r>
            <a:r>
              <a:rPr lang="en-US" sz="1600" b="1" dirty="0">
                <a:cs typeface="Times New Roman" panose="02020603050405020304" pitchFamily="18" charset="0"/>
              </a:rPr>
              <a:t>Button2</a:t>
            </a:r>
            <a:endParaRPr lang="ru-RU" sz="1600" b="1" dirty="0">
              <a:cs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r>
              <a:rPr lang="ru-RU" sz="1600" b="1" dirty="0" err="1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:layout</a:t>
            </a:r>
            <a:r>
              <a:rPr lang="ru-RU" sz="1600" b="1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600" b="1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height </a:t>
            </a:r>
            <a:r>
              <a:rPr lang="ru-RU" sz="1600" b="1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="0dp"</a:t>
            </a:r>
            <a:endParaRPr lang="ru-RU" sz="1600" b="1" dirty="0">
              <a:solidFill>
                <a:srgbClr val="212529"/>
              </a:solidFill>
              <a:ea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cs typeface="Times New Roman" panose="02020603050405020304" pitchFamily="18" charset="0"/>
              </a:rPr>
              <a:t>android:</a:t>
            </a:r>
            <a:r>
              <a:rPr lang="ru-RU" sz="16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layout</a:t>
            </a:r>
            <a:r>
              <a:rPr lang="ru-RU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_</a:t>
            </a:r>
            <a:r>
              <a:rPr lang="en-US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weight</a:t>
            </a:r>
            <a:r>
              <a:rPr lang="ru-RU" sz="1600" b="1" dirty="0">
                <a:solidFill>
                  <a:srgbClr val="008000"/>
                </a:solidFill>
                <a:cs typeface="Times New Roman" panose="02020603050405020304" pitchFamily="18" charset="0"/>
              </a:rPr>
              <a:t>=</a:t>
            </a:r>
            <a:r>
              <a:rPr lang="ru-RU" sz="1600" b="1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“20“</a:t>
            </a:r>
            <a:endParaRPr lang="en-US" sz="1600" b="1" dirty="0">
              <a:solidFill>
                <a:srgbClr val="008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b="1" dirty="0">
              <a:solidFill>
                <a:srgbClr val="008000"/>
              </a:solidFill>
              <a:cs typeface="Times New Roman" panose="02020603050405020304" pitchFamily="18" charset="0"/>
            </a:endParaRPr>
          </a:p>
          <a:p>
            <a:r>
              <a:rPr lang="ru-RU" sz="1600" b="1" dirty="0">
                <a:cs typeface="Times New Roman" panose="02020603050405020304" pitchFamily="18" charset="0"/>
              </a:rPr>
              <a:t>Для </a:t>
            </a:r>
            <a:r>
              <a:rPr lang="en-US" sz="1600" b="1" dirty="0">
                <a:cs typeface="Times New Roman" panose="02020603050405020304" pitchFamily="18" charset="0"/>
              </a:rPr>
              <a:t>Button3</a:t>
            </a:r>
            <a:endParaRPr lang="ru-RU" sz="1600" b="1" dirty="0">
              <a:cs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r>
              <a:rPr lang="ru-RU" sz="1600" b="1" dirty="0" err="1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:layout</a:t>
            </a:r>
            <a:r>
              <a:rPr lang="ru-RU" sz="1600" b="1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600" b="1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height </a:t>
            </a:r>
            <a:r>
              <a:rPr lang="ru-RU" sz="1600" b="1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="0dp"</a:t>
            </a:r>
            <a:endParaRPr lang="ru-RU" sz="1600" b="1" dirty="0">
              <a:solidFill>
                <a:srgbClr val="212529"/>
              </a:solidFill>
              <a:ea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cs typeface="Times New Roman" panose="02020603050405020304" pitchFamily="18" charset="0"/>
              </a:rPr>
              <a:t>android:</a:t>
            </a:r>
            <a:r>
              <a:rPr lang="ru-RU" sz="16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layout</a:t>
            </a:r>
            <a:r>
              <a:rPr lang="ru-RU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_</a:t>
            </a:r>
            <a:r>
              <a:rPr lang="en-US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weight</a:t>
            </a:r>
            <a:r>
              <a:rPr lang="ru-RU" sz="1600" b="1" dirty="0">
                <a:solidFill>
                  <a:srgbClr val="008000"/>
                </a:solidFill>
                <a:cs typeface="Times New Roman" panose="02020603050405020304" pitchFamily="18" charset="0"/>
              </a:rPr>
              <a:t>=</a:t>
            </a:r>
            <a:r>
              <a:rPr lang="ru-RU" sz="1600" b="1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“15"</a:t>
            </a:r>
          </a:p>
          <a:p>
            <a:endParaRPr lang="ru-RU" sz="1600" b="1" dirty="0">
              <a:solidFill>
                <a:srgbClr val="008000"/>
              </a:solidFill>
              <a:cs typeface="Times New Roman" panose="02020603050405020304" pitchFamily="18" charset="0"/>
            </a:endParaRPr>
          </a:p>
          <a:p>
            <a:r>
              <a:rPr lang="ru-RU" sz="1600" b="1" dirty="0">
                <a:cs typeface="Times New Roman" panose="02020603050405020304" pitchFamily="18" charset="0"/>
              </a:rPr>
              <a:t>Для </a:t>
            </a:r>
            <a:r>
              <a:rPr lang="en-US" sz="1600" b="1" dirty="0">
                <a:cs typeface="Times New Roman" panose="02020603050405020304" pitchFamily="18" charset="0"/>
              </a:rPr>
              <a:t>Button4</a:t>
            </a:r>
            <a:endParaRPr lang="ru-RU" sz="1600" b="1" dirty="0">
              <a:cs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r>
              <a:rPr lang="ru-RU" sz="1600" b="1" dirty="0" err="1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:layout_height</a:t>
            </a:r>
            <a:r>
              <a:rPr lang="ru-RU" sz="1600" b="1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="0dp"</a:t>
            </a:r>
            <a:endParaRPr lang="ru-RU" sz="1600" b="1" dirty="0">
              <a:solidFill>
                <a:srgbClr val="212529"/>
              </a:solidFill>
              <a:effectLst/>
              <a:ea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cs typeface="Times New Roman" panose="02020603050405020304" pitchFamily="18" charset="0"/>
              </a:rPr>
              <a:t>android:</a:t>
            </a:r>
            <a:r>
              <a:rPr lang="ru-RU" sz="16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layout</a:t>
            </a:r>
            <a:r>
              <a:rPr lang="ru-RU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_</a:t>
            </a:r>
            <a:r>
              <a:rPr lang="en-US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weight</a:t>
            </a:r>
            <a:r>
              <a:rPr lang="ru-RU" sz="1600" b="1" dirty="0">
                <a:solidFill>
                  <a:srgbClr val="008000"/>
                </a:solidFill>
                <a:cs typeface="Times New Roman" panose="02020603050405020304" pitchFamily="18" charset="0"/>
              </a:rPr>
              <a:t>=</a:t>
            </a:r>
            <a:r>
              <a:rPr lang="ru-RU" sz="1600" b="1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solidFill>
                  <a:srgbClr val="008000"/>
                </a:solidFill>
                <a:cs typeface="Times New Roman" panose="02020603050405020304" pitchFamily="18" charset="0"/>
              </a:rPr>
              <a:t>1</a:t>
            </a:r>
            <a:r>
              <a:rPr lang="ru-RU" sz="1600" b="1" dirty="0">
                <a:solidFill>
                  <a:srgbClr val="008000"/>
                </a:solidFill>
                <a:cs typeface="Times New Roman" panose="02020603050405020304" pitchFamily="18" charset="0"/>
              </a:rPr>
              <a:t>0</a:t>
            </a:r>
            <a:r>
              <a:rPr lang="ru-RU" sz="1600" b="1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</a:p>
          <a:p>
            <a:endParaRPr lang="ru-RU" sz="1600" b="1" dirty="0">
              <a:solidFill>
                <a:srgbClr val="008000"/>
              </a:solidFill>
              <a:cs typeface="Times New Roman" panose="02020603050405020304" pitchFamily="18" charset="0"/>
            </a:endParaRPr>
          </a:p>
          <a:p>
            <a:r>
              <a:rPr lang="ru-RU" sz="1600" b="1" dirty="0">
                <a:cs typeface="Times New Roman" panose="02020603050405020304" pitchFamily="18" charset="0"/>
              </a:rPr>
              <a:t>Для </a:t>
            </a:r>
            <a:r>
              <a:rPr lang="en-US" sz="1600" b="1" dirty="0">
                <a:cs typeface="Times New Roman" panose="02020603050405020304" pitchFamily="18" charset="0"/>
              </a:rPr>
              <a:t>Button5</a:t>
            </a:r>
            <a:endParaRPr lang="ru-RU" sz="1600" b="1" dirty="0">
              <a:solidFill>
                <a:srgbClr val="008000"/>
              </a:solidFill>
              <a:cs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r>
              <a:rPr lang="ru-RU" sz="1600" b="1" dirty="0" err="1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:layout_height</a:t>
            </a:r>
            <a:r>
              <a:rPr lang="ru-RU" sz="1600" b="1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="0dp"</a:t>
            </a:r>
            <a:endParaRPr lang="ru-RU" sz="1600" b="1" dirty="0">
              <a:solidFill>
                <a:srgbClr val="212529"/>
              </a:solidFill>
              <a:effectLst/>
              <a:ea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cs typeface="Times New Roman" panose="02020603050405020304" pitchFamily="18" charset="0"/>
              </a:rPr>
              <a:t>android:</a:t>
            </a:r>
            <a:r>
              <a:rPr lang="ru-RU" sz="16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layout</a:t>
            </a:r>
            <a:r>
              <a:rPr lang="ru-RU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_</a:t>
            </a:r>
            <a:r>
              <a:rPr lang="en-US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weight</a:t>
            </a:r>
            <a:r>
              <a:rPr lang="ru-RU" sz="1600" b="1" dirty="0">
                <a:solidFill>
                  <a:srgbClr val="008000"/>
                </a:solidFill>
                <a:cs typeface="Times New Roman" panose="02020603050405020304" pitchFamily="18" charset="0"/>
              </a:rPr>
              <a:t>=</a:t>
            </a:r>
            <a:r>
              <a:rPr lang="ru-RU" sz="1600" b="1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"20"</a:t>
            </a:r>
          </a:p>
          <a:p>
            <a:endParaRPr lang="ru-RU" sz="1600" b="1" dirty="0">
              <a:solidFill>
                <a:srgbClr val="008000"/>
              </a:solidFill>
              <a:cs typeface="Times New Roman" panose="02020603050405020304" pitchFamily="18" charset="0"/>
            </a:endParaRPr>
          </a:p>
          <a:p>
            <a:r>
              <a:rPr lang="ru-RU" sz="1600" b="1" dirty="0">
                <a:cs typeface="Times New Roman" panose="02020603050405020304" pitchFamily="18" charset="0"/>
              </a:rPr>
              <a:t>Для </a:t>
            </a:r>
            <a:r>
              <a:rPr lang="en-US" sz="1600" b="1" dirty="0">
                <a:cs typeface="Times New Roman" panose="02020603050405020304" pitchFamily="18" charset="0"/>
              </a:rPr>
              <a:t>Button6</a:t>
            </a:r>
            <a:endParaRPr lang="ru-RU" sz="1600" b="1" dirty="0">
              <a:solidFill>
                <a:srgbClr val="008000"/>
              </a:solidFill>
              <a:cs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r>
              <a:rPr lang="ru-RU" sz="1600" b="1" dirty="0" err="1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:layout_height</a:t>
            </a:r>
            <a:r>
              <a:rPr lang="ru-RU" sz="1600" b="1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="0dp"</a:t>
            </a:r>
            <a:endParaRPr lang="ru-RU" sz="1600" b="1" dirty="0">
              <a:solidFill>
                <a:srgbClr val="212529"/>
              </a:solidFill>
              <a:effectLst/>
              <a:ea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cs typeface="Times New Roman" panose="02020603050405020304" pitchFamily="18" charset="0"/>
              </a:rPr>
              <a:t>android:</a:t>
            </a:r>
            <a:r>
              <a:rPr lang="ru-RU" sz="16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layout</a:t>
            </a:r>
            <a:r>
              <a:rPr lang="ru-RU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_</a:t>
            </a:r>
            <a:r>
              <a:rPr lang="en-US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weight</a:t>
            </a:r>
            <a:r>
              <a:rPr lang="ru-RU" sz="1600" b="1" dirty="0">
                <a:solidFill>
                  <a:srgbClr val="008000"/>
                </a:solidFill>
                <a:cs typeface="Times New Roman" panose="02020603050405020304" pitchFamily="18" charset="0"/>
              </a:rPr>
              <a:t>=</a:t>
            </a:r>
            <a:r>
              <a:rPr lang="ru-RU" sz="1600" b="1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solidFill>
                  <a:srgbClr val="008000"/>
                </a:solidFill>
                <a:cs typeface="Times New Roman" panose="02020603050405020304" pitchFamily="18" charset="0"/>
              </a:rPr>
              <a:t>1</a:t>
            </a:r>
            <a:r>
              <a:rPr lang="ru-RU" sz="1600" b="1" dirty="0">
                <a:solidFill>
                  <a:srgbClr val="008000"/>
                </a:solidFill>
                <a:cs typeface="Times New Roman" panose="02020603050405020304" pitchFamily="18" charset="0"/>
              </a:rPr>
              <a:t>5</a:t>
            </a:r>
            <a:r>
              <a:rPr lang="ru-RU" sz="1600" b="1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ru-RU" sz="16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0B86437-8A28-4600-B34A-0CD76DB2D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946" y="2405636"/>
            <a:ext cx="2618665" cy="41107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AB591D-A762-4BC6-949E-4DA58EEB19A0}"/>
              </a:ext>
            </a:extLst>
          </p:cNvPr>
          <p:cNvSpPr txBox="1"/>
          <p:nvPr/>
        </p:nvSpPr>
        <p:spPr>
          <a:xfrm>
            <a:off x="2171416" y="2591773"/>
            <a:ext cx="95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Button1</a:t>
            </a:r>
            <a:endParaRPr lang="ru-R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771FD-0D26-458D-9F6D-69274E9468F9}"/>
              </a:ext>
            </a:extLst>
          </p:cNvPr>
          <p:cNvSpPr txBox="1"/>
          <p:nvPr/>
        </p:nvSpPr>
        <p:spPr>
          <a:xfrm>
            <a:off x="2171415" y="3163914"/>
            <a:ext cx="95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Button</a:t>
            </a:r>
            <a:r>
              <a:rPr lang="ru-RU" b="1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BA6A90-3B0E-4099-BDE7-E122F2DD06EF}"/>
              </a:ext>
            </a:extLst>
          </p:cNvPr>
          <p:cNvSpPr txBox="1"/>
          <p:nvPr/>
        </p:nvSpPr>
        <p:spPr>
          <a:xfrm>
            <a:off x="2171414" y="3889906"/>
            <a:ext cx="95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Button</a:t>
            </a:r>
            <a:r>
              <a:rPr lang="ru-RU" b="1" dirty="0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4FD292-3459-4F86-8E95-2AB9DD795552}"/>
              </a:ext>
            </a:extLst>
          </p:cNvPr>
          <p:cNvSpPr txBox="1"/>
          <p:nvPr/>
        </p:nvSpPr>
        <p:spPr>
          <a:xfrm>
            <a:off x="2171412" y="4481700"/>
            <a:ext cx="95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Button</a:t>
            </a:r>
            <a:r>
              <a:rPr lang="ru-RU" b="1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07315E-A4C7-4109-A347-4799D6B2CD64}"/>
              </a:ext>
            </a:extLst>
          </p:cNvPr>
          <p:cNvSpPr txBox="1"/>
          <p:nvPr/>
        </p:nvSpPr>
        <p:spPr>
          <a:xfrm>
            <a:off x="2171411" y="5094252"/>
            <a:ext cx="95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Button</a:t>
            </a:r>
            <a:r>
              <a:rPr lang="ru-RU" b="1" dirty="0"/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F612FA-5190-477F-96A5-1760CCC82302}"/>
              </a:ext>
            </a:extLst>
          </p:cNvPr>
          <p:cNvSpPr txBox="1"/>
          <p:nvPr/>
        </p:nvSpPr>
        <p:spPr>
          <a:xfrm>
            <a:off x="2171410" y="5686046"/>
            <a:ext cx="95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Button</a:t>
            </a:r>
            <a:r>
              <a:rPr lang="ru-RU" b="1" dirty="0"/>
              <a:t>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E5E2B3-6117-43E9-A0DA-3EFD6992A2F1}"/>
              </a:ext>
            </a:extLst>
          </p:cNvPr>
          <p:cNvSpPr txBox="1"/>
          <p:nvPr/>
        </p:nvSpPr>
        <p:spPr>
          <a:xfrm>
            <a:off x="1425447" y="1562561"/>
            <a:ext cx="2935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cs typeface="Times New Roman" panose="02020603050405020304" pitchFamily="18" charset="0"/>
              </a:rPr>
              <a:t>Для </a:t>
            </a:r>
            <a:r>
              <a:rPr lang="en-US" sz="1600" b="1" dirty="0" err="1">
                <a:cs typeface="Times New Roman" panose="02020603050405020304" pitchFamily="18" charset="0"/>
              </a:rPr>
              <a:t>LinearLayout</a:t>
            </a:r>
            <a:endParaRPr lang="en-US" sz="1600" b="1" dirty="0">
              <a:cs typeface="Times New Roman" panose="02020603050405020304" pitchFamily="18" charset="0"/>
            </a:endParaRPr>
          </a:p>
          <a:p>
            <a:r>
              <a:rPr lang="ru-RU" sz="1600" b="1" dirty="0" err="1">
                <a:solidFill>
                  <a:srgbClr val="660E7A"/>
                </a:solidFill>
                <a:cs typeface="Times New Roman" panose="02020603050405020304" pitchFamily="18" charset="0"/>
              </a:rPr>
              <a:t>android:</a:t>
            </a:r>
            <a:r>
              <a:rPr lang="ru-RU" sz="16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weightSum</a:t>
            </a:r>
            <a:r>
              <a:rPr lang="ru-RU" sz="1600" b="1" dirty="0">
                <a:solidFill>
                  <a:srgbClr val="008000"/>
                </a:solidFill>
                <a:cs typeface="Times New Roman" panose="02020603050405020304" pitchFamily="18" charset="0"/>
              </a:rPr>
              <a:t>= "100"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374858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44" y="0"/>
            <a:ext cx="7167734" cy="102041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Вертикальный и</a:t>
            </a:r>
            <a:b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</a:br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 горизонтальный </a:t>
            </a:r>
            <a:r>
              <a:rPr lang="ru-RU" sz="2800" b="1" dirty="0" err="1">
                <a:solidFill>
                  <a:srgbClr val="729F11"/>
                </a:solidFill>
                <a:latin typeface="Segoe Print" panose="02000600000000000000" pitchFamily="2" charset="0"/>
              </a:rPr>
              <a:t>лэйаут</a:t>
            </a:r>
            <a:endParaRPr lang="ru-RU" sz="2800" b="1" dirty="0">
              <a:solidFill>
                <a:srgbClr val="729F11"/>
              </a:solidFill>
              <a:latin typeface="Segoe Print" panose="020006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02ABAA-599A-46A5-A72A-30122DEA7537}"/>
              </a:ext>
            </a:extLst>
          </p:cNvPr>
          <p:cNvSpPr txBox="1"/>
          <p:nvPr/>
        </p:nvSpPr>
        <p:spPr>
          <a:xfrm>
            <a:off x="1917578" y="8169675"/>
            <a:ext cx="54343" cy="686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A2F7CE-BDB3-4881-8197-6BAD7BC4E25D}"/>
              </a:ext>
            </a:extLst>
          </p:cNvPr>
          <p:cNvSpPr txBox="1"/>
          <p:nvPr/>
        </p:nvSpPr>
        <p:spPr>
          <a:xfrm>
            <a:off x="1398695" y="5396888"/>
            <a:ext cx="31733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solidFill>
                  <a:srgbClr val="660E7A"/>
                </a:solidFill>
                <a:cs typeface="Courier New" panose="02070309020205020404" pitchFamily="49" charset="0"/>
              </a:rPr>
              <a:t>android</a:t>
            </a:r>
            <a:r>
              <a:rPr lang="ru-RU" altLang="ru-RU" b="1" dirty="0" err="1">
                <a:solidFill>
                  <a:srgbClr val="0000FF"/>
                </a:solidFill>
                <a:cs typeface="Courier New" panose="02070309020205020404" pitchFamily="49" charset="0"/>
              </a:rPr>
              <a:t>:layout_margin</a:t>
            </a:r>
            <a:r>
              <a:rPr lang="ru-RU" altLang="ru-RU" b="1" dirty="0">
                <a:solidFill>
                  <a:srgbClr val="008000"/>
                </a:solidFill>
                <a:cs typeface="Courier New" panose="02070309020205020404" pitchFamily="49" charset="0"/>
              </a:rPr>
              <a:t>="10dp"</a:t>
            </a:r>
            <a:br>
              <a:rPr lang="ru-RU" altLang="ru-RU" b="1" dirty="0">
                <a:solidFill>
                  <a:srgbClr val="008000"/>
                </a:solidFill>
                <a:cs typeface="Courier New" panose="02070309020205020404" pitchFamily="49" charset="0"/>
              </a:rPr>
            </a:br>
            <a:endParaRPr lang="en-US" altLang="ru-RU" b="1" dirty="0">
              <a:solidFill>
                <a:srgbClr val="008000"/>
              </a:solidFill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solidFill>
                  <a:srgbClr val="660E7A"/>
                </a:solidFill>
                <a:cs typeface="Courier New" panose="02070309020205020404" pitchFamily="49" charset="0"/>
              </a:rPr>
              <a:t>android</a:t>
            </a:r>
            <a:r>
              <a:rPr lang="ru-RU" altLang="ru-RU" b="1" dirty="0" err="1">
                <a:solidFill>
                  <a:srgbClr val="0000FF"/>
                </a:solidFill>
                <a:cs typeface="Courier New" panose="02070309020205020404" pitchFamily="49" charset="0"/>
              </a:rPr>
              <a:t>:padding</a:t>
            </a:r>
            <a:r>
              <a:rPr lang="ru-RU" altLang="ru-RU" b="1" dirty="0">
                <a:solidFill>
                  <a:srgbClr val="008000"/>
                </a:solidFill>
                <a:cs typeface="Courier New" panose="02070309020205020404" pitchFamily="49" charset="0"/>
              </a:rPr>
              <a:t>="10dp"</a:t>
            </a:r>
            <a:r>
              <a:rPr lang="ru-RU" altLang="ru-RU" dirty="0">
                <a:solidFill>
                  <a:srgbClr val="000000"/>
                </a:solidFill>
                <a:cs typeface="Courier New" panose="02070309020205020404" pitchFamily="49" charset="0"/>
              </a:rPr>
              <a:t>&gt;</a:t>
            </a:r>
            <a:endParaRPr lang="ru-RU" altLang="ru-RU" dirty="0"/>
          </a:p>
          <a:p>
            <a:endParaRPr lang="ru-RU" dirty="0"/>
          </a:p>
        </p:txBody>
      </p:sp>
      <p:pic>
        <p:nvPicPr>
          <p:cNvPr id="2052" name="Picture 4" descr="Margin Vs Padding - CSS Properties @Digizol | Android tutorials, Web  design, Blogger tutorials">
            <a:extLst>
              <a:ext uri="{FF2B5EF4-FFF2-40B4-BE49-F238E27FC236}">
                <a16:creationId xmlns:a16="http://schemas.microsoft.com/office/drawing/2014/main" id="{D76F8D33-3B11-40FF-BB58-5C12A0128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416" y="1581681"/>
            <a:ext cx="7325702" cy="344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856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44" y="0"/>
            <a:ext cx="7167734" cy="102041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Компонент </a:t>
            </a:r>
            <a:r>
              <a:rPr lang="en-US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Button</a:t>
            </a:r>
            <a:endParaRPr lang="ru-RU" sz="2800" b="1" dirty="0">
              <a:solidFill>
                <a:srgbClr val="729F11"/>
              </a:solidFill>
              <a:latin typeface="Segoe Print" panose="02000600000000000000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3284A9-9F97-450F-842F-D4E193524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44" y="1115072"/>
            <a:ext cx="3383434" cy="56236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10B3A3-FD4B-44A2-9515-92EBEF27C9F4}"/>
              </a:ext>
            </a:extLst>
          </p:cNvPr>
          <p:cNvSpPr txBox="1"/>
          <p:nvPr/>
        </p:nvSpPr>
        <p:spPr>
          <a:xfrm>
            <a:off x="3903611" y="1784998"/>
            <a:ext cx="543169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400" b="0" i="0" dirty="0" err="1">
                <a:solidFill>
                  <a:srgbClr val="002060"/>
                </a:solidFill>
                <a:effectLst/>
              </a:rPr>
              <a:t>background</a:t>
            </a:r>
            <a:r>
              <a:rPr lang="ru-RU" sz="2400" b="0" i="0" dirty="0">
                <a:solidFill>
                  <a:srgbClr val="444444"/>
                </a:solidFill>
                <a:effectLst/>
              </a:rPr>
              <a:t>: фон или иконка кнопки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ru-RU" sz="2400" b="0" i="0" dirty="0">
              <a:solidFill>
                <a:srgbClr val="444444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t</a:t>
            </a:r>
            <a:r>
              <a:rPr lang="en-US" sz="2400" b="0" i="0" dirty="0">
                <a:solidFill>
                  <a:srgbClr val="002060"/>
                </a:solidFill>
                <a:effectLst/>
              </a:rPr>
              <a:t>ext</a:t>
            </a:r>
            <a:r>
              <a:rPr lang="en-US" sz="2400" b="0" i="0" dirty="0">
                <a:solidFill>
                  <a:srgbClr val="444444"/>
                </a:solidFill>
                <a:effectLst/>
              </a:rPr>
              <a:t>:</a:t>
            </a:r>
            <a:r>
              <a:rPr lang="ru-RU" sz="2400" b="0" i="0" dirty="0">
                <a:solidFill>
                  <a:srgbClr val="444444"/>
                </a:solidFill>
                <a:effectLst/>
              </a:rPr>
              <a:t> текст на кнопке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ru-RU" sz="2400" b="0" i="0" dirty="0">
              <a:solidFill>
                <a:srgbClr val="444444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400" b="0" i="0" dirty="0" err="1">
                <a:solidFill>
                  <a:srgbClr val="002060"/>
                </a:solidFill>
                <a:effectLst/>
              </a:rPr>
              <a:t>onClick</a:t>
            </a:r>
            <a:r>
              <a:rPr lang="ru-RU" sz="2400" b="0" i="0" dirty="0">
                <a:solidFill>
                  <a:srgbClr val="444444"/>
                </a:solidFill>
                <a:effectLst/>
              </a:rPr>
              <a:t>: метод, который будет запускаться при нажатии на кнопку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ru-RU" sz="2400" b="0" i="0" dirty="0">
              <a:solidFill>
                <a:srgbClr val="444444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400" b="0" i="0" dirty="0" err="1">
                <a:solidFill>
                  <a:srgbClr val="002060"/>
                </a:solidFill>
                <a:effectLst/>
              </a:rPr>
              <a:t>gravity</a:t>
            </a:r>
            <a:r>
              <a:rPr lang="ru-RU" sz="2400" b="0" i="0" dirty="0">
                <a:solidFill>
                  <a:srgbClr val="444444"/>
                </a:solidFill>
                <a:effectLst/>
              </a:rPr>
              <a:t>: выравнивание текста кнопки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ru-RU" sz="2400" b="0" i="0" dirty="0">
              <a:solidFill>
                <a:srgbClr val="444444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style</a:t>
            </a:r>
            <a:r>
              <a:rPr lang="en-US" sz="2400" dirty="0">
                <a:solidFill>
                  <a:srgbClr val="444444"/>
                </a:solidFill>
              </a:rPr>
              <a:t>:</a:t>
            </a:r>
            <a:r>
              <a:rPr lang="ru-RU" sz="2400" dirty="0">
                <a:solidFill>
                  <a:srgbClr val="444444"/>
                </a:solidFill>
              </a:rPr>
              <a:t> стиль кнопки</a:t>
            </a:r>
            <a:endParaRPr lang="ru-RU" sz="2400" b="0" i="0" dirty="0">
              <a:solidFill>
                <a:srgbClr val="44444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02515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44" y="0"/>
            <a:ext cx="7167734" cy="102041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Компонент </a:t>
            </a:r>
            <a:r>
              <a:rPr lang="en-US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Button</a:t>
            </a:r>
            <a:endParaRPr lang="ru-RU" sz="2800" b="1" dirty="0">
              <a:solidFill>
                <a:srgbClr val="729F11"/>
              </a:solidFill>
              <a:latin typeface="Segoe Print" panose="02000600000000000000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3284A9-9F97-450F-842F-D4E1935243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25" t="54638" r="20148" b="33344"/>
          <a:stretch/>
        </p:blipFill>
        <p:spPr>
          <a:xfrm>
            <a:off x="1311966" y="2438399"/>
            <a:ext cx="2027582" cy="6758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10B3A3-FD4B-44A2-9515-92EBEF27C9F4}"/>
              </a:ext>
            </a:extLst>
          </p:cNvPr>
          <p:cNvSpPr txBox="1"/>
          <p:nvPr/>
        </p:nvSpPr>
        <p:spPr>
          <a:xfrm>
            <a:off x="4128899" y="1905506"/>
            <a:ext cx="420672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400" b="0" i="0" dirty="0" err="1">
                <a:solidFill>
                  <a:srgbClr val="002060"/>
                </a:solidFill>
                <a:effectLst/>
              </a:rPr>
              <a:t>background</a:t>
            </a:r>
            <a:r>
              <a:rPr lang="ru-RU" sz="2400" b="0" i="0" dirty="0">
                <a:solidFill>
                  <a:srgbClr val="444444"/>
                </a:solidFill>
                <a:effectLst/>
              </a:rPr>
              <a:t>: </a:t>
            </a:r>
            <a:r>
              <a:rPr lang="ru-RU" sz="2400" dirty="0">
                <a:solidFill>
                  <a:srgbClr val="444444"/>
                </a:solidFill>
              </a:rPr>
              <a:t>фон голубой</a:t>
            </a:r>
            <a:endParaRPr lang="ru-RU" sz="2400" b="0" i="0" dirty="0">
              <a:solidFill>
                <a:srgbClr val="444444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ru-RU" sz="2400" b="0" i="0" dirty="0">
              <a:solidFill>
                <a:srgbClr val="444444"/>
              </a:solidFill>
              <a:effectLst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</a:rPr>
              <a:t>drawableLeft</a:t>
            </a:r>
            <a:r>
              <a:rPr lang="ru-RU" sz="2400" dirty="0">
                <a:solidFill>
                  <a:srgbClr val="444444"/>
                </a:solidFill>
              </a:rPr>
              <a:t>: иконка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ru-RU" sz="2400" b="0" i="0" dirty="0">
              <a:solidFill>
                <a:srgbClr val="444444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t</a:t>
            </a:r>
            <a:r>
              <a:rPr lang="en-US" sz="2400" b="0" i="0" dirty="0">
                <a:solidFill>
                  <a:srgbClr val="002060"/>
                </a:solidFill>
                <a:effectLst/>
              </a:rPr>
              <a:t>ext</a:t>
            </a:r>
            <a:r>
              <a:rPr lang="en-US" sz="2400" b="0" i="0" dirty="0">
                <a:solidFill>
                  <a:srgbClr val="444444"/>
                </a:solidFill>
                <a:effectLst/>
              </a:rPr>
              <a:t>:</a:t>
            </a:r>
            <a:r>
              <a:rPr lang="ru-RU" sz="2400" b="0" i="0" dirty="0">
                <a:solidFill>
                  <a:srgbClr val="444444"/>
                </a:solidFill>
                <a:effectLst/>
              </a:rPr>
              <a:t> </a:t>
            </a:r>
            <a:r>
              <a:rPr lang="en-US" sz="2400" dirty="0">
                <a:solidFill>
                  <a:srgbClr val="444444"/>
                </a:solidFill>
              </a:rPr>
              <a:t>Twitter</a:t>
            </a:r>
            <a:endParaRPr lang="ru-RU" sz="2400" dirty="0">
              <a:solidFill>
                <a:srgbClr val="444444"/>
              </a:solidFill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444444"/>
              </a:solidFill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400" b="0" i="0" dirty="0" err="1">
                <a:solidFill>
                  <a:srgbClr val="002060"/>
                </a:solidFill>
                <a:effectLst/>
              </a:rPr>
              <a:t>gravity</a:t>
            </a:r>
            <a:r>
              <a:rPr lang="ru-RU" sz="2400" b="0" i="0" dirty="0">
                <a:solidFill>
                  <a:srgbClr val="444444"/>
                </a:solidFill>
                <a:effectLst/>
              </a:rPr>
              <a:t>: </a:t>
            </a:r>
            <a:r>
              <a:rPr lang="en-US" sz="2400" b="0" i="0" dirty="0">
                <a:solidFill>
                  <a:srgbClr val="444444"/>
                </a:solidFill>
                <a:effectLst/>
              </a:rPr>
              <a:t>center</a:t>
            </a:r>
            <a:endParaRPr lang="ru-RU" sz="2400" dirty="0">
              <a:solidFill>
                <a:srgbClr val="444444"/>
              </a:solidFill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444444"/>
              </a:solidFill>
            </a:endParaRPr>
          </a:p>
          <a:p>
            <a:pPr algn="l" fontAlgn="base"/>
            <a:endParaRPr lang="ru-RU" sz="2400" dirty="0">
              <a:solidFill>
                <a:srgbClr val="444444"/>
              </a:solidFill>
            </a:endParaRPr>
          </a:p>
          <a:p>
            <a:pPr algn="l" fontAlgn="base"/>
            <a:endParaRPr lang="ru-RU" sz="2400" b="0" i="0" dirty="0">
              <a:solidFill>
                <a:srgbClr val="44444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87691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65" y="132521"/>
            <a:ext cx="7167734" cy="102041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Тосты (с маслом или без?)</a:t>
            </a:r>
          </a:p>
        </p:txBody>
      </p:sp>
      <p:pic>
        <p:nvPicPr>
          <p:cNvPr id="5122" name="Picture 2" descr="Toast. Всплывающее сообщение. Andoid Studio | Maryone">
            <a:extLst>
              <a:ext uri="{FF2B5EF4-FFF2-40B4-BE49-F238E27FC236}">
                <a16:creationId xmlns:a16="http://schemas.microsoft.com/office/drawing/2014/main" id="{D13CE716-E0D1-4C7A-824F-0C1BF86CB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99" y="1406876"/>
            <a:ext cx="4904094" cy="313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36A63C-B082-4B6B-ADBB-34F1E3E83BF4}"/>
              </a:ext>
            </a:extLst>
          </p:cNvPr>
          <p:cNvSpPr txBox="1"/>
          <p:nvPr/>
        </p:nvSpPr>
        <p:spPr>
          <a:xfrm>
            <a:off x="1338470" y="4069524"/>
            <a:ext cx="85211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Toast.makeText</a:t>
            </a:r>
            <a:r>
              <a:rPr lang="en-US" sz="3200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r>
              <a:rPr lang="en-US" sz="3200" dirty="0"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en-US" sz="3200" dirty="0">
                <a:solidFill>
                  <a:srgbClr val="212529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Sending message…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3200" dirty="0">
                <a:solidFill>
                  <a:srgbClr val="212529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3200" dirty="0" err="1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Toast.LENGTH_LONG</a:t>
            </a:r>
            <a:endParaRPr lang="en-US" sz="3200" dirty="0">
              <a:solidFill>
                <a:schemeClr val="accent4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).show();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48328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65" y="132521"/>
            <a:ext cx="7167734" cy="102041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Тосты (с маслом или без?)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36A63C-B082-4B6B-ADBB-34F1E3E83BF4}"/>
              </a:ext>
            </a:extLst>
          </p:cNvPr>
          <p:cNvSpPr txBox="1"/>
          <p:nvPr/>
        </p:nvSpPr>
        <p:spPr>
          <a:xfrm>
            <a:off x="1577267" y="3678491"/>
            <a:ext cx="68116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cs typeface="Times New Roman" panose="02020603050405020304" pitchFamily="18" charset="0"/>
              </a:rPr>
              <a:t>Toast </a:t>
            </a:r>
            <a:r>
              <a:rPr lang="en-US" sz="32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toast</a:t>
            </a:r>
            <a:r>
              <a:rPr lang="en-US" sz="3200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2060"/>
                </a:solidFill>
                <a:cs typeface="Times New Roman" panose="02020603050405020304" pitchFamily="18" charset="0"/>
              </a:rPr>
              <a:t>= </a:t>
            </a:r>
            <a:r>
              <a:rPr lang="en-US" sz="3200" dirty="0" err="1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Toast.makeText</a:t>
            </a:r>
            <a:r>
              <a:rPr lang="en-US" sz="3200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r>
              <a:rPr lang="en-US" sz="3200" dirty="0"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en-US" sz="3200" dirty="0">
                <a:solidFill>
                  <a:srgbClr val="212529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3200" dirty="0">
                <a:solidFill>
                  <a:srgbClr val="212529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Sending message…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3200" dirty="0">
                <a:solidFill>
                  <a:srgbClr val="212529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3200" dirty="0">
              <a:solidFill>
                <a:srgbClr val="212529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Toast.LENGTH_LONG</a:t>
            </a:r>
            <a:r>
              <a:rPr lang="en-US" sz="3200" dirty="0">
                <a:solidFill>
                  <a:srgbClr val="C00000"/>
                </a:solidFill>
                <a:cs typeface="Times New Roman" panose="02020603050405020304" pitchFamily="18" charset="0"/>
              </a:rPr>
              <a:t>);</a:t>
            </a:r>
            <a:endParaRPr lang="ru-RU" sz="32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endParaRPr lang="en-US" sz="32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r>
              <a:rPr lang="en-US" sz="32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toast.</a:t>
            </a:r>
            <a:r>
              <a:rPr lang="en-US" sz="3200" dirty="0" err="1">
                <a:solidFill>
                  <a:srgbClr val="C00000"/>
                </a:solidFill>
                <a:cs typeface="Times New Roman" panose="02020603050405020304" pitchFamily="18" charset="0"/>
              </a:rPr>
              <a:t>setGravity</a:t>
            </a:r>
            <a:r>
              <a:rPr lang="en-US" sz="3200" dirty="0">
                <a:solidFill>
                  <a:srgbClr val="0070C0"/>
                </a:solidFill>
                <a:cs typeface="Times New Roman" panose="02020603050405020304" pitchFamily="18" charset="0"/>
              </a:rPr>
              <a:t>(</a:t>
            </a:r>
            <a:r>
              <a:rPr lang="en-US" sz="32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Gravity.TOP</a:t>
            </a:r>
            <a:r>
              <a:rPr lang="en-US" sz="3200" dirty="0">
                <a:solidFill>
                  <a:srgbClr val="0070C0"/>
                </a:solidFill>
                <a:cs typeface="Times New Roman" panose="02020603050405020304" pitchFamily="18" charset="0"/>
              </a:rPr>
              <a:t>, 0,0);</a:t>
            </a:r>
          </a:p>
          <a:p>
            <a:r>
              <a:rPr lang="en-US" sz="32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toast</a:t>
            </a:r>
            <a:r>
              <a:rPr lang="en-US" sz="3200" dirty="0" err="1">
                <a:solidFill>
                  <a:srgbClr val="002060"/>
                </a:solidFill>
                <a:cs typeface="Times New Roman" panose="02020603050405020304" pitchFamily="18" charset="0"/>
              </a:rPr>
              <a:t>.</a:t>
            </a:r>
            <a:r>
              <a:rPr lang="en-US" sz="3200" dirty="0" err="1">
                <a:solidFill>
                  <a:srgbClr val="C00000"/>
                </a:solidFill>
                <a:cs typeface="Times New Roman" panose="02020603050405020304" pitchFamily="18" charset="0"/>
              </a:rPr>
              <a:t>show</a:t>
            </a:r>
            <a:r>
              <a:rPr lang="en-US" sz="3200" dirty="0">
                <a:solidFill>
                  <a:srgbClr val="C00000"/>
                </a:solidFill>
                <a:cs typeface="Times New Roman" panose="02020603050405020304" pitchFamily="18" charset="0"/>
              </a:rPr>
              <a:t>();</a:t>
            </a:r>
            <a:endParaRPr lang="ru-RU" sz="3200" dirty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BEB72D-CA90-4205-B4F1-4801468F5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651" y="1152938"/>
            <a:ext cx="4301084" cy="238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51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65" y="132521"/>
            <a:ext cx="7167734" cy="102041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Тосты (с маслом или без?)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4C41FEB-6A2F-4FFF-951A-81813C7E2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576" y="895990"/>
            <a:ext cx="2821138" cy="1629991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A8CC2AF-8266-46EB-9C49-7D94B0E8990D}"/>
              </a:ext>
            </a:extLst>
          </p:cNvPr>
          <p:cNvSpPr/>
          <p:nvPr/>
        </p:nvSpPr>
        <p:spPr>
          <a:xfrm>
            <a:off x="1988599" y="2645545"/>
            <a:ext cx="7031115" cy="140267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rgbClr val="000000"/>
                </a:solidFill>
                <a:ea typeface="Calibri" panose="020F0502020204030204" pitchFamily="34" charset="0"/>
              </a:rPr>
              <a:t>Создаем </a:t>
            </a:r>
            <a:r>
              <a:rPr lang="en-US" b="1" dirty="0" err="1">
                <a:solidFill>
                  <a:srgbClr val="000000"/>
                </a:solidFill>
                <a:ea typeface="Calibri" panose="020F0502020204030204" pitchFamily="34" charset="0"/>
              </a:rPr>
              <a:t>ImageView</a:t>
            </a:r>
            <a:r>
              <a:rPr lang="ru-RU" b="1" dirty="0">
                <a:solidFill>
                  <a:srgbClr val="000000"/>
                </a:solidFill>
                <a:ea typeface="Calibri" panose="020F0502020204030204" pitchFamily="34" charset="0"/>
              </a:rPr>
              <a:t> с картинкой</a:t>
            </a:r>
          </a:p>
          <a:p>
            <a:endParaRPr lang="en-US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ImageView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ea typeface="Calibri" panose="020F0502020204030204" pitchFamily="34" charset="0"/>
              </a:rPr>
              <a:t>toastView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= </a:t>
            </a:r>
            <a:r>
              <a:rPr lang="en-US" b="1" dirty="0">
                <a:solidFill>
                  <a:srgbClr val="000080"/>
                </a:solidFill>
                <a:ea typeface="Calibri" panose="020F0502020204030204" pitchFamily="34" charset="0"/>
              </a:rPr>
              <a:t>new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ImageView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(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ea typeface="Calibri" panose="020F0502020204030204" pitchFamily="34" charset="0"/>
              </a:rPr>
              <a:t>getApplicationContext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ea typeface="Calibri" panose="020F0502020204030204" pitchFamily="34" charset="0"/>
              </a:rPr>
              <a:t>()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</a:br>
            <a:r>
              <a:rPr lang="en-US" dirty="0" err="1">
                <a:solidFill>
                  <a:srgbClr val="00B050"/>
                </a:solidFill>
                <a:ea typeface="Calibri" panose="020F0502020204030204" pitchFamily="34" charset="0"/>
              </a:rPr>
              <a:t>toastView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.setImageResource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(</a:t>
            </a:r>
            <a:r>
              <a:rPr lang="en-US" dirty="0" err="1">
                <a:solidFill>
                  <a:srgbClr val="7030A0"/>
                </a:solidFill>
                <a:ea typeface="Calibri" panose="020F0502020204030204" pitchFamily="34" charset="0"/>
              </a:rPr>
              <a:t>R.drawable.</a:t>
            </a:r>
            <a:r>
              <a:rPr lang="en-US" b="1" i="1" dirty="0" err="1">
                <a:solidFill>
                  <a:srgbClr val="7030A0"/>
                </a:solidFill>
                <a:ea typeface="Calibri" panose="020F0502020204030204" pitchFamily="34" charset="0"/>
              </a:rPr>
              <a:t>mail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);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8953DFD-0A58-487E-BCBB-99D36B6EE603}"/>
              </a:ext>
            </a:extLst>
          </p:cNvPr>
          <p:cNvSpPr/>
          <p:nvPr/>
        </p:nvSpPr>
        <p:spPr>
          <a:xfrm>
            <a:off x="1224622" y="4357629"/>
            <a:ext cx="6845180" cy="102041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rgbClr val="000000"/>
                </a:solidFill>
                <a:ea typeface="Calibri" panose="020F0502020204030204" pitchFamily="34" charset="0"/>
              </a:rPr>
              <a:t>Преобразовываем тост к типу линейного </a:t>
            </a:r>
            <a:r>
              <a:rPr lang="ru-RU" b="1" dirty="0" err="1">
                <a:solidFill>
                  <a:srgbClr val="000000"/>
                </a:solidFill>
                <a:ea typeface="Calibri" panose="020F0502020204030204" pitchFamily="34" charset="0"/>
              </a:rPr>
              <a:t>лэйаута</a:t>
            </a:r>
            <a:endParaRPr lang="ru-RU" b="1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endParaRPr lang="ru-RU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LinearLayout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ea typeface="Calibri" panose="020F0502020204030204" pitchFamily="34" charset="0"/>
              </a:rPr>
              <a:t>toastContainer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= (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LinearLayout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)</a:t>
            </a:r>
            <a:r>
              <a:rPr lang="en-US" dirty="0" err="1">
                <a:solidFill>
                  <a:srgbClr val="C00000"/>
                </a:solidFill>
                <a:ea typeface="Calibri" panose="020F0502020204030204" pitchFamily="34" charset="0"/>
              </a:rPr>
              <a:t>toast.getView</a:t>
            </a:r>
            <a:r>
              <a:rPr lang="en-US" dirty="0">
                <a:solidFill>
                  <a:srgbClr val="C00000"/>
                </a:solidFill>
                <a:ea typeface="Calibri" panose="020F0502020204030204" pitchFamily="34" charset="0"/>
              </a:rPr>
              <a:t>()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;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DEC1279-AED0-41C2-AB9A-759BB1BA3809}"/>
              </a:ext>
            </a:extLst>
          </p:cNvPr>
          <p:cNvSpPr/>
          <p:nvPr/>
        </p:nvSpPr>
        <p:spPr>
          <a:xfrm>
            <a:off x="3016285" y="5806733"/>
            <a:ext cx="5914651" cy="91874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rgbClr val="000000"/>
                </a:solidFill>
              </a:rPr>
              <a:t>Совмещаем</a:t>
            </a:r>
            <a:r>
              <a:rPr lang="ru-RU" dirty="0">
                <a:solidFill>
                  <a:srgbClr val="0070C0"/>
                </a:solidFill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a typeface="Calibri" panose="020F0502020204030204" pitchFamily="34" charset="0"/>
              </a:rPr>
              <a:t>ImageView</a:t>
            </a:r>
            <a:r>
              <a:rPr lang="ru-RU" b="1" dirty="0">
                <a:solidFill>
                  <a:srgbClr val="000000"/>
                </a:solidFill>
                <a:ea typeface="Calibri" panose="020F0502020204030204" pitchFamily="34" charset="0"/>
              </a:rPr>
              <a:t> с картинкой и содержимое тоста</a:t>
            </a:r>
          </a:p>
          <a:p>
            <a:endParaRPr lang="ru-RU" dirty="0">
              <a:solidFill>
                <a:srgbClr val="0070C0"/>
              </a:solidFill>
              <a:ea typeface="Calibri" panose="020F0502020204030204" pitchFamily="34" charset="0"/>
            </a:endParaRPr>
          </a:p>
          <a:p>
            <a:r>
              <a:rPr lang="en-US" dirty="0" err="1">
                <a:solidFill>
                  <a:srgbClr val="0070C0"/>
                </a:solidFill>
                <a:ea typeface="Calibri" panose="020F0502020204030204" pitchFamily="34" charset="0"/>
              </a:rPr>
              <a:t>toastContainer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</a:rPr>
              <a:t>.addView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ea typeface="Calibri" panose="020F0502020204030204" pitchFamily="34" charset="0"/>
              </a:rPr>
              <a:t>toastView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930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Интерактивная доска — Надежда Лысова">
            <a:extLst>
              <a:ext uri="{FF2B5EF4-FFF2-40B4-BE49-F238E27FC236}">
                <a16:creationId xmlns:a16="http://schemas.microsoft.com/office/drawing/2014/main" id="{D57087D6-1099-4FC3-AF4B-5AF0BA1E47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8" r="26770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6086E62-C2D6-480F-AFBF-D9522B94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200" b="1"/>
              <a:t>Что такое интерфейс приложения и его разметка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5920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0" name="Rectangle 70">
            <a:extLst>
              <a:ext uri="{FF2B5EF4-FFF2-40B4-BE49-F238E27FC236}">
                <a16:creationId xmlns:a16="http://schemas.microsoft.com/office/drawing/2014/main" id="{43A31D32-8FDC-4460-8FFC-3D1953DFF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omplex UI/Animations on Android. How to write complex multi-step… | by  Nikhil Panju | ProAndroidDev">
            <a:extLst>
              <a:ext uri="{FF2B5EF4-FFF2-40B4-BE49-F238E27FC236}">
                <a16:creationId xmlns:a16="http://schemas.microsoft.com/office/drawing/2014/main" id="{DE2E4A76-B5F3-438A-BE46-D2B5B96131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9" r="25988" b="-1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1" name="Rectangle 72">
            <a:extLst>
              <a:ext uri="{FF2B5EF4-FFF2-40B4-BE49-F238E27FC236}">
                <a16:creationId xmlns:a16="http://schemas.microsoft.com/office/drawing/2014/main" id="{F59A8478-804D-4DD9-9061-081FACB3C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541782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F7E1D97-432A-47D5-AE33-17BB811B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0808" y="891540"/>
            <a:ext cx="4573192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6086E62-C2D6-480F-AFBF-D9522B94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457" y="1366521"/>
            <a:ext cx="3870748" cy="359909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900" b="1"/>
              <a:t>Что такое интерфейс приложения и его разметка</a:t>
            </a:r>
          </a:p>
        </p:txBody>
      </p:sp>
    </p:spTree>
    <p:extLst>
      <p:ext uri="{BB962C8B-B14F-4D97-AF65-F5344CB8AC3E}">
        <p14:creationId xmlns:p14="http://schemas.microsoft.com/office/powerpoint/2010/main" val="3860142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6086E62-C2D6-480F-AFBF-D9522B94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497" y="1422400"/>
            <a:ext cx="3379164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100" b="1">
                <a:solidFill>
                  <a:schemeClr val="bg1"/>
                </a:solidFill>
              </a:rPr>
              <a:t>Что такое интерфейс приложения и его разметка</a:t>
            </a: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7815" y="226893"/>
            <a:ext cx="4476494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174" name="Picture 6" descr="Обзор приложений для просмотра прогноза погоды для ОС Android">
            <a:extLst>
              <a:ext uri="{FF2B5EF4-FFF2-40B4-BE49-F238E27FC236}">
                <a16:creationId xmlns:a16="http://schemas.microsoft.com/office/drawing/2014/main" id="{0F43055E-75B2-4140-9BE3-52F436583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79853" y="3236201"/>
            <a:ext cx="2556091" cy="226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Обзор приложений для просмотра прогноза погоды для ОС Android">
            <a:extLst>
              <a:ext uri="{FF2B5EF4-FFF2-40B4-BE49-F238E27FC236}">
                <a16:creationId xmlns:a16="http://schemas.microsoft.com/office/drawing/2014/main" id="{24E16A59-3BF4-4F01-BDF2-D46C5AC52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7294" y="965425"/>
            <a:ext cx="2329482" cy="206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27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6086E62-C2D6-480F-AFBF-D9522B94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497" y="1422400"/>
            <a:ext cx="3379164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100" b="1">
                <a:solidFill>
                  <a:schemeClr val="bg1"/>
                </a:solidFill>
              </a:rPr>
              <a:t>Что такое интерфейс приложения и его разметка</a:t>
            </a: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7815" y="226893"/>
            <a:ext cx="4476494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0A7E6F7-E5CF-45ED-82AA-31EC6986BF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46"/>
          <a:stretch/>
        </p:blipFill>
        <p:spPr bwMode="auto">
          <a:xfrm>
            <a:off x="6079378" y="2663211"/>
            <a:ext cx="2157040" cy="340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الصورة">
            <a:extLst>
              <a:ext uri="{FF2B5EF4-FFF2-40B4-BE49-F238E27FC236}">
                <a16:creationId xmlns:a16="http://schemas.microsoft.com/office/drawing/2014/main" id="{9EA2EEA8-F5C9-47CA-B172-76BE19ED69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75" t="9230" r="39131" b="7680"/>
          <a:stretch/>
        </p:blipFill>
        <p:spPr bwMode="auto">
          <a:xfrm>
            <a:off x="4789213" y="496673"/>
            <a:ext cx="1385644" cy="299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678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247255" y="1290909"/>
            <a:ext cx="7277099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02838" y="2010741"/>
            <a:ext cx="5530453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8513" y="1780905"/>
            <a:ext cx="6026944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795" y="542347"/>
            <a:ext cx="7750968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775" y="6178751"/>
            <a:ext cx="378619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795" y="-59376"/>
            <a:ext cx="8318896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795" y="-1916"/>
            <a:ext cx="79295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775" y="-6705"/>
            <a:ext cx="446485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795" y="-1916"/>
            <a:ext cx="267890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69950" y="-1916"/>
            <a:ext cx="4341019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26260" y="2872"/>
            <a:ext cx="2213372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9D0926-8F84-46F6-BF86-4FC58CBFA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1686" y="1481328"/>
            <a:ext cx="2194560" cy="2468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3000" b="1"/>
              <a:t>Что такое интерфейс приложения и его разметка</a:t>
            </a:r>
          </a:p>
        </p:txBody>
      </p:sp>
      <p:sp>
        <p:nvSpPr>
          <p:cNvPr id="157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15619" y="-1916"/>
            <a:ext cx="1624013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68119" y="-1916"/>
            <a:ext cx="671513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564058" y="2218040"/>
            <a:ext cx="3314068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122" name="Picture 2" descr="png;base64,iVBORw0KGgoAAAANSUhEUgAAAAEAAAABAQMAAAAl21bKAAAAA1BMVEUAAP+KeNJXAAAAAXRSTlMAQObYZgAAAAlwSFlzAAAOxAAADsQBlSsOGwAAAApJREFUCNdjYAAAAAIAAeIhvDMAAAAASUVORK5CYII= - Комплексное руководство по дизайну мобильных приложений">
            <a:extLst>
              <a:ext uri="{FF2B5EF4-FFF2-40B4-BE49-F238E27FC236}">
                <a16:creationId xmlns:a16="http://schemas.microsoft.com/office/drawing/2014/main" id="{B87B67DB-CEA3-45EF-8E44-D98B1F82D6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5" r="3" b="975"/>
          <a:stretch/>
        </p:blipFill>
        <p:spPr bwMode="auto">
          <a:xfrm>
            <a:off x="691432" y="465243"/>
            <a:ext cx="5821443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20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9D0926-8F84-46F6-BF86-4FC58CBFA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571" y="-101015"/>
            <a:ext cx="7886700" cy="1325563"/>
          </a:xfrm>
        </p:spPr>
        <p:txBody>
          <a:bodyPr>
            <a:normAutofit/>
          </a:bodyPr>
          <a:lstStyle/>
          <a:p>
            <a:r>
              <a:rPr lang="ru-RU" sz="2800" b="1">
                <a:solidFill>
                  <a:srgbClr val="729F11"/>
                </a:solidFill>
                <a:latin typeface="Segoe Print" panose="02000600000000000000" pitchFamily="2" charset="0"/>
              </a:rPr>
              <a:t>Что такое интерфейс приложения и его разметка</a:t>
            </a:r>
            <a:endParaRPr lang="ru-RU" sz="2800" b="1" dirty="0">
              <a:solidFill>
                <a:srgbClr val="729F11"/>
              </a:solidFill>
              <a:latin typeface="Segoe Print" panose="02000600000000000000" pitchFamily="2" charset="0"/>
            </a:endParaRPr>
          </a:p>
        </p:txBody>
      </p:sp>
      <p:pic>
        <p:nvPicPr>
          <p:cNvPr id="4098" name="Picture 2" descr="png;base64,iVBORw0KGgoAAAANSUhEUgAAAAEAAAABAQMAAAAl21bKAAAAA1BMVEUAAP+KeNJXAAAAAXRSTlMAQObYZgAAAAlwSFlzAAAOxAAADsQBlSsOGwAAAApJREFUCNdjYAAAAAIAAeIhvDMAAAAASUVORK5CYII= - Комплексное руководство по дизайну мобильных приложений">
            <a:extLst>
              <a:ext uri="{FF2B5EF4-FFF2-40B4-BE49-F238E27FC236}">
                <a16:creationId xmlns:a16="http://schemas.microsoft.com/office/drawing/2014/main" id="{83D11FB9-690F-4832-BA7B-E58A1904A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203" y="1300178"/>
            <a:ext cx="7069563" cy="275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ng;base64,iVBORw0KGgoAAAANSUhEUgAAAAEAAAABAQMAAAAl21bKAAAAA1BMVEUAAP+KeNJXAAAAAXRSTlMAQObYZgAAAAlwSFlzAAAOxAAADsQBlSsOGwAAAApJREFUCNdjYAAAAAIAAeIhvDMAAAAASUVORK5CYII= - Комплексное руководство по дизайну мобильных приложений">
            <a:extLst>
              <a:ext uri="{FF2B5EF4-FFF2-40B4-BE49-F238E27FC236}">
                <a16:creationId xmlns:a16="http://schemas.microsoft.com/office/drawing/2014/main" id="{A07F92EF-005C-40CA-9FA8-9772ED339B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24" b="6858"/>
          <a:stretch/>
        </p:blipFill>
        <p:spPr bwMode="auto">
          <a:xfrm>
            <a:off x="1509203" y="4038807"/>
            <a:ext cx="7069564" cy="275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52EEFCE3-3B55-467F-97AD-17C3F440363F}"/>
              </a:ext>
            </a:extLst>
          </p:cNvPr>
          <p:cNvCxnSpPr/>
          <p:nvPr/>
        </p:nvCxnSpPr>
        <p:spPr>
          <a:xfrm>
            <a:off x="972019" y="3963177"/>
            <a:ext cx="780553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559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9D0926-8F84-46F6-BF86-4FC58CBFA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571" y="-101015"/>
            <a:ext cx="7886700" cy="1325563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729F11"/>
                </a:solidFill>
                <a:latin typeface="Segoe Print" panose="02000600000000000000" pitchFamily="2" charset="0"/>
              </a:rPr>
              <a:t>Этапы создания интерфейса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DCD1646-4C26-4E47-BBB6-7F6305741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890" y="1747495"/>
            <a:ext cx="7271276" cy="410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4610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567</Words>
  <Application>Microsoft Office PowerPoint</Application>
  <PresentationFormat>Экран (4:3)</PresentationFormat>
  <Paragraphs>168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8" baseType="lpstr">
      <vt:lpstr>-apple-system</vt:lpstr>
      <vt:lpstr>Arial</vt:lpstr>
      <vt:lpstr>Calibri</vt:lpstr>
      <vt:lpstr>Calibri Light</vt:lpstr>
      <vt:lpstr>Cambria Math</vt:lpstr>
      <vt:lpstr>Courier New</vt:lpstr>
      <vt:lpstr>Rockwell</vt:lpstr>
      <vt:lpstr>Segoe Print</vt:lpstr>
      <vt:lpstr>Times New Roman</vt:lpstr>
      <vt:lpstr>Тема Office</vt:lpstr>
      <vt:lpstr>ОСНОВЫ РАЗРАБОТКИ МОБИЛЬНЫХ ПРИЛОЖЕНИЙ </vt:lpstr>
      <vt:lpstr>Что такое интерфейс приложения и его разметка</vt:lpstr>
      <vt:lpstr>Что такое интерфейс приложения и его разметка</vt:lpstr>
      <vt:lpstr>Что такое интерфейс приложения и его разметка</vt:lpstr>
      <vt:lpstr>Что такое интерфейс приложения и его разметка</vt:lpstr>
      <vt:lpstr>Что такое интерфейс приложения и его разметка</vt:lpstr>
      <vt:lpstr>Что такое интерфейс приложения и его разметка</vt:lpstr>
      <vt:lpstr>Что такое интерфейс приложения и его разметка</vt:lpstr>
      <vt:lpstr>Этапы создания интерфейса</vt:lpstr>
      <vt:lpstr>Этапы создания интерфейса</vt:lpstr>
      <vt:lpstr>Вертикальный и  горизонтальный лэйаут</vt:lpstr>
      <vt:lpstr>Группируем различные  типы лэйаутов</vt:lpstr>
      <vt:lpstr>Группируем различные  типы лэйаутов</vt:lpstr>
      <vt:lpstr>Группируем различные  типы лэйаутов</vt:lpstr>
      <vt:lpstr>Группируем различные  типы лэйаутов</vt:lpstr>
      <vt:lpstr>Единицы измерения</vt:lpstr>
      <vt:lpstr>Единицы измерения</vt:lpstr>
      <vt:lpstr>Единицы измерения</vt:lpstr>
      <vt:lpstr>Единицы измерения</vt:lpstr>
      <vt:lpstr>Сумма компонентов  weightSum</vt:lpstr>
      <vt:lpstr>Сумма компонентов  weightSum</vt:lpstr>
      <vt:lpstr>Сумма компонентов  weightSum</vt:lpstr>
      <vt:lpstr>Вертикальный и  горизонтальный лэйаут</vt:lpstr>
      <vt:lpstr>Компонент Button</vt:lpstr>
      <vt:lpstr>Компонент Button</vt:lpstr>
      <vt:lpstr>Тосты (с маслом или без?)</vt:lpstr>
      <vt:lpstr>Тосты (с маслом или без?)</vt:lpstr>
      <vt:lpstr>Тосты (с маслом или без?)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РАЗРАБОТКИ МОБИЛЬНЫХ ПРИЛОЖЕНИЙ </dc:title>
  <dc:creator>mobile3</dc:creator>
  <cp:lastModifiedBy>mobile3</cp:lastModifiedBy>
  <cp:revision>6</cp:revision>
  <dcterms:created xsi:type="dcterms:W3CDTF">2020-09-08T04:42:39Z</dcterms:created>
  <dcterms:modified xsi:type="dcterms:W3CDTF">2020-09-15T04:44:15Z</dcterms:modified>
</cp:coreProperties>
</file>