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99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37960E-1F7C-41B1-9A2B-96C83E797D56}" type="datetime1">
              <a:rPr lang="ru-RU" smtClean="0"/>
              <a:t>14.09.2020</a:t>
            </a:fld>
            <a:endParaRPr lang="ru-RU" dirty="0"/>
          </a:p>
        </p:txBody>
      </p:sp>
      <p:sp>
        <p:nvSpPr>
          <p:cNvPr id="4" name="Нижний колонтитул 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9C201-AC4F-4363-955C-CEDBBD62208D}" type="datetime1">
              <a:rPr lang="ru-RU" smtClean="0"/>
              <a:pPr/>
              <a:t>14.09.2020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5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969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54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 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Овал 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Овал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Овал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Овал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олилиния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E86AA575-909A-4E84-A73A-2B96081E700B}" type="datetime1">
              <a:rPr lang="ru-RU" noProof="0" smtClean="0"/>
              <a:t>14.09.2020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0" name="Прямоугольник 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13EF0-FE8D-43FC-AE79-F77DF127C654}" type="datetime1">
              <a:rPr lang="ru-RU" noProof="0" smtClean="0"/>
              <a:t>14.09.2020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A25B9-C5B6-4321-9761-C8D3F1A3412A}" type="datetime1">
              <a:rPr lang="ru-RU" noProof="0" smtClean="0"/>
              <a:t>14.09.2020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7E678F-447A-480B-9B75-01799EA8EF53}" type="datetime1">
              <a:rPr lang="ru-RU" noProof="0" smtClean="0"/>
              <a:t>14.09.2020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512C1-8A81-4FB1-A62C-2439B34D73D0}" type="datetime1">
              <a:rPr lang="ru-RU" noProof="0" smtClean="0"/>
              <a:t>14.09.2020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B13030-9547-48AA-9A77-B6FE0D9329CE}" type="datetime1">
              <a:rPr lang="ru-RU" noProof="0" smtClean="0"/>
              <a:t>14.09.2020</a:t>
            </a:fld>
            <a:endParaRPr lang="ru-RU" noProof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4ED4-48AB-41C5-85BE-36F29B424A13}" type="datetime1">
              <a:rPr lang="ru-RU" noProof="0" smtClean="0"/>
              <a:t>14.09.2020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Прямоугольник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235056-05E5-49FA-85B9-C13A880503DF}" type="datetime1">
              <a:rPr lang="ru-RU" noProof="0" smtClean="0"/>
              <a:t>14.09.2020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Овал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Прямоугольник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FE25B6-26B9-4795-9DB3-1F92AB5CD076}" type="datetime1">
              <a:rPr lang="ru-RU" noProof="0" smtClean="0"/>
              <a:t>14.09.2020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 —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35181B-387F-4E5B-AC56-E7811112EC5A}" type="datetime1">
              <a:rPr lang="ru-RU" noProof="0" smtClean="0"/>
              <a:t>14.09.2020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маркеров в виде значков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 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6" name="Текст 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7" name="Текст 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8" name="Текст 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9" name="Текст 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30CC-A9AF-4535-8F2C-F1F193CA8C0F}" type="datetime1">
              <a:rPr lang="ru-RU" noProof="0" smtClean="0"/>
              <a:t>14.09.2020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1" name="Рисунок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2" name="Рисунок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4" name="Рисунок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6" name="Рисунок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ветлый 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вал 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C947A-8F53-4F5E-AF9C-EDEF04AD8794}" type="datetime1">
              <a:rPr lang="ru-RU" noProof="0" smtClean="0"/>
              <a:t>14.09.2020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Рисунок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 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BC0FA3-29EB-469B-9530-6BBADAB7B2D7}" type="datetime1">
              <a:rPr lang="ru-RU" noProof="0" smtClean="0"/>
              <a:t>14.09.2020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2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7B839-FF0E-42D3-9556-B9897ECA7F5F}" type="datetime1">
              <a:rPr lang="ru-RU" noProof="0" smtClean="0"/>
              <a:t>14.09.2020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Горизонт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 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3" name="Рисунок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33AA0-1871-4D22-9234-42BFA2DFD622}" type="datetime1">
              <a:rPr lang="ru-RU" noProof="0" smtClean="0"/>
              <a:t>14.09.2020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Овал 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 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 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Полилиния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Полилиния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50BD660-1F04-425F-B3B4-F2FF4576CCBF}" type="datetime1">
              <a:rPr lang="ru-RU" noProof="0" smtClean="0"/>
              <a:t>14.09.2020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22" name="Прямоугольник 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>
                <a:solidFill>
                  <a:schemeClr val="bg1"/>
                </a:solidFill>
              </a:rPr>
              <a:t>Основы разработки мобильных приложений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Кейс №1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472FF9E-E08E-4D18-A1A9-66DDD377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ru-RU" smtClean="0"/>
              <a:t>2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862DA-610A-456D-8DC4-FCB3C370DEEB}"/>
              </a:ext>
            </a:extLst>
          </p:cNvPr>
          <p:cNvSpPr txBox="1"/>
          <p:nvPr/>
        </p:nvSpPr>
        <p:spPr>
          <a:xfrm>
            <a:off x="3027286" y="444603"/>
            <a:ext cx="6317939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700" b="1" dirty="0" err="1"/>
              <a:t>Меню</a:t>
            </a:r>
            <a:r>
              <a:rPr lang="en-US" sz="1700" b="1" dirty="0"/>
              <a:t> </a:t>
            </a:r>
            <a:r>
              <a:rPr lang="en-US" sz="1700" b="1" dirty="0" err="1"/>
              <a:t>произвольной</a:t>
            </a:r>
            <a:r>
              <a:rPr lang="en-US" sz="1700" b="1" dirty="0"/>
              <a:t> </a:t>
            </a:r>
            <a:r>
              <a:rPr lang="en-US" sz="1700" b="1" dirty="0" err="1"/>
              <a:t>игры</a:t>
            </a:r>
            <a:r>
              <a:rPr lang="ru-RU" sz="1700" b="1" dirty="0"/>
              <a:t> или приложения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Визуальный</a:t>
            </a:r>
            <a:r>
              <a:rPr lang="en-US" sz="1700" dirty="0"/>
              <a:t> </a:t>
            </a:r>
            <a:r>
              <a:rPr lang="en-US" sz="1700" dirty="0" err="1"/>
              <a:t>интерфейс</a:t>
            </a: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Отображение</a:t>
            </a:r>
            <a:r>
              <a:rPr lang="en-US" sz="1700" dirty="0"/>
              <a:t> Toast </a:t>
            </a:r>
            <a:r>
              <a:rPr lang="en-US" sz="1700" dirty="0" err="1"/>
              <a:t>при</a:t>
            </a:r>
            <a:r>
              <a:rPr lang="en-US" sz="1700" dirty="0"/>
              <a:t> </a:t>
            </a:r>
            <a:r>
              <a:rPr lang="en-US" sz="1700" dirty="0" err="1"/>
              <a:t>нажатии</a:t>
            </a:r>
            <a:r>
              <a:rPr lang="en-US" sz="1700" dirty="0"/>
              <a:t> </a:t>
            </a:r>
            <a:r>
              <a:rPr lang="en-US" sz="1700" dirty="0" err="1"/>
              <a:t>на</a:t>
            </a:r>
            <a:r>
              <a:rPr lang="en-US" sz="1700" dirty="0"/>
              <a:t> </a:t>
            </a:r>
            <a:r>
              <a:rPr lang="en-US" sz="1700" dirty="0" err="1"/>
              <a:t>кнопку</a:t>
            </a:r>
            <a:endParaRPr lang="en-US" sz="17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C11444-8E0E-4DE5-89DE-23E796C49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5" y="2516715"/>
            <a:ext cx="2213266" cy="3969986"/>
          </a:xfrm>
          <a:prstGeom prst="rect">
            <a:avLst/>
          </a:prstGeom>
        </p:spPr>
      </p:pic>
      <p:pic>
        <p:nvPicPr>
          <p:cNvPr id="11" name="Picture 8" descr="Spaceshiptica. Обновление демки. Новое стартовое меню + настройки. | Пикабу">
            <a:extLst>
              <a:ext uri="{FF2B5EF4-FFF2-40B4-BE49-F238E27FC236}">
                <a16:creationId xmlns:a16="http://schemas.microsoft.com/office/drawing/2014/main" id="{ABF85FCB-3DC8-46EC-8361-010552BF6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4153" y="3227121"/>
            <a:ext cx="3730752" cy="232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Генератор мобильных приложений — WireGeo">
            <a:extLst>
              <a:ext uri="{FF2B5EF4-FFF2-40B4-BE49-F238E27FC236}">
                <a16:creationId xmlns:a16="http://schemas.microsoft.com/office/drawing/2014/main" id="{02AA074B-0494-42DC-8194-793F36D7F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335" y="2327663"/>
            <a:ext cx="2144607" cy="412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к зарегистрироваться в мобильном приложении AliExpress">
            <a:extLst>
              <a:ext uri="{FF2B5EF4-FFF2-40B4-BE49-F238E27FC236}">
                <a16:creationId xmlns:a16="http://schemas.microsoft.com/office/drawing/2014/main" id="{AD7C8A96-F56B-43CA-8571-F33F516AE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573" y="2516714"/>
            <a:ext cx="2233118" cy="396998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472FF9E-E08E-4D18-A1A9-66DDD377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ru-RU" smtClean="0"/>
              <a:t>3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862DA-610A-456D-8DC4-FCB3C370DEEB}"/>
              </a:ext>
            </a:extLst>
          </p:cNvPr>
          <p:cNvSpPr txBox="1"/>
          <p:nvPr/>
        </p:nvSpPr>
        <p:spPr>
          <a:xfrm>
            <a:off x="3027286" y="444603"/>
            <a:ext cx="6317939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3600" b="1" dirty="0"/>
              <a:t>Подсказка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4CA50-DDF1-40EE-B499-239062262CDC}"/>
              </a:ext>
            </a:extLst>
          </p:cNvPr>
          <p:cNvSpPr txBox="1"/>
          <p:nvPr/>
        </p:nvSpPr>
        <p:spPr>
          <a:xfrm>
            <a:off x="4073250" y="5483405"/>
            <a:ext cx="2851208" cy="116955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</a:pPr>
            <a:r>
              <a:rPr lang="ru-RU" altLang="ru-RU" sz="1400" b="1" dirty="0">
                <a:solidFill>
                  <a:srgbClr val="008000"/>
                </a:solidFill>
                <a:cs typeface="Times New Roman" panose="02020603050405020304" pitchFamily="18" charset="0"/>
              </a:rPr>
              <a:t>Внешний отступ</a:t>
            </a:r>
          </a:p>
          <a:p>
            <a:pPr eaLnBrk="0" fontAlgn="base" hangingPunct="0">
              <a:spcBef>
                <a:spcPct val="0"/>
              </a:spcBef>
            </a:pPr>
            <a:r>
              <a:rPr lang="ru-RU" altLang="ru-RU" sz="1400" b="1" dirty="0" err="1">
                <a:solidFill>
                  <a:srgbClr val="660E7A"/>
                </a:solidFill>
                <a:cs typeface="Courier New" panose="02070309020205020404" pitchFamily="49" charset="0"/>
              </a:rPr>
              <a:t>android</a:t>
            </a:r>
            <a:r>
              <a:rPr lang="ru-RU" altLang="ru-RU" sz="1400" b="1" dirty="0" err="1">
                <a:solidFill>
                  <a:srgbClr val="0000FF"/>
                </a:solidFill>
                <a:cs typeface="Courier New" panose="02070309020205020404" pitchFamily="49" charset="0"/>
              </a:rPr>
              <a:t>:layout_margin</a:t>
            </a:r>
            <a:r>
              <a:rPr lang="ru-RU" altLang="ru-RU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="10dp"</a:t>
            </a:r>
            <a:br>
              <a:rPr lang="ru-RU" altLang="ru-RU" sz="1400" b="1" dirty="0">
                <a:solidFill>
                  <a:srgbClr val="008000"/>
                </a:solidFill>
                <a:cs typeface="Courier New" panose="02070309020205020404" pitchFamily="49" charset="0"/>
              </a:rPr>
            </a:br>
            <a:endParaRPr lang="ru-RU" altLang="ru-RU" sz="1400" b="1" dirty="0">
              <a:solidFill>
                <a:srgbClr val="008000"/>
              </a:solidFill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</a:pPr>
            <a:r>
              <a:rPr lang="ru-RU" altLang="ru-RU" sz="1400" b="1" dirty="0">
                <a:solidFill>
                  <a:srgbClr val="008000"/>
                </a:solidFill>
                <a:cs typeface="Times New Roman" panose="02020603050405020304" pitchFamily="18" charset="0"/>
              </a:rPr>
              <a:t>Внутренний отступ</a:t>
            </a:r>
          </a:p>
          <a:p>
            <a:pPr lvl="0" eaLnBrk="0" fontAlgn="base" hangingPunct="0">
              <a:spcBef>
                <a:spcPct val="0"/>
              </a:spcBef>
            </a:pPr>
            <a:r>
              <a:rPr lang="ru-RU" altLang="ru-RU" sz="1400" b="1" dirty="0" err="1">
                <a:solidFill>
                  <a:srgbClr val="660E7A"/>
                </a:solidFill>
                <a:cs typeface="Courier New" panose="02070309020205020404" pitchFamily="49" charset="0"/>
              </a:rPr>
              <a:t>android</a:t>
            </a:r>
            <a:r>
              <a:rPr lang="ru-RU" altLang="ru-RU" sz="1400" b="1" dirty="0" err="1">
                <a:solidFill>
                  <a:srgbClr val="0000FF"/>
                </a:solidFill>
                <a:cs typeface="Courier New" panose="02070309020205020404" pitchFamily="49" charset="0"/>
              </a:rPr>
              <a:t>:padding</a:t>
            </a:r>
            <a:r>
              <a:rPr lang="ru-RU" altLang="ru-RU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="10dp"</a:t>
            </a:r>
            <a:r>
              <a:rPr lang="ru-RU" altLang="ru-RU" sz="14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endParaRPr lang="ru-R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BC42D-FB2F-4A83-96F5-089AE0028240}"/>
              </a:ext>
            </a:extLst>
          </p:cNvPr>
          <p:cNvSpPr txBox="1"/>
          <p:nvPr/>
        </p:nvSpPr>
        <p:spPr>
          <a:xfrm>
            <a:off x="317143" y="3328970"/>
            <a:ext cx="2647167" cy="332398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8000"/>
                </a:solidFill>
                <a:cs typeface="Times New Roman" panose="02020603050405020304" pitchFamily="18" charset="0"/>
              </a:rPr>
              <a:t>Структура интерфейса</a:t>
            </a:r>
          </a:p>
          <a:p>
            <a:r>
              <a:rPr lang="ru-RU" sz="1400" b="1" dirty="0">
                <a:cs typeface="Times New Roman" panose="02020603050405020304" pitchFamily="18" charset="0"/>
              </a:rPr>
              <a:t>Для </a:t>
            </a:r>
            <a:r>
              <a:rPr lang="en-US" sz="1400" b="1" dirty="0" err="1">
                <a:cs typeface="Times New Roman" panose="02020603050405020304" pitchFamily="18" charset="0"/>
              </a:rPr>
              <a:t>LinearLayout</a:t>
            </a:r>
            <a:endParaRPr lang="en-US" sz="1400" b="1" dirty="0">
              <a:cs typeface="Times New Roman" panose="02020603050405020304" pitchFamily="18" charset="0"/>
            </a:endParaRPr>
          </a:p>
          <a:p>
            <a:r>
              <a:rPr lang="ru-RU" sz="14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4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weightSum</a:t>
            </a:r>
            <a:r>
              <a:rPr lang="ru-RU" sz="1400" b="1" dirty="0">
                <a:solidFill>
                  <a:srgbClr val="008000"/>
                </a:solidFill>
                <a:cs typeface="Times New Roman" panose="02020603050405020304" pitchFamily="18" charset="0"/>
              </a:rPr>
              <a:t>= "100"</a:t>
            </a:r>
          </a:p>
          <a:p>
            <a:endParaRPr lang="en-US" sz="14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400" b="1" dirty="0">
                <a:cs typeface="Times New Roman" panose="02020603050405020304" pitchFamily="18" charset="0"/>
              </a:rPr>
              <a:t>Для </a:t>
            </a:r>
            <a:r>
              <a:rPr lang="en-US" sz="1400" b="1" dirty="0">
                <a:cs typeface="Times New Roman" panose="02020603050405020304" pitchFamily="18" charset="0"/>
              </a:rPr>
              <a:t>Button1</a:t>
            </a:r>
            <a:endParaRPr lang="ru-RU" sz="1400" b="1" dirty="0">
              <a:cs typeface="Times New Roman" panose="02020603050405020304" pitchFamily="18" charset="0"/>
            </a:endParaRPr>
          </a:p>
          <a:p>
            <a:r>
              <a:rPr lang="ru-RU" sz="1400" b="1" dirty="0" err="1">
                <a:solidFill>
                  <a:srgbClr val="660E7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400" b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:layout</a:t>
            </a:r>
            <a:r>
              <a:rPr lang="ru-RU" sz="1400" b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400" b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ru-RU" sz="14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400" b="1" dirty="0">
              <a:solidFill>
                <a:srgbClr val="212529"/>
              </a:solidFill>
              <a:effectLst/>
              <a:ea typeface="Times New Roman" panose="02020603050405020304" pitchFamily="18" charset="0"/>
            </a:endParaRPr>
          </a:p>
          <a:p>
            <a:r>
              <a:rPr lang="ru-RU" sz="14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4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4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4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4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4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4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4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14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endParaRPr lang="en-US" sz="1400" b="1" dirty="0">
              <a:cs typeface="Times New Roman" panose="02020603050405020304" pitchFamily="18" charset="0"/>
            </a:endParaRPr>
          </a:p>
          <a:p>
            <a:r>
              <a:rPr lang="ru-RU" sz="1400" b="1" dirty="0">
                <a:cs typeface="Times New Roman" panose="02020603050405020304" pitchFamily="18" charset="0"/>
              </a:rPr>
              <a:t>Для </a:t>
            </a:r>
            <a:r>
              <a:rPr lang="en-US" sz="1400" b="1" dirty="0">
                <a:cs typeface="Times New Roman" panose="02020603050405020304" pitchFamily="18" charset="0"/>
              </a:rPr>
              <a:t>Button2</a:t>
            </a:r>
            <a:endParaRPr lang="ru-RU" sz="1400" b="1" dirty="0">
              <a:cs typeface="Times New Roman" panose="02020603050405020304" pitchFamily="18" charset="0"/>
            </a:endParaRPr>
          </a:p>
          <a:p>
            <a:r>
              <a:rPr lang="ru-RU" sz="1400" b="1" dirty="0" err="1">
                <a:solidFill>
                  <a:srgbClr val="660E7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4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:layout</a:t>
            </a:r>
            <a:r>
              <a:rPr lang="ru-RU" sz="14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ru-RU" sz="14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400" b="1" dirty="0">
              <a:solidFill>
                <a:srgbClr val="212529"/>
              </a:solidFill>
              <a:ea typeface="Times New Roman" panose="02020603050405020304" pitchFamily="18" charset="0"/>
            </a:endParaRPr>
          </a:p>
          <a:p>
            <a:r>
              <a:rPr lang="ru-RU" sz="14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4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4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4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4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4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4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ru-RU" sz="14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endParaRPr lang="en-US" sz="1400" b="1" dirty="0">
              <a:solidFill>
                <a:srgbClr val="008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400" b="1" dirty="0">
                <a:cs typeface="Times New Roman" panose="02020603050405020304" pitchFamily="18" charset="0"/>
              </a:rPr>
              <a:t>Для </a:t>
            </a:r>
            <a:r>
              <a:rPr lang="en-US" sz="1400" b="1" dirty="0">
                <a:cs typeface="Times New Roman" panose="02020603050405020304" pitchFamily="18" charset="0"/>
              </a:rPr>
              <a:t>Button3</a:t>
            </a:r>
            <a:endParaRPr lang="ru-RU" sz="1400" b="1" dirty="0">
              <a:cs typeface="Times New Roman" panose="02020603050405020304" pitchFamily="18" charset="0"/>
            </a:endParaRPr>
          </a:p>
          <a:p>
            <a:r>
              <a:rPr lang="ru-RU" sz="1400" b="1" dirty="0" err="1">
                <a:solidFill>
                  <a:srgbClr val="660E7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4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:layout</a:t>
            </a:r>
            <a:r>
              <a:rPr lang="ru-RU" sz="14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4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ru-RU" sz="14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400" b="1" dirty="0">
              <a:solidFill>
                <a:srgbClr val="212529"/>
              </a:solidFill>
              <a:ea typeface="Times New Roman" panose="02020603050405020304" pitchFamily="18" charset="0"/>
            </a:endParaRPr>
          </a:p>
          <a:p>
            <a:r>
              <a:rPr lang="ru-RU" sz="14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4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4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4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4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4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4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lang="ru-RU" sz="14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ru-RU" sz="1400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E338FA49-A119-4A86-B761-1405D4E8740E}"/>
              </a:ext>
            </a:extLst>
          </p:cNvPr>
          <p:cNvGrpSpPr/>
          <p:nvPr/>
        </p:nvGrpSpPr>
        <p:grpSpPr>
          <a:xfrm>
            <a:off x="317143" y="2112818"/>
            <a:ext cx="3827152" cy="1096898"/>
            <a:chOff x="1662988" y="1174579"/>
            <a:chExt cx="6539979" cy="1939212"/>
          </a:xfrm>
        </p:grpSpPr>
        <p:pic>
          <p:nvPicPr>
            <p:cNvPr id="14" name="Picture 2" descr="Android Linear Layout Example | Java Tutorial Network">
              <a:extLst>
                <a:ext uri="{FF2B5EF4-FFF2-40B4-BE49-F238E27FC236}">
                  <a16:creationId xmlns:a16="http://schemas.microsoft.com/office/drawing/2014/main" id="{6212C1ED-AFF4-40C8-8D55-2CE44DCD5F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4" t="9134" r="84998" b="78868"/>
            <a:stretch/>
          </p:blipFill>
          <p:spPr bwMode="auto">
            <a:xfrm>
              <a:off x="5145233" y="1793516"/>
              <a:ext cx="2947089" cy="132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Android Linear Layout Example | Java Tutorial Network">
              <a:extLst>
                <a:ext uri="{FF2B5EF4-FFF2-40B4-BE49-F238E27FC236}">
                  <a16:creationId xmlns:a16="http://schemas.microsoft.com/office/drawing/2014/main" id="{CC4F1F0A-9695-4962-89FA-9643C76A96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1" t="9134" r="83614" b="78868"/>
            <a:stretch/>
          </p:blipFill>
          <p:spPr bwMode="auto">
            <a:xfrm>
              <a:off x="3197986" y="1799896"/>
              <a:ext cx="1961344" cy="1313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0B0F2A26-9BDE-456A-8CCB-40EA965169E9}"/>
                </a:ext>
              </a:extLst>
            </p:cNvPr>
            <p:cNvGrpSpPr/>
            <p:nvPr/>
          </p:nvGrpSpPr>
          <p:grpSpPr>
            <a:xfrm>
              <a:off x="1685656" y="1799896"/>
              <a:ext cx="5608260" cy="1313895"/>
              <a:chOff x="-1282803" y="2587386"/>
              <a:chExt cx="5608260" cy="1313895"/>
            </a:xfrm>
          </p:grpSpPr>
          <p:pic>
            <p:nvPicPr>
              <p:cNvPr id="19" name="Picture 2" descr="Android Linear Layout Example | Java Tutorial Network">
                <a:extLst>
                  <a:ext uri="{FF2B5EF4-FFF2-40B4-BE49-F238E27FC236}">
                    <a16:creationId xmlns:a16="http://schemas.microsoft.com/office/drawing/2014/main" id="{B06ED0BC-5557-4CCF-B008-2E856E0441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1" t="9134" r="83614" b="78868"/>
              <a:stretch/>
            </p:blipFill>
            <p:spPr bwMode="auto">
              <a:xfrm>
                <a:off x="-1282803" y="2587386"/>
                <a:ext cx="1635045" cy="13138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C984A1-5818-4384-A425-315FD9C85D92}"/>
                  </a:ext>
                </a:extLst>
              </p:cNvPr>
              <p:cNvSpPr txBox="1"/>
              <p:nvPr/>
            </p:nvSpPr>
            <p:spPr>
              <a:xfrm>
                <a:off x="-1098214" y="2996288"/>
                <a:ext cx="1293484" cy="489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Button1</a:t>
                </a:r>
                <a:endParaRPr lang="ru-RU" sz="1200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270C8E-E1C1-456D-9938-A5D5BC1FE68F}"/>
                  </a:ext>
                </a:extLst>
              </p:cNvPr>
              <p:cNvSpPr txBox="1"/>
              <p:nvPr/>
            </p:nvSpPr>
            <p:spPr>
              <a:xfrm>
                <a:off x="580990" y="2996288"/>
                <a:ext cx="1293484" cy="489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Button2</a:t>
                </a:r>
                <a:endParaRPr lang="ru-RU" sz="1200" b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AD1EF2-66B7-4D7F-9265-4D2C99AA0102}"/>
                  </a:ext>
                </a:extLst>
              </p:cNvPr>
              <p:cNvSpPr txBox="1"/>
              <p:nvPr/>
            </p:nvSpPr>
            <p:spPr>
              <a:xfrm>
                <a:off x="3031973" y="2996288"/>
                <a:ext cx="1293484" cy="489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Button3</a:t>
                </a:r>
                <a:endParaRPr lang="ru-RU" sz="1200" b="1" dirty="0"/>
              </a:p>
            </p:txBody>
          </p:sp>
        </p:grp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AC38BC98-3119-4461-9A2A-CC4A7C177378}"/>
                </a:ext>
              </a:extLst>
            </p:cNvPr>
            <p:cNvSpPr/>
            <p:nvPr/>
          </p:nvSpPr>
          <p:spPr>
            <a:xfrm>
              <a:off x="1662988" y="1793290"/>
              <a:ext cx="6539979" cy="12695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1179B8-B037-4FC0-BA5F-F8FCB6B94D72}"/>
                </a:ext>
              </a:extLst>
            </p:cNvPr>
            <p:cNvSpPr txBox="1"/>
            <p:nvPr/>
          </p:nvSpPr>
          <p:spPr>
            <a:xfrm>
              <a:off x="2490369" y="1174579"/>
              <a:ext cx="5159275" cy="652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LinearLayout</a:t>
              </a:r>
              <a:r>
                <a:rPr lang="en-US" dirty="0">
                  <a:solidFill>
                    <a:srgbClr val="FF0000"/>
                  </a:solidFill>
                </a:rPr>
                <a:t> Horizontal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AC55C6F-09B2-4AE2-81BE-DF92AAC02B60}"/>
              </a:ext>
            </a:extLst>
          </p:cNvPr>
          <p:cNvSpPr txBox="1"/>
          <p:nvPr/>
        </p:nvSpPr>
        <p:spPr>
          <a:xfrm>
            <a:off x="8033399" y="3556280"/>
            <a:ext cx="3602547" cy="310854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ru-RU" sz="1400" b="1" dirty="0">
                <a:solidFill>
                  <a:srgbClr val="660E7A"/>
                </a:solidFill>
                <a:cs typeface="Times New Roman" panose="02020603050405020304" pitchFamily="18" charset="0"/>
              </a:rPr>
              <a:t>Компонент «</a:t>
            </a:r>
            <a:r>
              <a:rPr lang="en-US" sz="1400" b="1" dirty="0">
                <a:solidFill>
                  <a:srgbClr val="660E7A"/>
                </a:solidFill>
                <a:cs typeface="Times New Roman" panose="02020603050405020304" pitchFamily="18" charset="0"/>
              </a:rPr>
              <a:t>Button</a:t>
            </a:r>
            <a:r>
              <a:rPr lang="ru-RU" sz="1400" b="1" dirty="0">
                <a:solidFill>
                  <a:srgbClr val="660E7A"/>
                </a:solidFill>
                <a:cs typeface="Times New Roman" panose="02020603050405020304" pitchFamily="18" charset="0"/>
              </a:rPr>
              <a:t>»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1400" b="1" dirty="0" err="1">
                <a:solidFill>
                  <a:srgbClr val="008000"/>
                </a:solidFill>
                <a:cs typeface="Times New Roman" panose="02020603050405020304" pitchFamily="18" charset="0"/>
              </a:rPr>
              <a:t>background</a:t>
            </a:r>
            <a:r>
              <a:rPr lang="ru-RU" sz="1400" b="1" dirty="0">
                <a:cs typeface="Times New Roman" panose="02020603050405020304" pitchFamily="18" charset="0"/>
              </a:rPr>
              <a:t>: фон или иконка кнопки</a:t>
            </a:r>
            <a:endParaRPr lang="en-US" sz="1400" b="1" dirty="0"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8000"/>
                </a:solidFill>
                <a:cs typeface="Times New Roman" panose="02020603050405020304" pitchFamily="18" charset="0"/>
              </a:rPr>
              <a:t>drawableLeft</a:t>
            </a:r>
            <a:r>
              <a:rPr lang="ru-RU" sz="1400" b="1" dirty="0">
                <a:cs typeface="Times New Roman" panose="02020603050405020304" pitchFamily="18" charset="0"/>
              </a:rPr>
              <a:t>: иконка</a:t>
            </a:r>
          </a:p>
          <a:p>
            <a:pPr fontAlgn="base"/>
            <a:endParaRPr lang="ru-RU" sz="1400" b="1" dirty="0"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8000"/>
                </a:solidFill>
                <a:cs typeface="Times New Roman" panose="02020603050405020304" pitchFamily="18" charset="0"/>
              </a:rPr>
              <a:t>text</a:t>
            </a:r>
            <a:r>
              <a:rPr lang="en-US" sz="1400" b="1" dirty="0">
                <a:cs typeface="Times New Roman" panose="02020603050405020304" pitchFamily="18" charset="0"/>
              </a:rPr>
              <a:t>:</a:t>
            </a:r>
            <a:r>
              <a:rPr lang="ru-RU" sz="1400" b="1" dirty="0">
                <a:cs typeface="Times New Roman" panose="02020603050405020304" pitchFamily="18" charset="0"/>
              </a:rPr>
              <a:t> текст на кнопке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ru-RU" sz="1400" b="1" dirty="0"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1400" b="1" dirty="0" err="1">
                <a:solidFill>
                  <a:srgbClr val="008000"/>
                </a:solidFill>
                <a:cs typeface="Times New Roman" panose="02020603050405020304" pitchFamily="18" charset="0"/>
              </a:rPr>
              <a:t>onClick</a:t>
            </a:r>
            <a:r>
              <a:rPr lang="ru-RU" sz="1400" b="1" dirty="0">
                <a:cs typeface="Times New Roman" panose="02020603050405020304" pitchFamily="18" charset="0"/>
              </a:rPr>
              <a:t>: метод, который будет запускаться при нажатии на кнопку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ru-RU" sz="1400" b="1" dirty="0"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1400" b="1" dirty="0" err="1">
                <a:solidFill>
                  <a:srgbClr val="008000"/>
                </a:solidFill>
                <a:cs typeface="Times New Roman" panose="02020603050405020304" pitchFamily="18" charset="0"/>
              </a:rPr>
              <a:t>gravity</a:t>
            </a:r>
            <a:r>
              <a:rPr lang="ru-RU" sz="1400" b="1" dirty="0">
                <a:cs typeface="Times New Roman" panose="02020603050405020304" pitchFamily="18" charset="0"/>
              </a:rPr>
              <a:t>: выравнивание текста кнопки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ru-RU" sz="1400" b="1" dirty="0"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8000"/>
                </a:solidFill>
                <a:cs typeface="Times New Roman" panose="02020603050405020304" pitchFamily="18" charset="0"/>
              </a:rPr>
              <a:t>style</a:t>
            </a:r>
            <a:r>
              <a:rPr lang="en-US" sz="1400" b="1" dirty="0">
                <a:cs typeface="Times New Roman" panose="02020603050405020304" pitchFamily="18" charset="0"/>
              </a:rPr>
              <a:t>:</a:t>
            </a:r>
            <a:r>
              <a:rPr lang="ru-RU" sz="1400" b="1" dirty="0">
                <a:cs typeface="Times New Roman" panose="02020603050405020304" pitchFamily="18" charset="0"/>
              </a:rPr>
              <a:t> стиль кнопки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EF3BF3-15D7-4290-BC05-9DF0668D2903}"/>
              </a:ext>
            </a:extLst>
          </p:cNvPr>
          <p:cNvSpPr txBox="1"/>
          <p:nvPr/>
        </p:nvSpPr>
        <p:spPr>
          <a:xfrm>
            <a:off x="4305375" y="2474893"/>
            <a:ext cx="7330571" cy="95410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660E7A"/>
                </a:solidFill>
                <a:cs typeface="Times New Roman" panose="02020603050405020304" pitchFamily="18" charset="0"/>
              </a:rPr>
              <a:t>Всплывающее сообщение</a:t>
            </a:r>
            <a:endParaRPr lang="en-US" sz="1400" b="1" dirty="0">
              <a:solidFill>
                <a:srgbClr val="660E7A"/>
              </a:solidFill>
              <a:cs typeface="Times New Roman" panose="02020603050405020304" pitchFamily="18" charset="0"/>
            </a:endParaRPr>
          </a:p>
          <a:p>
            <a:r>
              <a:rPr lang="en-US" sz="1400" b="1" dirty="0">
                <a:cs typeface="Times New Roman" panose="02020603050405020304" pitchFamily="18" charset="0"/>
              </a:rPr>
              <a:t>Toast </a:t>
            </a:r>
            <a:r>
              <a:rPr lang="en-US" sz="1400" b="1" dirty="0" err="1">
                <a:cs typeface="Times New Roman" panose="02020603050405020304" pitchFamily="18" charset="0"/>
              </a:rPr>
              <a:t>toast</a:t>
            </a:r>
            <a:r>
              <a:rPr lang="en-US" sz="1400" b="1" dirty="0"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cs typeface="Times New Roman" panose="02020603050405020304" pitchFamily="18" charset="0"/>
              </a:rPr>
              <a:t>= </a:t>
            </a:r>
            <a:r>
              <a:rPr lang="en-US" sz="1400" b="1" dirty="0" err="1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Toast.makeText</a:t>
            </a:r>
            <a:r>
              <a:rPr lang="en-US" sz="1400" b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1400" b="1" dirty="0">
                <a:solidFill>
                  <a:srgbClr val="21252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b="1" dirty="0">
                <a:solidFill>
                  <a:srgbClr val="21252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Sending message…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400" b="1" dirty="0">
                <a:solidFill>
                  <a:srgbClr val="21252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Toast.LENGTH_LONG</a:t>
            </a:r>
            <a:r>
              <a:rPr lang="en-US" sz="1400" b="1" dirty="0">
                <a:solidFill>
                  <a:srgbClr val="C00000"/>
                </a:solidFill>
                <a:cs typeface="Times New Roman" panose="02020603050405020304" pitchFamily="18" charset="0"/>
              </a:rPr>
              <a:t>);</a:t>
            </a:r>
            <a:endParaRPr lang="ru-RU" sz="14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r>
              <a:rPr lang="en-US" sz="1400" b="1" dirty="0" err="1">
                <a:cs typeface="Times New Roman" panose="02020603050405020304" pitchFamily="18" charset="0"/>
              </a:rPr>
              <a:t>toast</a:t>
            </a:r>
            <a:r>
              <a:rPr lang="en-US" sz="1400" b="1" dirty="0" err="1">
                <a:solidFill>
                  <a:srgbClr val="0070C0"/>
                </a:solidFill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C00000"/>
                </a:solidFill>
                <a:cs typeface="Times New Roman" panose="02020603050405020304" pitchFamily="18" charset="0"/>
              </a:rPr>
              <a:t>setGravity</a:t>
            </a:r>
            <a:r>
              <a:rPr lang="en-US" sz="1400" b="1" dirty="0">
                <a:solidFill>
                  <a:srgbClr val="0070C0"/>
                </a:solidFill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cs typeface="Times New Roman" panose="02020603050405020304" pitchFamily="18" charset="0"/>
              </a:rPr>
              <a:t>Gravity.TOP</a:t>
            </a:r>
            <a:r>
              <a:rPr lang="en-US" sz="1400" b="1" dirty="0">
                <a:solidFill>
                  <a:srgbClr val="0070C0"/>
                </a:solidFill>
                <a:cs typeface="Times New Roman" panose="02020603050405020304" pitchFamily="18" charset="0"/>
              </a:rPr>
              <a:t>, 0,0);</a:t>
            </a:r>
          </a:p>
          <a:p>
            <a:r>
              <a:rPr lang="en-US" sz="1400" b="1" dirty="0" err="1">
                <a:cs typeface="Times New Roman" panose="02020603050405020304" pitchFamily="18" charset="0"/>
              </a:rPr>
              <a:t>toast</a:t>
            </a:r>
            <a:r>
              <a:rPr lang="en-US" sz="1400" b="1" dirty="0" err="1">
                <a:solidFill>
                  <a:srgbClr val="002060"/>
                </a:solidFill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C00000"/>
                </a:solidFill>
                <a:cs typeface="Times New Roman" panose="02020603050405020304" pitchFamily="18" charset="0"/>
              </a:rPr>
              <a:t>show</a:t>
            </a:r>
            <a:r>
              <a:rPr lang="en-US" sz="1400" b="1" dirty="0">
                <a:solidFill>
                  <a:srgbClr val="C00000"/>
                </a:solidFill>
                <a:cs typeface="Times New Roman" panose="02020603050405020304" pitchFamily="18" charset="0"/>
              </a:rPr>
              <a:t>();</a:t>
            </a:r>
            <a:endParaRPr lang="ru-RU" sz="14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EC936C-8955-4BD1-937A-1B6EB58722B5}"/>
              </a:ext>
            </a:extLst>
          </p:cNvPr>
          <p:cNvSpPr txBox="1"/>
          <p:nvPr/>
        </p:nvSpPr>
        <p:spPr>
          <a:xfrm>
            <a:off x="3088567" y="3763705"/>
            <a:ext cx="4820574" cy="138499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ru-RU" sz="1400" b="1" dirty="0">
                <a:solidFill>
                  <a:srgbClr val="660E7A"/>
                </a:solidFill>
                <a:cs typeface="Times New Roman" panose="02020603050405020304" pitchFamily="18" charset="0"/>
              </a:rPr>
              <a:t>Компоненты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8000"/>
                </a:solidFill>
                <a:cs typeface="Times New Roman" panose="02020603050405020304" pitchFamily="18" charset="0"/>
              </a:rPr>
              <a:t>Button</a:t>
            </a:r>
            <a:r>
              <a:rPr lang="ru-RU" sz="1400" b="1" dirty="0">
                <a:cs typeface="Times New Roman" panose="02020603050405020304" pitchFamily="18" charset="0"/>
              </a:rPr>
              <a:t>: кнопка с возможностью установки иконки</a:t>
            </a:r>
            <a:endParaRPr lang="en-US" sz="1400" b="1" dirty="0"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8000"/>
                </a:solidFill>
                <a:cs typeface="Times New Roman" panose="02020603050405020304" pitchFamily="18" charset="0"/>
              </a:rPr>
              <a:t>TextView</a:t>
            </a:r>
            <a:r>
              <a:rPr lang="ru-RU" sz="1400" b="1" dirty="0">
                <a:cs typeface="Times New Roman" panose="02020603050405020304" pitchFamily="18" charset="0"/>
              </a:rPr>
              <a:t>: поля для вывода текста</a:t>
            </a:r>
          </a:p>
          <a:p>
            <a:pPr fontAlgn="base"/>
            <a:endParaRPr lang="ru-RU" sz="1400" b="1" dirty="0"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8000"/>
                </a:solidFill>
                <a:cs typeface="Times New Roman" panose="02020603050405020304" pitchFamily="18" charset="0"/>
              </a:rPr>
              <a:t>ImageView</a:t>
            </a:r>
            <a:r>
              <a:rPr lang="en-US" sz="1400" b="1" dirty="0">
                <a:cs typeface="Times New Roman" panose="02020603050405020304" pitchFamily="18" charset="0"/>
              </a:rPr>
              <a:t>:</a:t>
            </a:r>
            <a:r>
              <a:rPr lang="ru-RU" sz="1400" b="1" dirty="0">
                <a:cs typeface="Times New Roman" panose="02020603050405020304" pitchFamily="18" charset="0"/>
              </a:rPr>
              <a:t> поле для вывода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437738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599_TF66741836" id="{AA3878B7-3FDB-4B6B-A8DF-73093994643B}" vid="{911F6A47-A707-4A03-9914-480CE2EF2D9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A1C8E2-513F-4C9C-99C7-9AE0E7429B06}">
  <ds:schemaRefs>
    <ds:schemaRef ds:uri="http://schemas.microsoft.com/sharepoint/v3"/>
    <ds:schemaRef ds:uri="6dc4bcd6-49db-4c07-9060-8acfc67cef9f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infopath/2007/PartnerControls"/>
    <ds:schemaRef ds:uri="fb0879af-3eba-417a-a55a-ffe6dcd6ca7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</Words>
  <Application>Microsoft Office PowerPoint</Application>
  <PresentationFormat>Широкоэкранный</PresentationFormat>
  <Paragraphs>57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Courier New</vt:lpstr>
      <vt:lpstr>Times New Roman</vt:lpstr>
      <vt:lpstr>Wingdings 3</vt:lpstr>
      <vt:lpstr>Ион (конференц-зал)</vt:lpstr>
      <vt:lpstr>Основы разработки мобильных приложений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2020-09-07T10:28:49Z</dcterms:created>
  <dcterms:modified xsi:type="dcterms:W3CDTF">2020-09-14T04:22:16Z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