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348" r:id="rId3"/>
    <p:sldId id="362" r:id="rId4"/>
    <p:sldId id="310" r:id="rId5"/>
    <p:sldId id="363" r:id="rId6"/>
    <p:sldId id="322" r:id="rId7"/>
    <p:sldId id="336" r:id="rId8"/>
    <p:sldId id="345" r:id="rId9"/>
    <p:sldId id="346" r:id="rId10"/>
    <p:sldId id="361" r:id="rId11"/>
    <p:sldId id="347" r:id="rId12"/>
    <p:sldId id="351" r:id="rId13"/>
    <p:sldId id="349" r:id="rId14"/>
    <p:sldId id="331" r:id="rId15"/>
    <p:sldId id="352" r:id="rId16"/>
    <p:sldId id="359" r:id="rId17"/>
    <p:sldId id="338" r:id="rId18"/>
    <p:sldId id="355" r:id="rId19"/>
    <p:sldId id="353" r:id="rId20"/>
    <p:sldId id="360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8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70D"/>
    <a:srgbClr val="5CC6D6"/>
    <a:srgbClr val="3488A0"/>
    <a:srgbClr val="F03F2B"/>
    <a:srgbClr val="2B3922"/>
    <a:srgbClr val="FD911B"/>
    <a:srgbClr val="F8D22F"/>
    <a:srgbClr val="B8D233"/>
    <a:srgbClr val="344529"/>
    <a:srgbClr val="2E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17.09.2020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17.09.2020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17.09.2020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17.09.2020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17.09.2020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17.09.2020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17.09.2020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17.09.2020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17.09.2020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17.09.2020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17.09.2020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295720"/>
            <a:ext cx="4947858" cy="1630907"/>
          </a:xfrm>
        </p:spPr>
        <p:txBody>
          <a:bodyPr rtlCol="0">
            <a:normAutofit/>
          </a:bodyPr>
          <a:lstStyle/>
          <a:p>
            <a:r>
              <a:rPr lang="ru-RU" sz="4400" dirty="0" err="1">
                <a:solidFill>
                  <a:schemeClr val="tx1"/>
                </a:solidFill>
              </a:rPr>
              <a:t>Префабы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Множим одинаковые </a:t>
            </a:r>
            <a:r>
              <a:rPr lang="ru-RU" dirty="0" err="1">
                <a:solidFill>
                  <a:schemeClr val="tx1"/>
                </a:solidFill>
              </a:rPr>
              <a:t>ассеты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Kinematic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F002-45CB-4D80-BC2F-850EF5656912}"/>
              </a:ext>
            </a:extLst>
          </p:cNvPr>
          <p:cNvSpPr txBox="1"/>
          <p:nvPr/>
        </p:nvSpPr>
        <p:spPr>
          <a:xfrm>
            <a:off x="394191" y="3230415"/>
            <a:ext cx="408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Kinematic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6140C0-B863-4138-9F6C-AAA6A82B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72" y="1136348"/>
            <a:ext cx="3119688" cy="2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5EAD0E-6EB6-4EB9-B6D3-1B035C516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5" y="4328846"/>
            <a:ext cx="1291142" cy="13710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28F26-E314-4318-B8AF-A2F7D897B49F}"/>
              </a:ext>
            </a:extLst>
          </p:cNvPr>
          <p:cNvSpPr txBox="1"/>
          <p:nvPr/>
        </p:nvSpPr>
        <p:spPr>
          <a:xfrm>
            <a:off x="7188900" y="2844225"/>
            <a:ext cx="370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Transform.position</a:t>
            </a:r>
            <a:endParaRPr lang="ru-RU" sz="32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8C6EC73-F16C-425B-92BD-C8F744352D88}"/>
              </a:ext>
            </a:extLst>
          </p:cNvPr>
          <p:cNvCxnSpPr/>
          <p:nvPr/>
        </p:nvCxnSpPr>
        <p:spPr>
          <a:xfrm>
            <a:off x="4482041" y="3230415"/>
            <a:ext cx="2484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784CC-C037-4916-8886-6F6C29EA4574}"/>
              </a:ext>
            </a:extLst>
          </p:cNvPr>
          <p:cNvSpPr txBox="1"/>
          <p:nvPr/>
        </p:nvSpPr>
        <p:spPr>
          <a:xfrm>
            <a:off x="4407694" y="2674947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Перемещение</a:t>
            </a:r>
          </a:p>
        </p:txBody>
      </p:sp>
    </p:spTree>
    <p:extLst>
      <p:ext uri="{BB962C8B-B14F-4D97-AF65-F5344CB8AC3E}">
        <p14:creationId xmlns:p14="http://schemas.microsoft.com/office/powerpoint/2010/main" val="172904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Dynamic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BB32A-AFD8-423E-9A41-5133E622B1F7}"/>
              </a:ext>
            </a:extLst>
          </p:cNvPr>
          <p:cNvSpPr txBox="1"/>
          <p:nvPr/>
        </p:nvSpPr>
        <p:spPr>
          <a:xfrm>
            <a:off x="2013777" y="2799807"/>
            <a:ext cx="360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Dynamic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3EF2A2-5AA2-43C9-8871-FD6E2F0E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27" y="1139586"/>
            <a:ext cx="2232227" cy="1743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E5E883-987D-4B10-A749-F737EF8B8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65" y="3864463"/>
            <a:ext cx="1479797" cy="786759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2EE61-D25F-412F-BDF8-011403737A5E}"/>
              </a:ext>
            </a:extLst>
          </p:cNvPr>
          <p:cNvGrpSpPr/>
          <p:nvPr/>
        </p:nvGrpSpPr>
        <p:grpSpPr>
          <a:xfrm>
            <a:off x="6509787" y="1504929"/>
            <a:ext cx="5828372" cy="1237959"/>
            <a:chOff x="5669340" y="1792333"/>
            <a:chExt cx="5828372" cy="12379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03F57A-F585-4051-B7A1-2A79811602B1}"/>
                </a:ext>
              </a:extLst>
            </p:cNvPr>
            <p:cNvSpPr txBox="1"/>
            <p:nvPr/>
          </p:nvSpPr>
          <p:spPr>
            <a:xfrm>
              <a:off x="5669340" y="2156656"/>
              <a:ext cx="5828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Transform.position</a:t>
              </a:r>
              <a:endParaRPr lang="ru-RU" sz="3200" dirty="0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F39E7901-A38B-413E-B284-3EF0081F565A}"/>
                </a:ext>
              </a:extLst>
            </p:cNvPr>
            <p:cNvCxnSpPr/>
            <p:nvPr/>
          </p:nvCxnSpPr>
          <p:spPr>
            <a:xfrm>
              <a:off x="6250898" y="1828800"/>
              <a:ext cx="2332628" cy="1184223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9B0F3943-7590-4756-B3C9-9390D2D67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37" y="1792333"/>
              <a:ext cx="2070390" cy="1237959"/>
            </a:xfrm>
            <a:prstGeom prst="line">
              <a:avLst/>
            </a:pr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14C29CC-918F-4932-8332-0636DA095B87}"/>
              </a:ext>
            </a:extLst>
          </p:cNvPr>
          <p:cNvGrpSpPr/>
          <p:nvPr/>
        </p:nvGrpSpPr>
        <p:grpSpPr>
          <a:xfrm>
            <a:off x="5944728" y="2912996"/>
            <a:ext cx="5517175" cy="1588957"/>
            <a:chOff x="5174409" y="3795635"/>
            <a:chExt cx="5517175" cy="1588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351B7F-3CEF-4E1F-B58E-2A8B7EAE36C2}"/>
                </a:ext>
              </a:extLst>
            </p:cNvPr>
            <p:cNvSpPr txBox="1"/>
            <p:nvPr/>
          </p:nvSpPr>
          <p:spPr>
            <a:xfrm>
              <a:off x="5327908" y="4297727"/>
              <a:ext cx="5363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Ridgidbody2D.velocity</a:t>
              </a:r>
              <a:endParaRPr lang="ru-RU" sz="3200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CBE6E97-7313-4577-872E-EE2D131BC463}"/>
                </a:ext>
              </a:extLst>
            </p:cNvPr>
            <p:cNvSpPr/>
            <p:nvPr/>
          </p:nvSpPr>
          <p:spPr>
            <a:xfrm>
              <a:off x="5174409" y="3795635"/>
              <a:ext cx="5210177" cy="1588957"/>
            </a:xfrm>
            <a:prstGeom prst="ellipse">
              <a:avLst/>
            </a:prstGeom>
            <a:noFill/>
            <a:ln w="57150">
              <a:solidFill>
                <a:srgbClr val="2787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A276C4-4A2C-4808-8DFA-6C820F8C19A5}"/>
              </a:ext>
            </a:extLst>
          </p:cNvPr>
          <p:cNvSpPr txBox="1"/>
          <p:nvPr/>
        </p:nvSpPr>
        <p:spPr>
          <a:xfrm>
            <a:off x="678534" y="5120223"/>
            <a:ext cx="701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GetComponent</a:t>
            </a:r>
            <a:r>
              <a:rPr lang="en-US" sz="3200" dirty="0"/>
              <a:t>&lt;Rigidbody2D&gt;();</a:t>
            </a:r>
            <a:endParaRPr lang="ru-RU" sz="32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9005F24-799E-484D-BC16-EE5E1004D536}"/>
              </a:ext>
            </a:extLst>
          </p:cNvPr>
          <p:cNvCxnSpPr/>
          <p:nvPr/>
        </p:nvCxnSpPr>
        <p:spPr>
          <a:xfrm>
            <a:off x="3824882" y="3724100"/>
            <a:ext cx="0" cy="124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3297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Анализ столкновений.</a:t>
            </a:r>
            <a:b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В чем же сложность?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FCB11BF-B995-4CAF-90FB-0E3529D0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965" y="2792375"/>
            <a:ext cx="4863999" cy="324266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A3A14A4-01B4-4ECF-917E-293D56A0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67" y="2244954"/>
            <a:ext cx="2629267" cy="32675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F1F370-8715-4457-9E03-B02E18635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9" y="1802466"/>
            <a:ext cx="5061496" cy="39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8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такое коллайдер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E32D132-1E75-48D2-AEF7-3BB98F7EFDB3}"/>
              </a:ext>
            </a:extLst>
          </p:cNvPr>
          <p:cNvGrpSpPr/>
          <p:nvPr/>
        </p:nvGrpSpPr>
        <p:grpSpPr>
          <a:xfrm>
            <a:off x="792696" y="2888003"/>
            <a:ext cx="2188752" cy="1709682"/>
            <a:chOff x="1558810" y="2272271"/>
            <a:chExt cx="2188752" cy="1709682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EDC35FE0-AE5C-4920-97A0-098ECF84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810" y="2272271"/>
              <a:ext cx="2188752" cy="17096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0674184-D9D9-4AFA-8D71-5ED87F770D19}"/>
                </a:ext>
              </a:extLst>
            </p:cNvPr>
            <p:cNvSpPr/>
            <p:nvPr/>
          </p:nvSpPr>
          <p:spPr>
            <a:xfrm>
              <a:off x="1963638" y="2698229"/>
              <a:ext cx="1379096" cy="993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290B293-6201-442C-8589-3FE77E108687}"/>
              </a:ext>
            </a:extLst>
          </p:cNvPr>
          <p:cNvGrpSpPr/>
          <p:nvPr/>
        </p:nvGrpSpPr>
        <p:grpSpPr>
          <a:xfrm>
            <a:off x="3857675" y="3051680"/>
            <a:ext cx="1116866" cy="1541477"/>
            <a:chOff x="7799188" y="2179800"/>
            <a:chExt cx="1116866" cy="154147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F56D789-285A-45CD-BEAD-28E4D20A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582" y="2179800"/>
              <a:ext cx="1096472" cy="1499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F7938CC-7009-43C5-967D-46B9255FA76D}"/>
                </a:ext>
              </a:extLst>
            </p:cNvPr>
            <p:cNvSpPr/>
            <p:nvPr/>
          </p:nvSpPr>
          <p:spPr>
            <a:xfrm>
              <a:off x="7799188" y="2179800"/>
              <a:ext cx="1096472" cy="1541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766490B7-1802-49AB-A9C1-CC8B6FB559CB}"/>
              </a:ext>
            </a:extLst>
          </p:cNvPr>
          <p:cNvGrpSpPr/>
          <p:nvPr/>
        </p:nvGrpSpPr>
        <p:grpSpPr>
          <a:xfrm>
            <a:off x="5871162" y="1713472"/>
            <a:ext cx="5254038" cy="4058744"/>
            <a:chOff x="6011460" y="834063"/>
            <a:chExt cx="5254038" cy="4058744"/>
          </a:xfrm>
        </p:grpSpPr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AF4607B7-D1FD-4CD9-BA53-66B1D40F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460" y="834063"/>
              <a:ext cx="5254038" cy="4058744"/>
            </a:xfrm>
            <a:prstGeom prst="rect">
              <a:avLst/>
            </a:prstGeom>
          </p:spPr>
        </p:pic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0AA9B49D-72B8-494A-8D05-99FD3E66D112}"/>
                </a:ext>
              </a:extLst>
            </p:cNvPr>
            <p:cNvSpPr/>
            <p:nvPr/>
          </p:nvSpPr>
          <p:spPr>
            <a:xfrm>
              <a:off x="6096000" y="1738860"/>
              <a:ext cx="5169498" cy="2408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9652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такое коллайдер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B99BE-914F-408F-88B4-12C7D5FCB916}"/>
              </a:ext>
            </a:extLst>
          </p:cNvPr>
          <p:cNvSpPr txBox="1"/>
          <p:nvPr/>
        </p:nvSpPr>
        <p:spPr>
          <a:xfrm>
            <a:off x="1040049" y="5004938"/>
            <a:ext cx="340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Динамичный коллайдер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7754D-BA71-4D96-9F7F-AA2241229F59}"/>
              </a:ext>
            </a:extLst>
          </p:cNvPr>
          <p:cNvSpPr txBox="1"/>
          <p:nvPr/>
        </p:nvSpPr>
        <p:spPr>
          <a:xfrm>
            <a:off x="4088799" y="2657231"/>
            <a:ext cx="401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 Object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A992D-6648-46DA-817C-CBF039AA2283}"/>
              </a:ext>
            </a:extLst>
          </p:cNvPr>
          <p:cNvSpPr txBox="1"/>
          <p:nvPr/>
        </p:nvSpPr>
        <p:spPr>
          <a:xfrm>
            <a:off x="7434470" y="5004275"/>
            <a:ext cx="340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Статичный коллайдер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13C4E-7B16-49E0-83FA-D04587C86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71" y="1334404"/>
            <a:ext cx="1962294" cy="153279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D34778-8146-421C-A12E-01F1693C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2836"/>
            <a:ext cx="981397" cy="13420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F858E0-D21C-4DDD-A24D-C3B44788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02" y="3471011"/>
            <a:ext cx="2228281" cy="174055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77F034-B432-4D85-8D60-58D879DFA52F}"/>
              </a:ext>
            </a:extLst>
          </p:cNvPr>
          <p:cNvSpPr/>
          <p:nvPr/>
        </p:nvSpPr>
        <p:spPr>
          <a:xfrm>
            <a:off x="2094836" y="3959715"/>
            <a:ext cx="1472811" cy="10352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2F7B0A-86EE-452F-9783-70DF3A49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40" y="3658683"/>
            <a:ext cx="977190" cy="1336328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87A899D-FCC2-4031-A0A8-FD0F410FD528}"/>
              </a:ext>
            </a:extLst>
          </p:cNvPr>
          <p:cNvSpPr/>
          <p:nvPr/>
        </p:nvSpPr>
        <p:spPr>
          <a:xfrm>
            <a:off x="8559540" y="3658683"/>
            <a:ext cx="1018093" cy="13455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5430E-9E3F-4046-BC2C-1D136FABADEB}"/>
              </a:ext>
            </a:extLst>
          </p:cNvPr>
          <p:cNvSpPr txBox="1"/>
          <p:nvPr/>
        </p:nvSpPr>
        <p:spPr>
          <a:xfrm>
            <a:off x="1598169" y="3471011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B940B-8621-49CA-AAB5-154E4BD216A8}"/>
              </a:ext>
            </a:extLst>
          </p:cNvPr>
          <p:cNvSpPr txBox="1"/>
          <p:nvPr/>
        </p:nvSpPr>
        <p:spPr>
          <a:xfrm>
            <a:off x="7637286" y="3140050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Нет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364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Динамический коллайдер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73E7BE-0660-4B20-8417-776FAA98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54" y="3241951"/>
            <a:ext cx="2228281" cy="174055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493271-F5D3-486C-8672-476181C28F5B}"/>
              </a:ext>
            </a:extLst>
          </p:cNvPr>
          <p:cNvSpPr txBox="1"/>
          <p:nvPr/>
        </p:nvSpPr>
        <p:spPr>
          <a:xfrm>
            <a:off x="4485853" y="4719714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9770-9E9D-4CE4-9AA1-07B9214B63E2}"/>
              </a:ext>
            </a:extLst>
          </p:cNvPr>
          <p:cNvSpPr txBox="1"/>
          <p:nvPr/>
        </p:nvSpPr>
        <p:spPr>
          <a:xfrm>
            <a:off x="8703316" y="4782462"/>
            <a:ext cx="219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+ 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Collider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7A1C99-03BD-4642-BEAE-D504AC31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9" y="3283078"/>
            <a:ext cx="2303944" cy="1803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6F624-C545-44BC-ADFC-A6291BAB8A56}"/>
              </a:ext>
            </a:extLst>
          </p:cNvPr>
          <p:cNvSpPr txBox="1"/>
          <p:nvPr/>
        </p:nvSpPr>
        <p:spPr>
          <a:xfrm>
            <a:off x="861989" y="4855724"/>
            <a:ext cx="40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 Object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6754D4-AC5E-4984-BF34-F264557D5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53" y="1210204"/>
            <a:ext cx="2383040" cy="1266983"/>
          </a:xfrm>
          <a:prstGeom prst="rect">
            <a:avLst/>
          </a:prstGeom>
        </p:spPr>
      </p:pic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5199489-FB14-499A-9ECE-D92B2D620244}"/>
              </a:ext>
            </a:extLst>
          </p:cNvPr>
          <p:cNvGrpSpPr/>
          <p:nvPr/>
        </p:nvGrpSpPr>
        <p:grpSpPr>
          <a:xfrm>
            <a:off x="7903125" y="3245970"/>
            <a:ext cx="2188752" cy="1709682"/>
            <a:chOff x="1558810" y="2272271"/>
            <a:chExt cx="2188752" cy="1709682"/>
          </a:xfrm>
        </p:grpSpPr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EBCF92A9-C162-454F-9937-767167D61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810" y="2272271"/>
              <a:ext cx="2188752" cy="17096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FDAB1678-65C1-4739-AB87-E56FD20860E5}"/>
                </a:ext>
              </a:extLst>
            </p:cNvPr>
            <p:cNvSpPr/>
            <p:nvPr/>
          </p:nvSpPr>
          <p:spPr>
            <a:xfrm>
              <a:off x="1963638" y="2698229"/>
              <a:ext cx="1379096" cy="993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B27739DC-818E-465D-87E3-0E7193C8A380}"/>
              </a:ext>
            </a:extLst>
          </p:cNvPr>
          <p:cNvGrpSpPr/>
          <p:nvPr/>
        </p:nvGrpSpPr>
        <p:grpSpPr>
          <a:xfrm>
            <a:off x="9938272" y="3123518"/>
            <a:ext cx="1116866" cy="1541477"/>
            <a:chOff x="7799188" y="2179800"/>
            <a:chExt cx="1116866" cy="1541477"/>
          </a:xfrm>
        </p:grpSpPr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D70DB649-5368-46AF-89E1-92AB3DA1B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582" y="2179800"/>
              <a:ext cx="1096472" cy="1499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ABC73ACE-0955-41D9-9A20-1EB2A8563256}"/>
                </a:ext>
              </a:extLst>
            </p:cNvPr>
            <p:cNvSpPr/>
            <p:nvPr/>
          </p:nvSpPr>
          <p:spPr>
            <a:xfrm>
              <a:off x="7799188" y="2179800"/>
              <a:ext cx="1096472" cy="1541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99B1468-BB1B-4501-BDB7-630B3370A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24" y="2381718"/>
            <a:ext cx="800490" cy="80049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318B3AC8-0DBB-495E-A286-93484B07C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7632">
            <a:off x="8276439" y="2326724"/>
            <a:ext cx="805559" cy="805559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9C04D7E-521B-4866-8BB9-6F679859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9" y="2500022"/>
            <a:ext cx="955456" cy="95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0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нужно сделать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FBB38-9710-4B39-89AD-C275D9C2F81B}"/>
              </a:ext>
            </a:extLst>
          </p:cNvPr>
          <p:cNvSpPr txBox="1"/>
          <p:nvPr/>
        </p:nvSpPr>
        <p:spPr>
          <a:xfrm>
            <a:off x="795707" y="1828800"/>
            <a:ext cx="580387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проекте с самолетом добавить облако.</a:t>
            </a:r>
          </a:p>
          <a:p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Распределить различные типы </a:t>
            </a:r>
            <a:r>
              <a:rPr lang="en-US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Rigidbody</a:t>
            </a:r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объектов.</a:t>
            </a:r>
          </a:p>
          <a:p>
            <a:endParaRPr lang="ru-RU" sz="22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Назначить различные коллайдеры для объектов.</a:t>
            </a: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6E2B47-803B-4C65-B616-E4B49C47EC96}"/>
              </a:ext>
            </a:extLst>
          </p:cNvPr>
          <p:cNvSpPr/>
          <p:nvPr/>
        </p:nvSpPr>
        <p:spPr>
          <a:xfrm>
            <a:off x="6811618" y="1580507"/>
            <a:ext cx="4313582" cy="4454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5E51D2-DA79-4A58-B008-46890E62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5" y="5100311"/>
            <a:ext cx="953328" cy="746151"/>
          </a:xfrm>
          <a:prstGeom prst="rect">
            <a:avLst/>
          </a:prstGeom>
        </p:spPr>
      </p:pic>
      <p:sp>
        <p:nvSpPr>
          <p:cNvPr id="6" name="Облако 5">
            <a:extLst>
              <a:ext uri="{FF2B5EF4-FFF2-40B4-BE49-F238E27FC236}">
                <a16:creationId xmlns:a16="http://schemas.microsoft.com/office/drawing/2014/main" id="{4537CD8B-C05D-4DEF-911D-5385BF92693A}"/>
              </a:ext>
            </a:extLst>
          </p:cNvPr>
          <p:cNvSpPr/>
          <p:nvPr/>
        </p:nvSpPr>
        <p:spPr>
          <a:xfrm>
            <a:off x="7521886" y="1741336"/>
            <a:ext cx="2893045" cy="149749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6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36" y="383668"/>
            <a:ext cx="12516787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Момент соприкосновения коллайдеров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3D4B3-ED68-4CB1-8E86-5D75D4C9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27" y="1702533"/>
            <a:ext cx="1114425" cy="152400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042240A-7ACB-4CDB-939E-23831FCA6114}"/>
              </a:ext>
            </a:extLst>
          </p:cNvPr>
          <p:cNvGrpSpPr/>
          <p:nvPr/>
        </p:nvGrpSpPr>
        <p:grpSpPr>
          <a:xfrm>
            <a:off x="4256838" y="1586028"/>
            <a:ext cx="2933113" cy="1932476"/>
            <a:chOff x="7546818" y="3432416"/>
            <a:chExt cx="2933113" cy="1932476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3B00573D-2839-434F-8FF2-D1D6D9C8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818" y="3624333"/>
              <a:ext cx="2228281" cy="1740559"/>
            </a:xfrm>
            <a:prstGeom prst="rect">
              <a:avLst/>
            </a:prstGeom>
          </p:spPr>
        </p:pic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F1BBDCC-2BEE-495E-BC24-B1F19C9EC4A8}"/>
                </a:ext>
              </a:extLst>
            </p:cNvPr>
            <p:cNvSpPr/>
            <p:nvPr/>
          </p:nvSpPr>
          <p:spPr>
            <a:xfrm>
              <a:off x="7894584" y="4128941"/>
              <a:ext cx="1450623" cy="93962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4CD29A39-B29E-416D-A1FF-A417170CA43C}"/>
                </a:ext>
              </a:extLst>
            </p:cNvPr>
            <p:cNvSpPr/>
            <p:nvPr/>
          </p:nvSpPr>
          <p:spPr>
            <a:xfrm>
              <a:off x="9345207" y="3432416"/>
              <a:ext cx="1134724" cy="163615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FF8FC2-F45D-4421-8D60-1C0B8CDA28AD}"/>
              </a:ext>
            </a:extLst>
          </p:cNvPr>
          <p:cNvSpPr txBox="1"/>
          <p:nvPr/>
        </p:nvSpPr>
        <p:spPr>
          <a:xfrm>
            <a:off x="782607" y="3886977"/>
            <a:ext cx="106892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Метод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Game Object </a:t>
            </a: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«Машина»</a:t>
            </a:r>
          </a:p>
          <a:p>
            <a:r>
              <a:rPr lang="ru-RU" sz="2800" dirty="0" err="1"/>
              <a:t>void</a:t>
            </a:r>
            <a:r>
              <a:rPr lang="ru-RU" sz="2800" dirty="0"/>
              <a:t> OnCollisionEnter2D(</a:t>
            </a:r>
            <a:r>
              <a:rPr lang="ru-RU" sz="2800" dirty="0">
                <a:solidFill>
                  <a:srgbClr val="C00000"/>
                </a:solidFill>
              </a:rPr>
              <a:t>Collision2D </a:t>
            </a:r>
            <a:r>
              <a:rPr lang="ru-RU" sz="2800" dirty="0" err="1">
                <a:solidFill>
                  <a:srgbClr val="C00000"/>
                </a:solidFill>
              </a:rPr>
              <a:t>collision</a:t>
            </a:r>
            <a:r>
              <a:rPr lang="ru-RU" sz="2800" dirty="0"/>
              <a:t>)</a:t>
            </a: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178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600" y="558019"/>
            <a:ext cx="7545239" cy="957635"/>
          </a:xfrm>
        </p:spPr>
        <p:txBody>
          <a:bodyPr/>
          <a:lstStyle/>
          <a:p>
            <a:r>
              <a:rPr lang="ru-RU" sz="4000" b="1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Привет! Как тебя зовут?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6EFF0-A6FC-44F1-A408-E162F9825C10}"/>
              </a:ext>
            </a:extLst>
          </p:cNvPr>
          <p:cNvSpPr txBox="1"/>
          <p:nvPr/>
        </p:nvSpPr>
        <p:spPr>
          <a:xfrm>
            <a:off x="920805" y="5414778"/>
            <a:ext cx="401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 Object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2BC149-DD03-4075-95A8-E3641089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8" y="3881987"/>
            <a:ext cx="1962294" cy="15327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6E94DB-85AD-4A57-96E9-92D59C128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97" y="3880419"/>
            <a:ext cx="981397" cy="134208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2D998E-91D6-422B-BC54-CF5A17D3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16" y="3881987"/>
            <a:ext cx="1962294" cy="15327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6EABFF9-27F1-476F-9F04-11E67A83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33" y="3855692"/>
            <a:ext cx="981397" cy="1342082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AAC357F-E845-40B4-8864-FFFDEB55CFA1}"/>
              </a:ext>
            </a:extLst>
          </p:cNvPr>
          <p:cNvCxnSpPr/>
          <p:nvPr/>
        </p:nvCxnSpPr>
        <p:spPr>
          <a:xfrm>
            <a:off x="4731698" y="4652750"/>
            <a:ext cx="2469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659C3B-E751-4B4B-9B7E-0F29CCEA3F6A}"/>
              </a:ext>
            </a:extLst>
          </p:cNvPr>
          <p:cNvSpPr txBox="1"/>
          <p:nvPr/>
        </p:nvSpPr>
        <p:spPr>
          <a:xfrm>
            <a:off x="5356594" y="3878851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Tag</a:t>
            </a:r>
            <a:endParaRPr lang="ru-RU" sz="4400" dirty="0">
              <a:solidFill>
                <a:schemeClr val="accent3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495F3-3AB1-41AB-B66B-B77CECFFD6A2}"/>
              </a:ext>
            </a:extLst>
          </p:cNvPr>
          <p:cNvSpPr txBox="1"/>
          <p:nvPr/>
        </p:nvSpPr>
        <p:spPr>
          <a:xfrm>
            <a:off x="7722323" y="5229716"/>
            <a:ext cx="113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Car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777A3C-2AB8-4A34-A766-5F2FE058D511}"/>
              </a:ext>
            </a:extLst>
          </p:cNvPr>
          <p:cNvSpPr txBox="1"/>
          <p:nvPr/>
        </p:nvSpPr>
        <p:spPr>
          <a:xfrm>
            <a:off x="9684618" y="5229716"/>
            <a:ext cx="17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Cactus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9AE5544-781D-45DD-8A36-9F77F374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9" y="1591099"/>
            <a:ext cx="3167261" cy="1781585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2FA5798-5D69-4E24-82B8-4B3B50302B81}"/>
              </a:ext>
            </a:extLst>
          </p:cNvPr>
          <p:cNvCxnSpPr/>
          <p:nvPr/>
        </p:nvCxnSpPr>
        <p:spPr>
          <a:xfrm>
            <a:off x="4608869" y="2699481"/>
            <a:ext cx="2469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BF575-5010-425A-98BE-F271C0E43582}"/>
              </a:ext>
            </a:extLst>
          </p:cNvPr>
          <p:cNvSpPr txBox="1"/>
          <p:nvPr/>
        </p:nvSpPr>
        <p:spPr>
          <a:xfrm>
            <a:off x="5233765" y="1925582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3">
                    <a:lumMod val="50000"/>
                  </a:schemeClr>
                </a:solidFill>
                <a:latin typeface="Segoe Print" panose="02000600000000000000" pitchFamily="2" charset="0"/>
              </a:rPr>
              <a:t>Имя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1480859-6E0D-4202-AFA0-3752FF7B1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393" y="1515654"/>
            <a:ext cx="3708941" cy="20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394" y="235620"/>
            <a:ext cx="12516787" cy="1371600"/>
          </a:xfrm>
        </p:spPr>
        <p:txBody>
          <a:bodyPr/>
          <a:lstStyle/>
          <a:p>
            <a:pPr algn="ctr"/>
            <a:r>
              <a:rPr lang="ru-RU" sz="4000" dirty="0" err="1">
                <a:solidFill>
                  <a:schemeClr val="accent3"/>
                </a:solidFill>
              </a:rPr>
              <a:t>collision</a:t>
            </a:r>
            <a:r>
              <a:rPr lang="en-US" sz="4000" dirty="0">
                <a:solidFill>
                  <a:schemeClr val="accent3"/>
                </a:solidFill>
              </a:rPr>
              <a:t>.</a:t>
            </a:r>
            <a:r>
              <a:rPr lang="en-US" sz="4000" dirty="0" err="1">
                <a:solidFill>
                  <a:schemeClr val="accent3"/>
                </a:solidFill>
              </a:rPr>
              <a:t>gameObject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F8FC2-F45D-4421-8D60-1C0B8CDA28AD}"/>
              </a:ext>
            </a:extLst>
          </p:cNvPr>
          <p:cNvSpPr txBox="1"/>
          <p:nvPr/>
        </p:nvSpPr>
        <p:spPr>
          <a:xfrm>
            <a:off x="742121" y="1464417"/>
            <a:ext cx="11158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- </a:t>
            </a:r>
            <a:r>
              <a:rPr lang="ru-RU" sz="2400" dirty="0"/>
              <a:t>информация об объекте столкновения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 err="1">
                <a:solidFill>
                  <a:schemeClr val="accent3"/>
                </a:solidFill>
              </a:rPr>
              <a:t>.</a:t>
            </a:r>
            <a:r>
              <a:rPr lang="en-US" sz="2400" dirty="0" err="1">
                <a:solidFill>
                  <a:srgbClr val="27870D"/>
                </a:solidFill>
              </a:rPr>
              <a:t>tag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тэг объекта столкновения</a:t>
            </a:r>
          </a:p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.gameObject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  <a:r>
              <a:rPr lang="en-US" sz="2400" dirty="0">
                <a:solidFill>
                  <a:srgbClr val="27870D"/>
                </a:solidFill>
              </a:rPr>
              <a:t>name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имя объекта столкновения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 err="1">
                <a:solidFill>
                  <a:schemeClr val="accent3"/>
                </a:solidFill>
              </a:rPr>
              <a:t>.</a:t>
            </a:r>
            <a:r>
              <a:rPr lang="en-US" sz="2400" dirty="0" err="1">
                <a:solidFill>
                  <a:srgbClr val="27870D"/>
                </a:solidFill>
              </a:rPr>
              <a:t>transform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положение объекта столкновения</a:t>
            </a:r>
          </a:p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 err="1">
                <a:solidFill>
                  <a:schemeClr val="accent3"/>
                </a:solidFill>
              </a:rPr>
              <a:t>.</a:t>
            </a:r>
            <a:r>
              <a:rPr lang="en-US" sz="2400" dirty="0" err="1">
                <a:solidFill>
                  <a:srgbClr val="27870D"/>
                </a:solidFill>
              </a:rPr>
              <a:t>GetComponent</a:t>
            </a:r>
            <a:r>
              <a:rPr lang="en-US" sz="2400" dirty="0">
                <a:solidFill>
                  <a:srgbClr val="27870D"/>
                </a:solidFill>
              </a:rPr>
              <a:t>&lt;&gt;() </a:t>
            </a:r>
            <a:r>
              <a:rPr lang="en-US" sz="2400" dirty="0"/>
              <a:t>– </a:t>
            </a:r>
            <a:r>
              <a:rPr lang="ru-RU" sz="2400" dirty="0"/>
              <a:t>компоненты объекта столкновения</a:t>
            </a:r>
          </a:p>
          <a:p>
            <a:endParaRPr lang="ru-RU" sz="2400" dirty="0"/>
          </a:p>
          <a:p>
            <a:r>
              <a:rPr lang="ru-RU" sz="2400" dirty="0" err="1">
                <a:solidFill>
                  <a:srgbClr val="C00000"/>
                </a:solidFill>
              </a:rPr>
              <a:t>collision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 err="1">
                <a:solidFill>
                  <a:schemeClr val="accent3"/>
                </a:solidFill>
              </a:rPr>
              <a:t>.</a:t>
            </a:r>
            <a:r>
              <a:rPr lang="en-US" sz="2400" dirty="0" err="1">
                <a:solidFill>
                  <a:srgbClr val="27870D"/>
                </a:solidFill>
              </a:rPr>
              <a:t>GetComponent</a:t>
            </a:r>
            <a:r>
              <a:rPr lang="en-US" sz="2400" dirty="0">
                <a:solidFill>
                  <a:srgbClr val="27870D"/>
                </a:solidFill>
              </a:rPr>
              <a:t>&lt;</a:t>
            </a:r>
            <a:r>
              <a:rPr lang="en-US" sz="2400" dirty="0" err="1">
                <a:solidFill>
                  <a:srgbClr val="27870D"/>
                </a:solidFill>
              </a:rPr>
              <a:t>AudioSource</a:t>
            </a:r>
            <a:r>
              <a:rPr lang="en-US" sz="2400" dirty="0">
                <a:solidFill>
                  <a:srgbClr val="27870D"/>
                </a:solidFill>
              </a:rPr>
              <a:t>&gt;().Play() </a:t>
            </a:r>
            <a:r>
              <a:rPr lang="en-US" sz="2400" dirty="0"/>
              <a:t>–</a:t>
            </a:r>
            <a:r>
              <a:rPr lang="ru-RU" sz="2400" dirty="0"/>
              <a:t> проиграть аудио ресурс объекта столкновения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618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89" y="2165911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13" y="436064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1804253" y="2981131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1618289" y="518427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6301574" y="3429000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2632"/>
            <a:ext cx="1542581" cy="1204944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C545B2D-08A5-423F-911F-E97BE6332B81}"/>
              </a:ext>
            </a:extLst>
          </p:cNvPr>
          <p:cNvCxnSpPr/>
          <p:nvPr/>
        </p:nvCxnSpPr>
        <p:spPr>
          <a:xfrm>
            <a:off x="4810539" y="2653748"/>
            <a:ext cx="1033670" cy="69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ABABBA5-7CFF-46B2-8A53-330030555601}"/>
              </a:ext>
            </a:extLst>
          </p:cNvPr>
          <p:cNvCxnSpPr>
            <a:cxnSpLocks/>
          </p:cNvCxnSpPr>
          <p:nvPr/>
        </p:nvCxnSpPr>
        <p:spPr>
          <a:xfrm flipV="1">
            <a:off x="4701209" y="3945836"/>
            <a:ext cx="1053548" cy="675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нужно сделать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FBB38-9710-4B39-89AD-C275D9C2F81B}"/>
              </a:ext>
            </a:extLst>
          </p:cNvPr>
          <p:cNvSpPr txBox="1"/>
          <p:nvPr/>
        </p:nvSpPr>
        <p:spPr>
          <a:xfrm>
            <a:off x="795707" y="1828800"/>
            <a:ext cx="580387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проекте с самолетом добавить облако.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столкновение самолета с облаком как с твердым объектом.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При столкновении должен воспроизводиться звук.</a:t>
            </a:r>
          </a:p>
          <a:p>
            <a:endParaRPr lang="ru-RU" sz="22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6E2B47-803B-4C65-B616-E4B49C47EC96}"/>
              </a:ext>
            </a:extLst>
          </p:cNvPr>
          <p:cNvSpPr/>
          <p:nvPr/>
        </p:nvSpPr>
        <p:spPr>
          <a:xfrm>
            <a:off x="6811618" y="1580507"/>
            <a:ext cx="4313582" cy="4454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5E51D2-DA79-4A58-B008-46890E62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5" y="5100311"/>
            <a:ext cx="953328" cy="746151"/>
          </a:xfrm>
          <a:prstGeom prst="rect">
            <a:avLst/>
          </a:prstGeom>
        </p:spPr>
      </p:pic>
      <p:sp>
        <p:nvSpPr>
          <p:cNvPr id="6" name="Облако 5">
            <a:extLst>
              <a:ext uri="{FF2B5EF4-FFF2-40B4-BE49-F238E27FC236}">
                <a16:creationId xmlns:a16="http://schemas.microsoft.com/office/drawing/2014/main" id="{4537CD8B-C05D-4DEF-911D-5385BF92693A}"/>
              </a:ext>
            </a:extLst>
          </p:cNvPr>
          <p:cNvSpPr/>
          <p:nvPr/>
        </p:nvSpPr>
        <p:spPr>
          <a:xfrm>
            <a:off x="7521886" y="1741336"/>
            <a:ext cx="2893045" cy="149749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5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6D913C3-D097-4833-96CB-D1EA221B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41" y="4492132"/>
            <a:ext cx="2379217" cy="47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15" y="1647399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24" y="1680706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3201950" y="2351089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6684788" y="235039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5148635" y="4459862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3429000"/>
            <a:ext cx="1542581" cy="120494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0543071-6141-40D1-9D03-BC992E7449DC}"/>
              </a:ext>
            </a:extLst>
          </p:cNvPr>
          <p:cNvGrpSpPr/>
          <p:nvPr/>
        </p:nvGrpSpPr>
        <p:grpSpPr>
          <a:xfrm>
            <a:off x="700074" y="4432341"/>
            <a:ext cx="4612188" cy="621850"/>
            <a:chOff x="4351049" y="2138694"/>
            <a:chExt cx="4612188" cy="62185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012CC2E-437A-42DA-90DD-26B2F3CD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146F4AB3-F870-48F4-AF12-371A9CE06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751F266-B610-4BC3-9D41-5F3032C7AF1D}"/>
              </a:ext>
            </a:extLst>
          </p:cNvPr>
          <p:cNvCxnSpPr/>
          <p:nvPr/>
        </p:nvCxnSpPr>
        <p:spPr>
          <a:xfrm>
            <a:off x="7256794" y="2832652"/>
            <a:ext cx="475849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CE0F61C-F06E-44A3-87DA-A47BFA9D73B8}"/>
              </a:ext>
            </a:extLst>
          </p:cNvPr>
          <p:cNvCxnSpPr>
            <a:cxnSpLocks/>
          </p:cNvCxnSpPr>
          <p:nvPr/>
        </p:nvCxnSpPr>
        <p:spPr>
          <a:xfrm flipH="1">
            <a:off x="4672786" y="2832652"/>
            <a:ext cx="475850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Префабы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9EBBF8-81A5-46D7-B80C-FC01742F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61" y="1925017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9D35DA-5387-45CC-AF89-B81392F03FBC}"/>
              </a:ext>
            </a:extLst>
          </p:cNvPr>
          <p:cNvSpPr/>
          <p:nvPr/>
        </p:nvSpPr>
        <p:spPr>
          <a:xfrm>
            <a:off x="901096" y="2558445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A67492-C2EA-4F77-A496-17D893B1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35" y="164739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5BC853-ED9B-4BF3-969F-66E18F993ED8}"/>
              </a:ext>
            </a:extLst>
          </p:cNvPr>
          <p:cNvSpPr/>
          <p:nvPr/>
        </p:nvSpPr>
        <p:spPr>
          <a:xfrm>
            <a:off x="8302425" y="2287739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B9F0A-7B98-4EB6-8BDA-8B7984DC5515}"/>
              </a:ext>
            </a:extLst>
          </p:cNvPr>
          <p:cNvSpPr txBox="1"/>
          <p:nvPr/>
        </p:nvSpPr>
        <p:spPr>
          <a:xfrm>
            <a:off x="567767" y="3429000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Road</a:t>
            </a:r>
            <a:r>
              <a:rPr lang="ru-RU" sz="3200" b="1" dirty="0"/>
              <a:t>»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66B3848-6FBF-4A29-809B-9AC378DBE013}"/>
              </a:ext>
            </a:extLst>
          </p:cNvPr>
          <p:cNvSpPr/>
          <p:nvPr/>
        </p:nvSpPr>
        <p:spPr>
          <a:xfrm>
            <a:off x="8003385" y="1074126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44E4F-9A5D-4C17-BA8E-2E689A86BE94}"/>
              </a:ext>
            </a:extLst>
          </p:cNvPr>
          <p:cNvSpPr txBox="1"/>
          <p:nvPr/>
        </p:nvSpPr>
        <p:spPr>
          <a:xfrm>
            <a:off x="7870856" y="3282574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Grass</a:t>
            </a:r>
            <a:r>
              <a:rPr lang="ru-RU" sz="3200" b="1" dirty="0"/>
              <a:t>»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065996A-6A26-46C4-9D1F-8D24FC97B698}"/>
              </a:ext>
            </a:extLst>
          </p:cNvPr>
          <p:cNvSpPr/>
          <p:nvPr/>
        </p:nvSpPr>
        <p:spPr>
          <a:xfrm>
            <a:off x="540700" y="1118150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DA246AD-96B8-4618-884C-DA379A3422C8}"/>
              </a:ext>
            </a:extLst>
          </p:cNvPr>
          <p:cNvGrpSpPr/>
          <p:nvPr/>
        </p:nvGrpSpPr>
        <p:grpSpPr>
          <a:xfrm>
            <a:off x="3845347" y="4444390"/>
            <a:ext cx="4612188" cy="621850"/>
            <a:chOff x="4351049" y="2138694"/>
            <a:chExt cx="4612188" cy="621850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642D98D1-65F6-4F3B-BE56-C10F0BA7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B5882E0-3353-4788-9598-C5FBCFEE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80B20656-E0CA-4760-9751-D1FDE0C1A86B}"/>
              </a:ext>
            </a:extLst>
          </p:cNvPr>
          <p:cNvSpPr/>
          <p:nvPr/>
        </p:nvSpPr>
        <p:spPr>
          <a:xfrm>
            <a:off x="3219496" y="3773987"/>
            <a:ext cx="5717643" cy="19658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AF747-0111-491B-8F7E-54387AFCA3A9}"/>
              </a:ext>
            </a:extLst>
          </p:cNvPr>
          <p:cNvSpPr txBox="1"/>
          <p:nvPr/>
        </p:nvSpPr>
        <p:spPr>
          <a:xfrm>
            <a:off x="4450809" y="5736643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Way</a:t>
            </a:r>
            <a:r>
              <a:rPr lang="ru-RU" sz="32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477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Создание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префабов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9991659-59BC-488D-8037-E5A86D202E3A}"/>
              </a:ext>
            </a:extLst>
          </p:cNvPr>
          <p:cNvGrpSpPr/>
          <p:nvPr/>
        </p:nvGrpSpPr>
        <p:grpSpPr>
          <a:xfrm>
            <a:off x="867897" y="1679343"/>
            <a:ext cx="3740198" cy="1780673"/>
            <a:chOff x="867897" y="1679343"/>
            <a:chExt cx="3740198" cy="17806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74D427-1A1C-4B1B-BE02-D1848F4DE9D2}"/>
                </a:ext>
              </a:extLst>
            </p:cNvPr>
            <p:cNvSpPr txBox="1"/>
            <p:nvPr/>
          </p:nvSpPr>
          <p:spPr>
            <a:xfrm>
              <a:off x="867897" y="1828800"/>
              <a:ext cx="374019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1 Создать пустой</a:t>
              </a:r>
              <a:endPara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2800" dirty="0" err="1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GameObject</a:t>
              </a:r>
              <a:endPara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</a:endParaRPr>
            </a:p>
          </p:txBody>
        </p:sp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628AD6C3-0CD8-431C-A1BD-FF4AAE79E10B}"/>
                </a:ext>
              </a:extLst>
            </p:cNvPr>
            <p:cNvSpPr/>
            <p:nvPr/>
          </p:nvSpPr>
          <p:spPr>
            <a:xfrm>
              <a:off x="886602" y="1679343"/>
              <a:ext cx="3300387" cy="1323473"/>
            </a:xfrm>
            <a:prstGeom prst="round2Diag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8EC94E-0B8B-4F78-BF73-1F7BF27D84A1}"/>
              </a:ext>
            </a:extLst>
          </p:cNvPr>
          <p:cNvSpPr txBox="1"/>
          <p:nvPr/>
        </p:nvSpPr>
        <p:spPr>
          <a:xfrm>
            <a:off x="886602" y="4154886"/>
            <a:ext cx="3740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Добавляем в него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все, что нужно</a:t>
            </a: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27" name="Прямоугольник: скругленные противолежащие углы 26">
            <a:extLst>
              <a:ext uri="{FF2B5EF4-FFF2-40B4-BE49-F238E27FC236}">
                <a16:creationId xmlns:a16="http://schemas.microsoft.com/office/drawing/2014/main" id="{CEB3DD51-DAD7-43EF-AE04-51120F318D21}"/>
              </a:ext>
            </a:extLst>
          </p:cNvPr>
          <p:cNvSpPr/>
          <p:nvPr/>
        </p:nvSpPr>
        <p:spPr>
          <a:xfrm>
            <a:off x="867897" y="3806489"/>
            <a:ext cx="3721493" cy="1444876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D6BBDE5-7E5C-4D5A-9697-8FB2125AF8AA}"/>
              </a:ext>
            </a:extLst>
          </p:cNvPr>
          <p:cNvCxnSpPr/>
          <p:nvPr/>
        </p:nvCxnSpPr>
        <p:spPr>
          <a:xfrm>
            <a:off x="2165684" y="3128211"/>
            <a:ext cx="0" cy="61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5D8A3-8AB7-4386-8272-D4AFCC0E377C}"/>
              </a:ext>
            </a:extLst>
          </p:cNvPr>
          <p:cNvSpPr txBox="1"/>
          <p:nvPr/>
        </p:nvSpPr>
        <p:spPr>
          <a:xfrm>
            <a:off x="6138768" y="2355558"/>
            <a:ext cx="34193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Создаем папку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для </a:t>
            </a:r>
            <a:r>
              <a:rPr lang="ru-RU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префабов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0" name="Прямоугольник: скругленные противолежащие углы 29">
            <a:extLst>
              <a:ext uri="{FF2B5EF4-FFF2-40B4-BE49-F238E27FC236}">
                <a16:creationId xmlns:a16="http://schemas.microsoft.com/office/drawing/2014/main" id="{0A2ABBCD-E406-401C-A5C5-2D3D31311D49}"/>
              </a:ext>
            </a:extLst>
          </p:cNvPr>
          <p:cNvSpPr/>
          <p:nvPr/>
        </p:nvSpPr>
        <p:spPr>
          <a:xfrm>
            <a:off x="6096000" y="2186568"/>
            <a:ext cx="3300387" cy="132347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E1CDEE-A0F7-4CD6-ACC8-0D4AEEABAFAA}"/>
              </a:ext>
            </a:extLst>
          </p:cNvPr>
          <p:cNvCxnSpPr>
            <a:cxnSpLocks/>
          </p:cNvCxnSpPr>
          <p:nvPr/>
        </p:nvCxnSpPr>
        <p:spPr>
          <a:xfrm flipV="1">
            <a:off x="4824663" y="2848304"/>
            <a:ext cx="1091139" cy="154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19E224-BA4C-42D1-AA31-7BE9EF5D41CB}"/>
              </a:ext>
            </a:extLst>
          </p:cNvPr>
          <p:cNvSpPr txBox="1"/>
          <p:nvPr/>
        </p:nvSpPr>
        <p:spPr>
          <a:xfrm>
            <a:off x="7327233" y="4678384"/>
            <a:ext cx="42614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 Перемещаем в</a:t>
            </a:r>
            <a:endParaRPr lang="en-US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нее наш</a:t>
            </a:r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3" name="Прямоугольник: скругленные противолежащие углы 32">
            <a:extLst>
              <a:ext uri="{FF2B5EF4-FFF2-40B4-BE49-F238E27FC236}">
                <a16:creationId xmlns:a16="http://schemas.microsoft.com/office/drawing/2014/main" id="{6991724B-D833-4D38-B17F-B51E2ED91567}"/>
              </a:ext>
            </a:extLst>
          </p:cNvPr>
          <p:cNvSpPr/>
          <p:nvPr/>
        </p:nvSpPr>
        <p:spPr>
          <a:xfrm>
            <a:off x="7289823" y="4528927"/>
            <a:ext cx="4298822" cy="152731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53B7D5-55D9-43C2-BE40-E3FC992760D9}"/>
              </a:ext>
            </a:extLst>
          </p:cNvPr>
          <p:cNvCxnSpPr/>
          <p:nvPr/>
        </p:nvCxnSpPr>
        <p:spPr>
          <a:xfrm>
            <a:off x="8361947" y="3679031"/>
            <a:ext cx="613611" cy="712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Столкновение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GameObject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-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ов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8A0143-680E-4C8D-9833-40AC592D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84" y="1473455"/>
            <a:ext cx="2228281" cy="17405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D44E32-CA5A-46C9-86CB-6C4EF3AD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49" y="1380350"/>
            <a:ext cx="1114425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D9BC39-BF77-4B35-89E2-DA8162B523B0}"/>
              </a:ext>
            </a:extLst>
          </p:cNvPr>
          <p:cNvSpPr txBox="1"/>
          <p:nvPr/>
        </p:nvSpPr>
        <p:spPr>
          <a:xfrm>
            <a:off x="4352377" y="2959225"/>
            <a:ext cx="401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Sprite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AAD0D0-F3D2-4706-B062-05FB1B3F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0" y="3993477"/>
            <a:ext cx="2228281" cy="174055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DE08BA9-CE78-4256-B780-1FA9099A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13" y="3886871"/>
            <a:ext cx="1114425" cy="152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A7AABD-92D0-46D7-99F3-DCF5980D47A5}"/>
              </a:ext>
            </a:extLst>
          </p:cNvPr>
          <p:cNvSpPr txBox="1"/>
          <p:nvPr/>
        </p:nvSpPr>
        <p:spPr>
          <a:xfrm>
            <a:off x="1187221" y="5410871"/>
            <a:ext cx="401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 Object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3D4B3-ED68-4CB1-8E86-5D75D4C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09" y="3837867"/>
            <a:ext cx="1114425" cy="1524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5606B5-D4AE-4E3A-80B3-9D015E158789}"/>
              </a:ext>
            </a:extLst>
          </p:cNvPr>
          <p:cNvSpPr txBox="1"/>
          <p:nvPr/>
        </p:nvSpPr>
        <p:spPr>
          <a:xfrm>
            <a:off x="6508503" y="5388709"/>
            <a:ext cx="528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Столкновение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B00573D-2839-434F-8FF2-D1D6D9C8F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25" y="3971316"/>
            <a:ext cx="2228281" cy="1740559"/>
          </a:xfrm>
          <a:prstGeom prst="rect">
            <a:avLst/>
          </a:prstGeom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F1BBDCC-2BEE-495E-BC24-B1F19C9EC4A8}"/>
              </a:ext>
            </a:extLst>
          </p:cNvPr>
          <p:cNvSpPr/>
          <p:nvPr/>
        </p:nvSpPr>
        <p:spPr>
          <a:xfrm>
            <a:off x="6936457" y="4475924"/>
            <a:ext cx="1450623" cy="9396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CD29A39-B29E-416D-A1FF-A417170CA43C}"/>
              </a:ext>
            </a:extLst>
          </p:cNvPr>
          <p:cNvSpPr/>
          <p:nvPr/>
        </p:nvSpPr>
        <p:spPr>
          <a:xfrm>
            <a:off x="8366779" y="3774718"/>
            <a:ext cx="1134724" cy="16361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77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такое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C4CBB-80FE-424A-A473-99412A6EB5BF}"/>
              </a:ext>
            </a:extLst>
          </p:cNvPr>
          <p:cNvSpPr txBox="1"/>
          <p:nvPr/>
        </p:nvSpPr>
        <p:spPr>
          <a:xfrm>
            <a:off x="2022973" y="3294573"/>
            <a:ext cx="3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GameObject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BB32A-AFD8-423E-9A41-5133E622B1F7}"/>
              </a:ext>
            </a:extLst>
          </p:cNvPr>
          <p:cNvSpPr txBox="1"/>
          <p:nvPr/>
        </p:nvSpPr>
        <p:spPr>
          <a:xfrm>
            <a:off x="6435521" y="3294574"/>
            <a:ext cx="408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3EF2A2-5AA2-43C9-8871-FD6E2F0E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21" y="1230616"/>
            <a:ext cx="3119688" cy="2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B6AFB6-6520-4683-AFBC-DD03FBAB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73" y="1206526"/>
            <a:ext cx="3113083" cy="24368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AFD3F6F-065C-404B-82DC-A87118FE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65" y="41300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D5AF2E-50C9-4469-94F1-2A14DDF63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70" y="4054914"/>
            <a:ext cx="1948554" cy="19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Что такое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BB32A-AFD8-423E-9A41-5133E622B1F7}"/>
              </a:ext>
            </a:extLst>
          </p:cNvPr>
          <p:cNvSpPr txBox="1"/>
          <p:nvPr/>
        </p:nvSpPr>
        <p:spPr>
          <a:xfrm>
            <a:off x="6435521" y="3294574"/>
            <a:ext cx="408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3EF2A2-5AA2-43C9-8871-FD6E2F0E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21" y="1230616"/>
            <a:ext cx="3119688" cy="2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B6AFB6-6520-4683-AFBC-DD03FBAB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73" y="1206526"/>
            <a:ext cx="3113083" cy="24368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EDFD38-57E1-458F-BC70-044961F7F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21" y="4823912"/>
            <a:ext cx="3113084" cy="165512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F51D14-69F7-4B86-9821-C7934BD29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14" y="4443872"/>
            <a:ext cx="800490" cy="800490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3A35279-CA8C-4FB4-9E2E-18FF3FB8C83C}"/>
              </a:ext>
            </a:extLst>
          </p:cNvPr>
          <p:cNvCxnSpPr>
            <a:cxnSpLocks/>
          </p:cNvCxnSpPr>
          <p:nvPr/>
        </p:nvCxnSpPr>
        <p:spPr>
          <a:xfrm flipH="1" flipV="1">
            <a:off x="4048859" y="3829620"/>
            <a:ext cx="623299" cy="1393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A23818C-874E-43A3-86DA-EC0C06FDCA4B}"/>
              </a:ext>
            </a:extLst>
          </p:cNvPr>
          <p:cNvCxnSpPr>
            <a:cxnSpLocks/>
          </p:cNvCxnSpPr>
          <p:nvPr/>
        </p:nvCxnSpPr>
        <p:spPr>
          <a:xfrm rot="3120000" flipH="1" flipV="1">
            <a:off x="6398006" y="3865174"/>
            <a:ext cx="623299" cy="1393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E5CF8D-7B4D-4A11-B04C-17B9E51A154E}"/>
              </a:ext>
            </a:extLst>
          </p:cNvPr>
          <p:cNvSpPr txBox="1"/>
          <p:nvPr/>
        </p:nvSpPr>
        <p:spPr>
          <a:xfrm>
            <a:off x="2022973" y="3207276"/>
            <a:ext cx="31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GameObject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E8C12CA-8700-477B-B809-2CDD30CD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14" y="4322911"/>
            <a:ext cx="715395" cy="7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3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17.09.2020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Тип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BB32A-AFD8-423E-9A41-5133E622B1F7}"/>
              </a:ext>
            </a:extLst>
          </p:cNvPr>
          <p:cNvSpPr txBox="1"/>
          <p:nvPr/>
        </p:nvSpPr>
        <p:spPr>
          <a:xfrm>
            <a:off x="577426" y="3407932"/>
            <a:ext cx="360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Dynamic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3EF2A2-5AA2-43C9-8871-FD6E2F0E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9" y="1230616"/>
            <a:ext cx="3119688" cy="2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9638F4-B4AF-4AA6-B78B-FBC3FE47C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8" y="2959037"/>
            <a:ext cx="1534250" cy="2098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35A23-7CFD-405F-BBF2-932E6D8A3D3E}"/>
              </a:ext>
            </a:extLst>
          </p:cNvPr>
          <p:cNvSpPr txBox="1"/>
          <p:nvPr/>
        </p:nvSpPr>
        <p:spPr>
          <a:xfrm>
            <a:off x="3913726" y="5108631"/>
            <a:ext cx="34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Static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D8DA5-85BF-4B89-B66E-C05495D97FC2}"/>
              </a:ext>
            </a:extLst>
          </p:cNvPr>
          <p:cNvSpPr txBox="1"/>
          <p:nvPr/>
        </p:nvSpPr>
        <p:spPr>
          <a:xfrm>
            <a:off x="7200344" y="3324683"/>
            <a:ext cx="408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Kinematic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Print" panose="02000600000000000000" pitchFamily="2" charset="0"/>
              </a:rPr>
              <a:t>Rigidbody2D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6445A8-3D98-4BCB-A204-6D4554C91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25" y="1230616"/>
            <a:ext cx="3119688" cy="243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E5E883-987D-4B10-A749-F737EF8B8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7" y="4393370"/>
            <a:ext cx="2360646" cy="12550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9820E5-59EB-44EC-8A6F-5A32D6BB8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98" y="4423114"/>
            <a:ext cx="1291142" cy="13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6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{A0F83854-9016-4A08-A523-B0564ED7FC4C}tf78438558_win32</Template>
  <TotalTime>5767</TotalTime>
  <Words>307</Words>
  <Application>Microsoft Office PowerPoint</Application>
  <PresentationFormat>Широкоэкранный</PresentationFormat>
  <Paragraphs>114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Garamond</vt:lpstr>
      <vt:lpstr>Segoe Print</vt:lpstr>
      <vt:lpstr>Times New Roman</vt:lpstr>
      <vt:lpstr>СавонVTI</vt:lpstr>
      <vt:lpstr>Префабы</vt:lpstr>
      <vt:lpstr>Ассеты с компонентами</vt:lpstr>
      <vt:lpstr>Ассеты с компонентами</vt:lpstr>
      <vt:lpstr>Презентация PowerPoint</vt:lpstr>
      <vt:lpstr>Презентация PowerPoint</vt:lpstr>
      <vt:lpstr>Столкновение GameObject-ов</vt:lpstr>
      <vt:lpstr>Что такое Rigidbody2D</vt:lpstr>
      <vt:lpstr>Что такое Rigidbody2D</vt:lpstr>
      <vt:lpstr>Тип Rigidbody2D</vt:lpstr>
      <vt:lpstr>Kinematic Rigidbody2D</vt:lpstr>
      <vt:lpstr>Dynamic Rigidbody2D</vt:lpstr>
      <vt:lpstr>Анализ столкновений. В чем же сложность?</vt:lpstr>
      <vt:lpstr>Что такое коллайдер</vt:lpstr>
      <vt:lpstr>Что такое коллайдер</vt:lpstr>
      <vt:lpstr>Динамический коллайдер</vt:lpstr>
      <vt:lpstr>Что нужно сделать</vt:lpstr>
      <vt:lpstr>Момент соприкосновения коллайдеров</vt:lpstr>
      <vt:lpstr>Привет! Как тебя зовут?</vt:lpstr>
      <vt:lpstr>collision.gameObject</vt:lpstr>
      <vt:lpstr>Что нужно сделать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игр</dc:title>
  <dc:creator>selee</dc:creator>
  <cp:lastModifiedBy>mobile3</cp:lastModifiedBy>
  <cp:revision>177</cp:revision>
  <dcterms:created xsi:type="dcterms:W3CDTF">2020-08-04T14:52:06Z</dcterms:created>
  <dcterms:modified xsi:type="dcterms:W3CDTF">2020-09-17T04:53:29Z</dcterms:modified>
</cp:coreProperties>
</file>