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05" r:id="rId3"/>
    <p:sldId id="340" r:id="rId4"/>
    <p:sldId id="338" r:id="rId5"/>
    <p:sldId id="339" r:id="rId6"/>
    <p:sldId id="342" r:id="rId7"/>
    <p:sldId id="341" r:id="rId8"/>
    <p:sldId id="307" r:id="rId9"/>
    <p:sldId id="328" r:id="rId10"/>
    <p:sldId id="311" r:id="rId11"/>
    <p:sldId id="331" r:id="rId12"/>
    <p:sldId id="333" r:id="rId13"/>
    <p:sldId id="335" r:id="rId14"/>
    <p:sldId id="330" r:id="rId15"/>
    <p:sldId id="336" r:id="rId16"/>
    <p:sldId id="334" r:id="rId17"/>
    <p:sldId id="33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Перегрузка методов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AE482-4ABB-4B79-96D0-ED3942BE62A8}"/>
              </a:ext>
            </a:extLst>
          </p:cNvPr>
          <p:cNvSpPr txBox="1"/>
          <p:nvPr/>
        </p:nvSpPr>
        <p:spPr>
          <a:xfrm>
            <a:off x="4992892" y="211441"/>
            <a:ext cx="62879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1-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 перегрузка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(String str){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(str + “ ” + 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6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2-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 перегрузка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(bool order){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(order)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(numerator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denominator);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(denominator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” + numerator);</a:t>
            </a:r>
            <a:endParaRPr lang="ru-RU" sz="1600" dirty="0">
              <a:solidFill>
                <a:srgbClr val="A626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68081" y="169104"/>
            <a:ext cx="6497120" cy="649134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Ключевое слово </a:t>
            </a:r>
            <a:r>
              <a:rPr lang="en-US" sz="4400" b="1" dirty="0">
                <a:latin typeface="Corbel" panose="020B0503020204020204"/>
              </a:rPr>
              <a:t>this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755903"/>
            <a:ext cx="6507213" cy="533400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5144357" y="1776298"/>
            <a:ext cx="610164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Геттеры и сеттеры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135467"/>
            <a:ext cx="6507213" cy="6604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4992893" y="117693"/>
            <a:ext cx="61016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63838" y="2792194"/>
            <a:ext cx="3714554" cy="877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Инкапсуляция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62733" y="2257172"/>
            <a:ext cx="6532627" cy="234365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7847B-640F-466C-9717-43CE8A88317A}"/>
              </a:ext>
            </a:extLst>
          </p:cNvPr>
          <p:cNvSpPr txBox="1"/>
          <p:nvPr/>
        </p:nvSpPr>
        <p:spPr>
          <a:xfrm>
            <a:off x="5173086" y="2460448"/>
            <a:ext cx="632227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Модификаторы доступа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7" name="Picture 4" descr="Презентация &quot;Java. Описание классов, модификаторы доступа&quot; - скачать  презентации по Информатике">
            <a:extLst>
              <a:ext uri="{FF2B5EF4-FFF2-40B4-BE49-F238E27FC236}">
                <a16:creationId xmlns:a16="http://schemas.microsoft.com/office/drawing/2014/main" id="{D52A56F1-8E1E-4510-BF4B-613FC586F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b="8081"/>
          <a:stretch/>
        </p:blipFill>
        <p:spPr bwMode="auto">
          <a:xfrm>
            <a:off x="2296272" y="132519"/>
            <a:ext cx="7114821" cy="42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6726" y="1147528"/>
            <a:ext cx="3708761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Геттеры и сеттеры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 +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инкапсуляция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957987" y="135467"/>
            <a:ext cx="6507213" cy="6604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E625C-8594-4B35-9F8B-4F2033FF664F}"/>
              </a:ext>
            </a:extLst>
          </p:cNvPr>
          <p:cNvSpPr txBox="1"/>
          <p:nvPr/>
        </p:nvSpPr>
        <p:spPr>
          <a:xfrm>
            <a:off x="4992893" y="117693"/>
            <a:ext cx="61016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sz="1600" i="1" dirty="0">
                <a:solidFill>
                  <a:srgbClr val="A0A1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ru-RU" sz="16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 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numerator;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16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16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</a:p>
          <a:p>
            <a:r>
              <a:rPr lang="en-US" sz="16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denominator;</a:t>
            </a:r>
          </a:p>
          <a:p>
            <a:r>
              <a:rPr lang="en-US" sz="16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}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63838" y="2792194"/>
            <a:ext cx="3714554" cy="8775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Доработка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400" b="1" dirty="0">
                <a:latin typeface="Corbel" panose="020B0503020204020204"/>
              </a:rPr>
              <a:t>конструктора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CEE185-79C5-4F69-92A6-AC1D64710566}"/>
              </a:ext>
            </a:extLst>
          </p:cNvPr>
          <p:cNvSpPr/>
          <p:nvPr/>
        </p:nvSpPr>
        <p:spPr>
          <a:xfrm>
            <a:off x="4831298" y="1576618"/>
            <a:ext cx="6927562" cy="37047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7847B-640F-466C-9717-43CE8A88317A}"/>
              </a:ext>
            </a:extLst>
          </p:cNvPr>
          <p:cNvSpPr txBox="1"/>
          <p:nvPr/>
        </p:nvSpPr>
        <p:spPr>
          <a:xfrm>
            <a:off x="4831296" y="1691298"/>
            <a:ext cx="6797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numerator,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denominator){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.numerator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numerator * (denominator &lt;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(denominator ==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0" i="0" dirty="0" err="1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.denominator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  <a:r>
              <a:rPr lang="en-US" sz="2000" b="0" i="0" dirty="0" err="1">
                <a:solidFill>
                  <a:srgbClr val="C184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(denominator);</a:t>
            </a:r>
          </a:p>
          <a:p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sz="20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000" b="0" i="1" dirty="0">
                <a:solidFill>
                  <a:srgbClr val="383A42"/>
                </a:solidFill>
                <a:effectLst/>
                <a:latin typeface="SFMono-Regular"/>
              </a:rPr>
              <a:t>   …..</a:t>
            </a:r>
            <a:endParaRPr lang="en-US" sz="2000" b="0" i="1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0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Оболочки примитивных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4098" name="Picture 2" descr="Классы оболочки в Java • Vertex Academy">
            <a:extLst>
              <a:ext uri="{FF2B5EF4-FFF2-40B4-BE49-F238E27FC236}">
                <a16:creationId xmlns:a16="http://schemas.microsoft.com/office/drawing/2014/main" id="{BC57682D-2232-4FB8-8229-4C6F234C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72" y="139756"/>
            <a:ext cx="3491414" cy="40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60C3B-C7DE-4AC7-AA62-D6EEFC0FD3E0}"/>
              </a:ext>
            </a:extLst>
          </p:cNvPr>
          <p:cNvSpPr txBox="1"/>
          <p:nvPr/>
        </p:nvSpPr>
        <p:spPr>
          <a:xfrm>
            <a:off x="5607357" y="87659"/>
            <a:ext cx="6100010" cy="434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altLang="ru-RU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s1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iObj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//«125»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s2 = 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Double.toString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(2.5); //«2.5»</a:t>
            </a:r>
            <a:endParaRPr lang="ru-RU" sz="20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solidFill>
                <a:srgbClr val="A626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 = 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(«10»);</a:t>
            </a:r>
            <a:endParaRPr lang="ru-RU" sz="20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 = 12;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Integer.toBinaryString</a:t>
            </a:r>
            <a:r>
              <a:rPr 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(x)); //1100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4" y="4910666"/>
            <a:ext cx="5575613" cy="912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ссылочных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DB2FA7-C72E-42CA-A218-160CC00FEBF8}"/>
              </a:ext>
            </a:extLst>
          </p:cNvPr>
          <p:cNvSpPr/>
          <p:nvPr/>
        </p:nvSpPr>
        <p:spPr>
          <a:xfrm>
            <a:off x="417589" y="2003629"/>
            <a:ext cx="2116812" cy="784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389BE-9D56-44D0-BAA5-FE1ABB3DDBB0}"/>
              </a:ext>
            </a:extLst>
          </p:cNvPr>
          <p:cNvSpPr txBox="1"/>
          <p:nvPr/>
        </p:nvSpPr>
        <p:spPr>
          <a:xfrm>
            <a:off x="200279" y="3786431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Exception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in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thread</a:t>
            </a:r>
            <a:r>
              <a:rPr lang="ru-RU" b="1" dirty="0">
                <a:solidFill>
                  <a:srgbClr val="C00000"/>
                </a:solidFill>
              </a:rPr>
              <a:t> "</a:t>
            </a:r>
            <a:r>
              <a:rPr lang="ru-RU" b="1" dirty="0" err="1">
                <a:solidFill>
                  <a:srgbClr val="C00000"/>
                </a:solidFill>
              </a:rPr>
              <a:t>main</a:t>
            </a:r>
            <a:r>
              <a:rPr lang="ru-RU" b="1" dirty="0">
                <a:solidFill>
                  <a:srgbClr val="C00000"/>
                </a:solidFill>
              </a:rPr>
              <a:t>" </a:t>
            </a:r>
            <a:r>
              <a:rPr lang="ru-RU" b="1" dirty="0" err="1">
                <a:solidFill>
                  <a:srgbClr val="C00000"/>
                </a:solidFill>
              </a:rPr>
              <a:t>java.lang.NullPointerException</a:t>
            </a:r>
            <a:endParaRPr lang="ru-RU" b="1" dirty="0">
              <a:solidFill>
                <a:srgbClr val="C00000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AA72BF-161B-437A-B82B-40C4B30B34E6}"/>
              </a:ext>
            </a:extLst>
          </p:cNvPr>
          <p:cNvCxnSpPr>
            <a:cxnSpLocks/>
          </p:cNvCxnSpPr>
          <p:nvPr/>
        </p:nvCxnSpPr>
        <p:spPr>
          <a:xfrm flipH="1">
            <a:off x="1462126" y="2919673"/>
            <a:ext cx="9246" cy="78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666DEA-BA33-49C1-8463-B1BB9086B437}"/>
              </a:ext>
            </a:extLst>
          </p:cNvPr>
          <p:cNvSpPr txBox="1"/>
          <p:nvPr/>
        </p:nvSpPr>
        <p:spPr>
          <a:xfrm>
            <a:off x="7045513" y="4873064"/>
            <a:ext cx="4252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</a:p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 любого класса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CC7AE-D644-4F19-B636-A9F7D63FE614}"/>
              </a:ext>
            </a:extLst>
          </p:cNvPr>
          <p:cNvSpPr txBox="1"/>
          <p:nvPr/>
        </p:nvSpPr>
        <p:spPr>
          <a:xfrm>
            <a:off x="417585" y="264379"/>
            <a:ext cx="4252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</a:p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 любого класса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2BEB8A5-F3FC-45F2-A352-BFB127C8DBAE}"/>
              </a:ext>
            </a:extLst>
          </p:cNvPr>
          <p:cNvCxnSpPr>
            <a:cxnSpLocks/>
          </p:cNvCxnSpPr>
          <p:nvPr/>
        </p:nvCxnSpPr>
        <p:spPr>
          <a:xfrm>
            <a:off x="1471372" y="1095376"/>
            <a:ext cx="0" cy="72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4EB108-B5C3-4956-A170-94972D575985}"/>
              </a:ext>
            </a:extLst>
          </p:cNvPr>
          <p:cNvSpPr txBox="1"/>
          <p:nvPr/>
        </p:nvSpPr>
        <p:spPr>
          <a:xfrm>
            <a:off x="3896581" y="366713"/>
            <a:ext cx="81092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Числитель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Знаменатель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AB98489-075A-47A6-AB73-B4507D46BB7F}"/>
              </a:ext>
            </a:extLst>
          </p:cNvPr>
          <p:cNvSpPr/>
          <p:nvPr/>
        </p:nvSpPr>
        <p:spPr>
          <a:xfrm>
            <a:off x="3855152" y="202608"/>
            <a:ext cx="8173853" cy="28502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842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ссылочных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6463B8F-A65C-4089-B7D9-558893A20EA2}"/>
              </a:ext>
            </a:extLst>
          </p:cNvPr>
          <p:cNvGrpSpPr/>
          <p:nvPr/>
        </p:nvGrpSpPr>
        <p:grpSpPr>
          <a:xfrm>
            <a:off x="343923" y="212041"/>
            <a:ext cx="3421961" cy="1677340"/>
            <a:chOff x="4382609" y="675342"/>
            <a:chExt cx="8017453" cy="5924796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872970A-DD9A-474E-9912-C1BE269DC30F}"/>
                </a:ext>
              </a:extLst>
            </p:cNvPr>
            <p:cNvSpPr/>
            <p:nvPr/>
          </p:nvSpPr>
          <p:spPr>
            <a:xfrm>
              <a:off x="4500000" y="714373"/>
              <a:ext cx="6236893" cy="5885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[] m;</a:t>
              </a:r>
              <a:endPara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= </a:t>
              </a: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0" i="0" dirty="0">
                  <a:solidFill>
                    <a:srgbClr val="A626A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ru-RU" sz="2000" dirty="0">
                  <a:solidFill>
                    <a:srgbClr val="9868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];</a:t>
              </a:r>
              <a:endPara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E01D9B7-E6C0-4E2D-9F60-4CA46CBE99C6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aphicFrame>
        <p:nvGraphicFramePr>
          <p:cNvPr id="21" name="Таблица 6">
            <a:extLst>
              <a:ext uri="{FF2B5EF4-FFF2-40B4-BE49-F238E27FC236}">
                <a16:creationId xmlns:a16="http://schemas.microsoft.com/office/drawing/2014/main" id="{9762D334-A516-4B0F-83A8-959D994D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6192"/>
              </p:ext>
            </p:extLst>
          </p:nvPr>
        </p:nvGraphicFramePr>
        <p:xfrm>
          <a:off x="4215319" y="308941"/>
          <a:ext cx="2334399" cy="9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0EBA2FA7-BC14-43F3-8FEF-0190992B5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07101"/>
              </p:ext>
            </p:extLst>
          </p:nvPr>
        </p:nvGraphicFramePr>
        <p:xfrm>
          <a:off x="7173051" y="165707"/>
          <a:ext cx="25061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pic>
        <p:nvPicPr>
          <p:cNvPr id="6147" name="Picture 3" descr="Introduction to C programming - ppt video online download">
            <a:extLst>
              <a:ext uri="{FF2B5EF4-FFF2-40B4-BE49-F238E27FC236}">
                <a16:creationId xmlns:a16="http://schemas.microsoft.com/office/drawing/2014/main" id="{27E9C525-FAF3-4DC3-B1D1-E72E7E1C4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t="42655" r="2053" b="39354"/>
          <a:stretch/>
        </p:blipFill>
        <p:spPr bwMode="auto">
          <a:xfrm>
            <a:off x="219836" y="3133813"/>
            <a:ext cx="8206282" cy="12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07ACC5-6E0F-4DD0-B382-758028486C97}"/>
              </a:ext>
            </a:extLst>
          </p:cNvPr>
          <p:cNvSpPr/>
          <p:nvPr/>
        </p:nvSpPr>
        <p:spPr>
          <a:xfrm>
            <a:off x="219836" y="2202006"/>
            <a:ext cx="5694928" cy="103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 = “This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string”;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3200" b="1" dirty="0">
                <a:latin typeface="Corbel" panose="020B0503020204020204"/>
              </a:rPr>
              <a:t>ссылочных</a:t>
            </a: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CE119-A894-47B3-9BBD-E3018C07AB2D}"/>
              </a:ext>
            </a:extLst>
          </p:cNvPr>
          <p:cNvSpPr txBox="1"/>
          <p:nvPr/>
        </p:nvSpPr>
        <p:spPr>
          <a:xfrm>
            <a:off x="222584" y="312276"/>
            <a:ext cx="610001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F18D2-503F-4DDF-85CA-AB8C8186001C}"/>
              </a:ext>
            </a:extLst>
          </p:cNvPr>
          <p:cNvSpPr txBox="1"/>
          <p:nvPr/>
        </p:nvSpPr>
        <p:spPr>
          <a:xfrm>
            <a:off x="222584" y="2322807"/>
            <a:ext cx="6100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Числитель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Знаменатель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3200" b="1" dirty="0">
                <a:latin typeface="Corbel" panose="020B0503020204020204"/>
              </a:rPr>
              <a:t>ссылочных</a:t>
            </a: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CE119-A894-47B3-9BBD-E3018C07AB2D}"/>
              </a:ext>
            </a:extLst>
          </p:cNvPr>
          <p:cNvSpPr txBox="1"/>
          <p:nvPr/>
        </p:nvSpPr>
        <p:spPr>
          <a:xfrm>
            <a:off x="164933" y="162988"/>
            <a:ext cx="610001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F28C4-606D-4906-BF46-CA387A4D5C7A}"/>
              </a:ext>
            </a:extLst>
          </p:cNvPr>
          <p:cNvSpPr txBox="1"/>
          <p:nvPr/>
        </p:nvSpPr>
        <p:spPr>
          <a:xfrm>
            <a:off x="136108" y="134840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Exception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in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thread</a:t>
            </a:r>
            <a:r>
              <a:rPr lang="ru-RU" b="1" dirty="0">
                <a:solidFill>
                  <a:srgbClr val="C00000"/>
                </a:solidFill>
              </a:rPr>
              <a:t> "</a:t>
            </a:r>
            <a:r>
              <a:rPr lang="ru-RU" b="1" dirty="0" err="1">
                <a:solidFill>
                  <a:srgbClr val="C00000"/>
                </a:solidFill>
              </a:rPr>
              <a:t>main</a:t>
            </a:r>
            <a:r>
              <a:rPr lang="ru-RU" b="1" dirty="0">
                <a:solidFill>
                  <a:srgbClr val="C00000"/>
                </a:solidFill>
              </a:rPr>
              <a:t>" </a:t>
            </a:r>
            <a:r>
              <a:rPr lang="ru-RU" b="1" dirty="0" err="1">
                <a:solidFill>
                  <a:srgbClr val="C00000"/>
                </a:solidFill>
              </a:rPr>
              <a:t>java.lang.NullPointerException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8305D-D704-4272-8263-41C40F72ED6B}"/>
              </a:ext>
            </a:extLst>
          </p:cNvPr>
          <p:cNvSpPr txBox="1"/>
          <p:nvPr/>
        </p:nvSpPr>
        <p:spPr>
          <a:xfrm>
            <a:off x="6124826" y="1638435"/>
            <a:ext cx="558254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750D27-F6E8-429E-A880-3319AC44D119}"/>
              </a:ext>
            </a:extLst>
          </p:cNvPr>
          <p:cNvSpPr/>
          <p:nvPr/>
        </p:nvSpPr>
        <p:spPr>
          <a:xfrm>
            <a:off x="107282" y="212041"/>
            <a:ext cx="5988718" cy="1632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85D2EC-A054-4A49-85C3-104CDA9A57B5}"/>
              </a:ext>
            </a:extLst>
          </p:cNvPr>
          <p:cNvSpPr/>
          <p:nvPr/>
        </p:nvSpPr>
        <p:spPr>
          <a:xfrm>
            <a:off x="5984708" y="1701543"/>
            <a:ext cx="5722659" cy="23389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562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43923" y="4910667"/>
            <a:ext cx="10077193" cy="64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Конструктор класса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76807" y="984551"/>
            <a:ext cx="827199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обязательно имеет имя, совпадающее с названием класса;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вызывается при создании объекта;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никогда ничего не возвращает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3A3C"/>
                </a:solidFill>
                <a:effectLst/>
                <a:latin typeface="-apple-system"/>
              </a:rPr>
              <a:t>не наследуется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83862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Перегрузка конструктора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355227" y="603148"/>
            <a:ext cx="5046659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//Класс «Обыкновенная дробь»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C184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ru-RU" sz="2000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 </a:t>
            </a:r>
            <a:r>
              <a:rPr lang="en-US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denominator; </a:t>
            </a:r>
            <a:r>
              <a:rPr lang="en-US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sz="2000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denominator = </a:t>
            </a:r>
            <a:r>
              <a:rPr lang="en-US" sz="2000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000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231574" y="432976"/>
            <a:ext cx="4724248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A02C8-ADCD-4F67-904B-9F6374042CFB}"/>
              </a:ext>
            </a:extLst>
          </p:cNvPr>
          <p:cNvSpPr txBox="1"/>
          <p:nvPr/>
        </p:nvSpPr>
        <p:spPr>
          <a:xfrm>
            <a:off x="5294490" y="432976"/>
            <a:ext cx="62879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numerator;</a:t>
            </a:r>
            <a:r>
              <a:rPr lang="en-US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r>
              <a:rPr lang="ru-RU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denominator = </a:t>
            </a:r>
            <a:r>
              <a:rPr lang="en-US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b="0" i="1" dirty="0">
                <a:solidFill>
                  <a:srgbClr val="A0A1A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num,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 = num;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A626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0" i="0" dirty="0">
                <a:solidFill>
                  <a:srgbClr val="9868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           </a:t>
            </a: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"Denominator can't be zero"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 =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b="0" i="0" dirty="0"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 }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255EA0-7B33-4FCA-983F-7ADB3ED2F239}"/>
              </a:ext>
            </a:extLst>
          </p:cNvPr>
          <p:cNvSpPr/>
          <p:nvPr/>
        </p:nvSpPr>
        <p:spPr>
          <a:xfrm>
            <a:off x="5187397" y="432976"/>
            <a:ext cx="6497120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513201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479</Words>
  <Application>Microsoft Office PowerPoint</Application>
  <PresentationFormat>Широкоэкранный</PresentationFormat>
  <Paragraphs>203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Corbel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23</cp:revision>
  <dcterms:created xsi:type="dcterms:W3CDTF">2020-10-23T04:19:54Z</dcterms:created>
  <dcterms:modified xsi:type="dcterms:W3CDTF">2020-11-05T13:08:10Z</dcterms:modified>
</cp:coreProperties>
</file>