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342" r:id="rId3"/>
    <p:sldId id="343" r:id="rId4"/>
    <p:sldId id="336" r:id="rId5"/>
    <p:sldId id="337" r:id="rId6"/>
    <p:sldId id="305" r:id="rId7"/>
    <p:sldId id="341" r:id="rId8"/>
    <p:sldId id="34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08">
            <a:extLst>
              <a:ext uri="{FF2B5EF4-FFF2-40B4-BE49-F238E27FC236}">
                <a16:creationId xmlns:a16="http://schemas.microsoft.com/office/drawing/2014/main" id="{69373E92-F88D-4F0A-94DF-393703E7D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938" y="46653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0">
            <a:extLst>
              <a:ext uri="{FF2B5EF4-FFF2-40B4-BE49-F238E27FC236}">
                <a16:creationId xmlns:a16="http://schemas.microsoft.com/office/drawing/2014/main" id="{C629DAA0-ADF6-43FD-9C99-483F722B5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09288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4705801" cy="3255264"/>
          </a:xfrm>
        </p:spPr>
        <p:txBody>
          <a:bodyPr>
            <a:normAutofit/>
          </a:bodyPr>
          <a:lstStyle/>
          <a:p>
            <a:r>
              <a:rPr lang="ru-RU"/>
              <a:t>Андроид  практикум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15AD2A2-385F-46FC-80E4-93377C460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977" y="1541154"/>
            <a:ext cx="4908848" cy="3767540"/>
          </a:xfrm>
          <a:prstGeom prst="rect">
            <a:avLst/>
          </a:prstGeom>
        </p:spPr>
      </p:pic>
      <p:sp>
        <p:nvSpPr>
          <p:cNvPr id="117" name="Rectangle 112">
            <a:extLst>
              <a:ext uri="{FF2B5EF4-FFF2-40B4-BE49-F238E27FC236}">
                <a16:creationId xmlns:a16="http://schemas.microsoft.com/office/drawing/2014/main" id="{F32C8C35-BF44-4CFB-9754-81F07C98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71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5900" b="1" spc="-100" dirty="0"/>
              <a:t>Намерения</a:t>
            </a:r>
            <a:endParaRPr lang="en-US" sz="5900" b="1" spc="-1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DE9E76D-3458-41DD-A3A4-B819AC626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739" y="-131883"/>
            <a:ext cx="7947404" cy="498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2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4600" b="1" spc="-100" dirty="0"/>
              <a:t>Типы н</a:t>
            </a:r>
            <a:r>
              <a:rPr lang="en-US" sz="4600" b="1" spc="-100" dirty="0" err="1"/>
              <a:t>амерени</a:t>
            </a:r>
            <a:r>
              <a:rPr lang="ru-RU" sz="4600" b="1" spc="-100"/>
              <a:t>й</a:t>
            </a:r>
            <a:endParaRPr lang="en-US" sz="4600" b="1" spc="-1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0BF55A9-42A9-4414-B373-FE55F4885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8663"/>
              </p:ext>
            </p:extLst>
          </p:nvPr>
        </p:nvGraphicFramePr>
        <p:xfrm>
          <a:off x="4770873" y="1516203"/>
          <a:ext cx="6731299" cy="3941892"/>
        </p:xfrm>
        <a:graphic>
          <a:graphicData uri="http://schemas.openxmlformats.org/drawingml/2006/table">
            <a:tbl>
              <a:tblPr firstRow="1" firstCol="1" bandRow="1"/>
              <a:tblGrid>
                <a:gridCol w="2233622">
                  <a:extLst>
                    <a:ext uri="{9D8B030D-6E8A-4147-A177-3AD203B41FA5}">
                      <a16:colId xmlns:a16="http://schemas.microsoft.com/office/drawing/2014/main" val="2564081431"/>
                    </a:ext>
                  </a:extLst>
                </a:gridCol>
                <a:gridCol w="4497677">
                  <a:extLst>
                    <a:ext uri="{9D8B030D-6E8A-4147-A177-3AD203B41FA5}">
                      <a16:colId xmlns:a16="http://schemas.microsoft.com/office/drawing/2014/main" val="27027822"/>
                    </a:ext>
                  </a:extLst>
                </a:gridCol>
              </a:tblGrid>
              <a:tr h="2896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ACTION_ANSWER</a:t>
                      </a:r>
                      <a:endParaRPr lang="ru-RU" sz="1200" b="1" kern="10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Открывает активность, связанную с входящими звонками.</a:t>
                      </a:r>
                      <a:endParaRPr lang="ru-RU" sz="1200" b="1" kern="10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28867"/>
                  </a:ext>
                </a:extLst>
              </a:tr>
              <a:tr h="2896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ACTION_CALL</a:t>
                      </a:r>
                      <a:endParaRPr lang="ru-RU" sz="1200" b="1" kern="10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Открывает активность, инициализирующую обращение к телефону.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773032"/>
                  </a:ext>
                </a:extLst>
              </a:tr>
              <a:tr h="2896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ACTION_HEADSET_PLUG</a:t>
                      </a:r>
                      <a:endParaRPr lang="ru-RU" sz="1200" b="1" kern="10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Подключение наушников.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516891"/>
                  </a:ext>
                </a:extLst>
              </a:tr>
              <a:tr h="4503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ACTION_SEND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Вызов активности для отправки данных, указанных в намерении. 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688620"/>
                  </a:ext>
                </a:extLst>
              </a:tr>
              <a:tr h="4729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ACTION_SENDTO</a:t>
                      </a:r>
                      <a:endParaRPr lang="ru-RU" sz="1200" b="1" kern="10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3618" marR="23618" marT="23618" marB="23618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Открывает активность для отправки сообщений контакту, указанному в пути URI, который определяется в намерении.</a:t>
                      </a:r>
                      <a:endParaRPr lang="ru-RU" sz="1200" b="1" kern="10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3618" marR="23618" marT="23618" marB="23618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930270"/>
                  </a:ext>
                </a:extLst>
              </a:tr>
              <a:tr h="1064898"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ACTION_VIEW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3618" marR="23618" marT="23618" marB="23618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Общее действие просмотра чего-либо. Выбор приложения зависит от схемы (протокола) данных: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http</a:t>
                      </a: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 будут открывать браузер,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tel</a:t>
                      </a: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 вызовут приложение для дозвона,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geo</a:t>
                      </a: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 откроет программу </a:t>
                      </a:r>
                      <a:r>
                        <a:rPr lang="ru-RU" sz="1200" b="1" kern="1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Google</a:t>
                      </a: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 </a:t>
                      </a:r>
                      <a:r>
                        <a:rPr lang="ru-RU" sz="1200" b="1" kern="1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Maps</a:t>
                      </a: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,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jpg –</a:t>
                      </a: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 просмотр фото.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3618" marR="23618" marT="23618" marB="23618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56559"/>
                  </a:ext>
                </a:extLst>
              </a:tr>
              <a:tr h="6702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ACTION_WEB_SEARCH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3618" marR="23618" marT="23618" marB="23618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Открывает активность поиска информации в интернете, основываясь на передаваемых данных с помощью пути URI; как правило, при этом запускается браузер.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3618" marR="23618" marT="23618" marB="23618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127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66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5CF2FC8-D184-4B10-83A5-61FC2148B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3848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/>
              <a:t>Тосты</a:t>
            </a:r>
            <a:br>
              <a:rPr lang="ru-RU" b="1" dirty="0"/>
            </a:br>
            <a:r>
              <a:rPr lang="en-US" b="1" dirty="0"/>
              <a:t>(с </a:t>
            </a:r>
            <a:r>
              <a:rPr lang="en-US" b="1" dirty="0" err="1"/>
              <a:t>маслом</a:t>
            </a:r>
            <a:r>
              <a:rPr lang="en-US" b="1" dirty="0"/>
              <a:t> </a:t>
            </a:r>
            <a:r>
              <a:rPr lang="en-US" b="1" dirty="0" err="1"/>
              <a:t>или</a:t>
            </a:r>
            <a:r>
              <a:rPr lang="en-US" b="1" dirty="0"/>
              <a:t> </a:t>
            </a:r>
            <a:r>
              <a:rPr lang="en-US" b="1" dirty="0" err="1"/>
              <a:t>без</a:t>
            </a:r>
            <a:r>
              <a:rPr lang="en-US" b="1" dirty="0"/>
              <a:t>?)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36A63C-B082-4B6B-ADBB-34F1E3E83BF4}"/>
              </a:ext>
            </a:extLst>
          </p:cNvPr>
          <p:cNvSpPr txBox="1"/>
          <p:nvPr/>
        </p:nvSpPr>
        <p:spPr>
          <a:xfrm>
            <a:off x="289248" y="2749295"/>
            <a:ext cx="5152763" cy="3274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Toast.makeText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context,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“Sending message…”,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Toast.LENGTH_LONG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).show();</a:t>
            </a:r>
          </a:p>
        </p:txBody>
      </p:sp>
      <p:pic>
        <p:nvPicPr>
          <p:cNvPr id="5122" name="Picture 2" descr="Toast. Всплывающее сообщение. Andoid Studio | Maryone">
            <a:extLst>
              <a:ext uri="{FF2B5EF4-FFF2-40B4-BE49-F238E27FC236}">
                <a16:creationId xmlns:a16="http://schemas.microsoft.com/office/drawing/2014/main" id="{D13CE716-E0D1-4C7A-824F-0C1BF86CB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2890" y="1742904"/>
            <a:ext cx="5238340" cy="335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32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642" y="1123837"/>
            <a:ext cx="6451110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/>
              <a:t>Тосты</a:t>
            </a:r>
            <a:r>
              <a:rPr lang="en-US" b="1" dirty="0"/>
              <a:t> </a:t>
            </a:r>
            <a:r>
              <a:rPr lang="ru-RU" b="1" dirty="0"/>
              <a:t>в нужном месте</a:t>
            </a:r>
            <a:endParaRPr lang="en-US" b="1" dirty="0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BEB72D-CA90-4205-B4F1-4801468F5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71" y="2380526"/>
            <a:ext cx="3778286" cy="20875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36A63C-B082-4B6B-ADBB-34F1E3E83BF4}"/>
              </a:ext>
            </a:extLst>
          </p:cNvPr>
          <p:cNvSpPr txBox="1"/>
          <p:nvPr/>
        </p:nvSpPr>
        <p:spPr>
          <a:xfrm>
            <a:off x="5451644" y="2510395"/>
            <a:ext cx="6451109" cy="3274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Toast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toast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Toast.makeText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context, “Sending message…”,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Toast.LENGTH_LONG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toast.setGravity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Gravity.TOP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0,0);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toast.show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7755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spcAft>
                <a:spcPts val="600"/>
              </a:spcAft>
              <a:buClr>
                <a:srgbClr val="40BAD2"/>
              </a:buClr>
              <a:buSzTx/>
              <a:tabLst/>
              <a:defRPr/>
            </a:pPr>
            <a:r>
              <a:rPr lang="en-US" sz="3200" b="1"/>
              <a:t>Контекст</a:t>
            </a:r>
            <a:br>
              <a:rPr kumimoji="0" lang="en-US" sz="3200" b="1" i="0" u="none" strike="noStrike" cap="none" normalizeH="0" noProof="0">
                <a:ln>
                  <a:noFill/>
                </a:ln>
                <a:effectLst/>
                <a:uLnTx/>
                <a:uFillTx/>
              </a:rPr>
            </a:br>
            <a:endParaRPr kumimoji="0" lang="en-US" sz="3200" b="1" i="0" u="none" strike="noStrike" cap="none" normalizeH="0" noProof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C589EA-2F9A-424E-AE75-447A3086D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93" y="484632"/>
            <a:ext cx="10019027" cy="3556755"/>
          </a:xfrm>
          <a:prstGeom prst="rect">
            <a:avLst/>
          </a:prstGeom>
        </p:spPr>
      </p:pic>
      <p:sp>
        <p:nvSpPr>
          <p:cNvPr id="4" name="Стрелка: влево 3">
            <a:extLst>
              <a:ext uri="{FF2B5EF4-FFF2-40B4-BE49-F238E27FC236}">
                <a16:creationId xmlns:a16="http://schemas.microsoft.com/office/drawing/2014/main" id="{2FD59C6F-AB91-4624-9387-646579184E9C}"/>
              </a:ext>
            </a:extLst>
          </p:cNvPr>
          <p:cNvSpPr/>
          <p:nvPr/>
        </p:nvSpPr>
        <p:spPr>
          <a:xfrm>
            <a:off x="7131637" y="1139424"/>
            <a:ext cx="1595113" cy="5024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4A9E1-84B2-4FD0-9AD2-1352288983CA}"/>
              </a:ext>
            </a:extLst>
          </p:cNvPr>
          <p:cNvSpPr txBox="1"/>
          <p:nvPr/>
        </p:nvSpPr>
        <p:spPr>
          <a:xfrm>
            <a:off x="7403015" y="1180649"/>
            <a:ext cx="117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Создание</a:t>
            </a:r>
          </a:p>
        </p:txBody>
      </p:sp>
    </p:spTree>
    <p:extLst>
      <p:ext uri="{BB962C8B-B14F-4D97-AF65-F5344CB8AC3E}">
        <p14:creationId xmlns:p14="http://schemas.microsoft.com/office/powerpoint/2010/main" val="195924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Класс обыкновенной дроби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665519" y="855777"/>
            <a:ext cx="4922482" cy="2873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//Класс «Обыкновенная дробь»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public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class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sz="2400" b="0" i="0" dirty="0">
                <a:solidFill>
                  <a:srgbClr val="C18401"/>
                </a:solidFill>
                <a:effectLst/>
                <a:latin typeface="SFMono-Regular"/>
              </a:rPr>
              <a:t>Fraction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{ 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numerator; </a:t>
            </a:r>
            <a:r>
              <a:rPr lang="en-US" sz="2400" b="0" i="1" dirty="0">
                <a:solidFill>
                  <a:srgbClr val="A0A1A7"/>
                </a:solidFill>
                <a:effectLst/>
                <a:latin typeface="SFMono-Regular"/>
              </a:rPr>
              <a:t>// </a:t>
            </a:r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Числитель</a:t>
            </a:r>
          </a:p>
          <a:p>
            <a:pPr>
              <a:lnSpc>
                <a:spcPct val="150000"/>
              </a:lnSpc>
            </a:pP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denominator; </a:t>
            </a:r>
            <a:r>
              <a:rPr lang="en-US" sz="2400" b="0" i="1" dirty="0">
                <a:solidFill>
                  <a:srgbClr val="A0A1A7"/>
                </a:solidFill>
                <a:effectLst/>
                <a:latin typeface="SFMono-Regular"/>
              </a:rPr>
              <a:t>// </a:t>
            </a:r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Знаменатель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}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343923" y="432977"/>
            <a:ext cx="5910121" cy="369819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pic>
        <p:nvPicPr>
          <p:cNvPr id="1026" name="Picture 2" descr="обыкновенные дроби">
            <a:extLst>
              <a:ext uri="{FF2B5EF4-FFF2-40B4-BE49-F238E27FC236}">
                <a16:creationId xmlns:a16="http://schemas.microsoft.com/office/drawing/2014/main" id="{B6B29ADC-1941-467B-A676-25E054C1A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656" y="809278"/>
            <a:ext cx="1703034" cy="26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715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80474" y="1147528"/>
            <a:ext cx="4461755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Инициализация по умолчанию </a:t>
            </a:r>
            <a:r>
              <a:rPr lang="ru-RU" sz="4400" b="1" dirty="0">
                <a:latin typeface="Corbel" panose="020B0503020204020204"/>
              </a:rPr>
              <a:t>примитивных</a:t>
            </a:r>
            <a:r>
              <a:rPr kumimoji="0" lang="ru-RU" sz="44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 типов</a:t>
            </a:r>
            <a:endParaRPr kumimoji="0" lang="en-US" sz="44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4" descr="Java. Типы данных, операторы, литералы - презентация онлайн">
            <a:extLst>
              <a:ext uri="{FF2B5EF4-FFF2-40B4-BE49-F238E27FC236}">
                <a16:creationId xmlns:a16="http://schemas.microsoft.com/office/drawing/2014/main" id="{D5A88B9C-3C59-4080-90A4-65365AB322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0" t="27307" r="24167" b="21816"/>
          <a:stretch/>
        </p:blipFill>
        <p:spPr bwMode="auto">
          <a:xfrm>
            <a:off x="4915924" y="758952"/>
            <a:ext cx="4384488" cy="326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BC0A0A-16F4-496C-85F1-779C3FD294C4}"/>
              </a:ext>
            </a:extLst>
          </p:cNvPr>
          <p:cNvSpPr txBox="1"/>
          <p:nvPr/>
        </p:nvSpPr>
        <p:spPr>
          <a:xfrm>
            <a:off x="4915924" y="4473300"/>
            <a:ext cx="9593867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kumimoji="0" lang="ru-RU" altLang="ru-RU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fr.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numerator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"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fr.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denominator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012232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233</Words>
  <Application>Microsoft Office PowerPoint</Application>
  <PresentationFormat>Широкоэкранный</PresentationFormat>
  <Paragraphs>44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Arial Unicode MS</vt:lpstr>
      <vt:lpstr>Corbel</vt:lpstr>
      <vt:lpstr>Liberation Serif</vt:lpstr>
      <vt:lpstr>SFMono-Regular</vt:lpstr>
      <vt:lpstr>Times New Roman</vt:lpstr>
      <vt:lpstr>Wingdings 2</vt:lpstr>
      <vt:lpstr>Рамка</vt:lpstr>
      <vt:lpstr>Андроид  практикум</vt:lpstr>
      <vt:lpstr>Намерения</vt:lpstr>
      <vt:lpstr>Типы намерений</vt:lpstr>
      <vt:lpstr>Тосты (с маслом или без?)</vt:lpstr>
      <vt:lpstr>Тосты в нужном месте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Андроид  практикум</dc:title>
  <dc:creator>mobile3</dc:creator>
  <cp:lastModifiedBy>mobile3</cp:lastModifiedBy>
  <cp:revision>2</cp:revision>
  <dcterms:created xsi:type="dcterms:W3CDTF">2020-11-09T04:50:56Z</dcterms:created>
  <dcterms:modified xsi:type="dcterms:W3CDTF">2020-11-09T04:53:55Z</dcterms:modified>
</cp:coreProperties>
</file>