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327" r:id="rId3"/>
    <p:sldId id="330" r:id="rId4"/>
    <p:sldId id="305" r:id="rId5"/>
    <p:sldId id="331" r:id="rId6"/>
    <p:sldId id="333" r:id="rId7"/>
    <p:sldId id="335" r:id="rId8"/>
    <p:sldId id="336" r:id="rId9"/>
    <p:sldId id="337" r:id="rId10"/>
    <p:sldId id="338" r:id="rId11"/>
    <p:sldId id="340" r:id="rId12"/>
    <p:sldId id="34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94" y="1371600"/>
            <a:ext cx="4445028" cy="3255264"/>
          </a:xfrm>
        </p:spPr>
        <p:txBody>
          <a:bodyPr>
            <a:normAutofit/>
          </a:bodyPr>
          <a:lstStyle/>
          <a:p>
            <a:r>
              <a:rPr lang="ru-RU" sz="4800" dirty="0"/>
              <a:t>Принципы ООП</a:t>
            </a:r>
            <a:br>
              <a:rPr lang="ru-RU" sz="4800" dirty="0"/>
            </a:br>
            <a:br>
              <a:rPr lang="ru-RU" sz="4800" dirty="0"/>
            </a:br>
            <a:endParaRPr lang="ru-RU" sz="4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B0582A-AA84-41A9-8C1D-882821E1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" r="-1" b="-1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1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/>
              <a:t>Ключевые слова </a:t>
            </a:r>
            <a:r>
              <a:rPr lang="en-US" sz="3200" b="1" dirty="0"/>
              <a:t>this</a:t>
            </a:r>
            <a:r>
              <a:rPr lang="ru-RU" sz="3200" b="1" dirty="0"/>
              <a:t> и </a:t>
            </a:r>
            <a:r>
              <a:rPr lang="en-US" sz="3200" b="1" dirty="0"/>
              <a:t>super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3021E2-F496-49D5-8963-37F8352ABFF8}"/>
              </a:ext>
            </a:extLst>
          </p:cNvPr>
          <p:cNvSpPr/>
          <p:nvPr/>
        </p:nvSpPr>
        <p:spPr>
          <a:xfrm>
            <a:off x="484633" y="372249"/>
            <a:ext cx="5611367" cy="3645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Unit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</a:t>
            </a:r>
            <a:endParaRPr lang="en-US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name;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health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</a:p>
          <a:p>
            <a:pPr>
              <a:lnSpc>
                <a:spcPct val="80000"/>
              </a:lnSpc>
            </a:pP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Unit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() {	}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Unit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name, 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health)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this.name = name;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dirty="0" err="1">
                <a:solidFill>
                  <a:srgbClr val="383A42"/>
                </a:solidFill>
                <a:latin typeface="SFMono-Regular"/>
              </a:rPr>
              <a:t>this.health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= health;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…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C3BD4A-45D6-4902-BB59-1A13D0712F11}"/>
              </a:ext>
            </a:extLst>
          </p:cNvPr>
          <p:cNvSpPr/>
          <p:nvPr/>
        </p:nvSpPr>
        <p:spPr>
          <a:xfrm>
            <a:off x="5899893" y="202697"/>
            <a:ext cx="5722138" cy="408638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14B0E0-2E61-4C32-8688-087D35674890}"/>
              </a:ext>
            </a:extLst>
          </p:cNvPr>
          <p:cNvSpPr/>
          <p:nvPr/>
        </p:nvSpPr>
        <p:spPr>
          <a:xfrm>
            <a:off x="5978777" y="265674"/>
            <a:ext cx="5736802" cy="2167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Human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extends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Unit 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{</a:t>
            </a:r>
            <a:endParaRPr lang="en-US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Human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name, 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health)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this.name = name;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dirty="0" err="1">
                <a:solidFill>
                  <a:srgbClr val="383A42"/>
                </a:solidFill>
                <a:latin typeface="SFMono-Regular"/>
              </a:rPr>
              <a:t>this.health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= health;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}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B22B3F-AB83-4E7B-AE07-71C9C1FC0722}"/>
              </a:ext>
            </a:extLst>
          </p:cNvPr>
          <p:cNvSpPr/>
          <p:nvPr/>
        </p:nvSpPr>
        <p:spPr>
          <a:xfrm>
            <a:off x="328592" y="212676"/>
            <a:ext cx="5415260" cy="408638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819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668" y="3058048"/>
            <a:ext cx="4068893" cy="1025708"/>
          </a:xfrm>
        </p:spPr>
        <p:txBody>
          <a:bodyPr>
            <a:normAutofit fontScale="90000"/>
          </a:bodyPr>
          <a:lstStyle/>
          <a:p>
            <a:r>
              <a:rPr lang="ru-RU" sz="4800" b="1" dirty="0"/>
              <a:t>Ключевое слово </a:t>
            </a:r>
            <a:r>
              <a:rPr lang="en-US" sz="4800" b="1" dirty="0"/>
              <a:t>this</a:t>
            </a:r>
            <a:endParaRPr lang="ru-RU" sz="48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6BEAF90-4F48-45AE-B93D-759B0DFB688A}"/>
              </a:ext>
            </a:extLst>
          </p:cNvPr>
          <p:cNvGrpSpPr/>
          <p:nvPr/>
        </p:nvGrpSpPr>
        <p:grpSpPr>
          <a:xfrm>
            <a:off x="5663974" y="758953"/>
            <a:ext cx="5362092" cy="4727448"/>
            <a:chOff x="7560942" y="-2619272"/>
            <a:chExt cx="4730796" cy="5418657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953C33F2-0BF5-4D22-A9BE-B3755FE02C30}"/>
                </a:ext>
              </a:extLst>
            </p:cNvPr>
            <p:cNvSpPr/>
            <p:nvPr/>
          </p:nvSpPr>
          <p:spPr>
            <a:xfrm>
              <a:off x="7647445" y="-2585412"/>
              <a:ext cx="4305463" cy="45304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A626A4"/>
                  </a:solidFill>
                  <a:latin typeface="SFMono-Regular"/>
                </a:rPr>
                <a:t>public class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 Unit</a:t>
              </a:r>
              <a:r>
                <a:rPr lang="ru-RU" sz="2000" dirty="0">
                  <a:solidFill>
                    <a:srgbClr val="A626A4"/>
                  </a:solidFill>
                  <a:latin typeface="SFMono-Regular"/>
                </a:rPr>
                <a:t> {</a:t>
              </a:r>
              <a:endParaRPr lang="en-US" sz="2000" dirty="0">
                <a:solidFill>
                  <a:srgbClr val="A626A4"/>
                </a:solidFill>
                <a:latin typeface="SFMono-Regular"/>
              </a:endParaRP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A626A4"/>
                  </a:solidFill>
                  <a:latin typeface="SFMono-Regular"/>
                </a:rPr>
                <a:t>	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String</a:t>
              </a:r>
              <a:r>
                <a:rPr lang="en-US" sz="2000" dirty="0">
                  <a:solidFill>
                    <a:srgbClr val="A626A4"/>
                  </a:solidFill>
                  <a:latin typeface="SFMono-Regular"/>
                </a:rPr>
                <a:t> 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name;</a:t>
              </a:r>
              <a:r>
                <a:rPr lang="ru-RU" sz="2000" dirty="0">
                  <a:solidFill>
                    <a:srgbClr val="383A42"/>
                  </a:solidFill>
                  <a:latin typeface="SFMono-Regular"/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ru-RU" sz="2000" dirty="0">
                  <a:solidFill>
                    <a:srgbClr val="383A42"/>
                  </a:solidFill>
                  <a:latin typeface="SFMono-Regular"/>
                </a:rPr>
                <a:t>	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int 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health</a:t>
              </a:r>
              <a:r>
                <a:rPr lang="ru-RU" sz="2000" dirty="0">
                  <a:solidFill>
                    <a:srgbClr val="383A42"/>
                  </a:solidFill>
                  <a:latin typeface="SFMono-Regular"/>
                </a:rPr>
                <a:t>; </a:t>
              </a:r>
            </a:p>
            <a:p>
              <a:pPr>
                <a:lnSpc>
                  <a:spcPct val="80000"/>
                </a:lnSpc>
              </a:pPr>
              <a:endParaRPr lang="ru-RU" sz="2000" i="1" dirty="0">
                <a:solidFill>
                  <a:srgbClr val="A0A1A7"/>
                </a:solidFill>
                <a:latin typeface="SFMono-Regular"/>
              </a:endParaRP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public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000" dirty="0">
                  <a:solidFill>
                    <a:srgbClr val="C00000"/>
                  </a:solidFill>
                  <a:latin typeface="SFMono-Regular"/>
                </a:rPr>
                <a:t>Unit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() {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	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health = </a:t>
              </a:r>
              <a:r>
                <a:rPr lang="ru-RU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100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; 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}</a:t>
              </a:r>
              <a:endParaRPr lang="ru-RU" sz="20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80000"/>
                </a:lnSpc>
              </a:pPr>
              <a:endParaRPr lang="ru-RU" sz="20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public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 </a:t>
              </a:r>
              <a:r>
                <a:rPr lang="en-US" sz="2000" dirty="0">
                  <a:solidFill>
                    <a:srgbClr val="C00000"/>
                  </a:solidFill>
                  <a:latin typeface="SFMono-Regular"/>
                </a:rPr>
                <a:t>Unit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(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String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 name) {</a:t>
              </a:r>
              <a:endParaRPr lang="ru-RU" sz="2000" dirty="0">
                <a:solidFill>
                  <a:srgbClr val="383A42"/>
                </a:solidFill>
                <a:latin typeface="SFMono-Regular"/>
              </a:endParaRPr>
            </a:p>
            <a:p>
              <a:pPr>
                <a:lnSpc>
                  <a:spcPct val="80000"/>
                </a:lnSpc>
              </a:pPr>
              <a:r>
                <a:rPr lang="ru-RU" sz="2000" dirty="0">
                  <a:solidFill>
                    <a:srgbClr val="383A42"/>
                  </a:solidFill>
                  <a:latin typeface="SFMono-Regular"/>
                </a:rPr>
                <a:t>		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this();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	this.name = name;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}</a:t>
              </a:r>
              <a:endParaRPr lang="ru-RU" sz="2000" dirty="0">
                <a:solidFill>
                  <a:srgbClr val="383A42"/>
                </a:solidFill>
                <a:latin typeface="SFMono-Regular"/>
              </a:endParaRPr>
            </a:p>
            <a:p>
              <a:pPr>
                <a:lnSpc>
                  <a:spcPct val="80000"/>
                </a:lnSpc>
              </a:pPr>
              <a:endParaRPr lang="ru-RU" sz="20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public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 </a:t>
              </a:r>
              <a:r>
                <a:rPr lang="en-US" sz="2000" dirty="0">
                  <a:solidFill>
                    <a:srgbClr val="C00000"/>
                  </a:solidFill>
                  <a:latin typeface="SFMono-Regular"/>
                </a:rPr>
                <a:t>Unit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(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String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 name, 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int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 health) {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	this(name);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	</a:t>
              </a:r>
              <a:r>
                <a:rPr lang="en-US" sz="2000" dirty="0" err="1">
                  <a:solidFill>
                    <a:srgbClr val="383A42"/>
                  </a:solidFill>
                  <a:latin typeface="SFMono-Regular"/>
                </a:rPr>
                <a:t>this.health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 = health; 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}</a:t>
              </a:r>
              <a:endParaRPr lang="ru-RU" sz="2000" dirty="0">
                <a:solidFill>
                  <a:srgbClr val="383A42"/>
                </a:solidFill>
                <a:latin typeface="SFMono-Regular"/>
              </a:endParaRPr>
            </a:p>
            <a:p>
              <a:pPr>
                <a:lnSpc>
                  <a:spcPct val="80000"/>
                </a:lnSpc>
              </a:pPr>
              <a:r>
                <a:rPr lang="ru-RU" sz="2000" dirty="0">
                  <a:solidFill>
                    <a:srgbClr val="A626A4"/>
                  </a:solidFill>
                  <a:latin typeface="SFMono-Regular"/>
                </a:rPr>
                <a:t>}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DF0428F-CE1A-45DC-8367-BCA5E2B5DEFD}"/>
                </a:ext>
              </a:extLst>
            </p:cNvPr>
            <p:cNvSpPr/>
            <p:nvPr/>
          </p:nvSpPr>
          <p:spPr>
            <a:xfrm>
              <a:off x="7560942" y="-2619272"/>
              <a:ext cx="4730796" cy="5418657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16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40BAD2"/>
              </a:buClr>
              <a:defRPr/>
            </a:pPr>
            <a:r>
              <a:rPr lang="ru-RU" sz="3200" b="1" dirty="0"/>
              <a:t>Ключевое слово </a:t>
            </a:r>
            <a:r>
              <a:rPr lang="en-US" sz="3200" b="1" dirty="0"/>
              <a:t>super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3021E2-F496-49D5-8963-37F8352ABFF8}"/>
              </a:ext>
            </a:extLst>
          </p:cNvPr>
          <p:cNvSpPr/>
          <p:nvPr/>
        </p:nvSpPr>
        <p:spPr>
          <a:xfrm>
            <a:off x="484633" y="372249"/>
            <a:ext cx="5611367" cy="3645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Unit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</a:t>
            </a:r>
            <a:endParaRPr lang="en-US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name;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health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</a:p>
          <a:p>
            <a:pPr>
              <a:lnSpc>
                <a:spcPct val="80000"/>
              </a:lnSpc>
            </a:pP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Unit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() {	}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Unit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name, 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health)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this.name = name;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dirty="0" err="1">
                <a:solidFill>
                  <a:srgbClr val="383A42"/>
                </a:solidFill>
                <a:latin typeface="SFMono-Regular"/>
              </a:rPr>
              <a:t>this.health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= health;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…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C3BD4A-45D6-4902-BB59-1A13D0712F11}"/>
              </a:ext>
            </a:extLst>
          </p:cNvPr>
          <p:cNvSpPr/>
          <p:nvPr/>
        </p:nvSpPr>
        <p:spPr>
          <a:xfrm>
            <a:off x="5899893" y="202697"/>
            <a:ext cx="5722138" cy="210243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14B0E0-2E61-4C32-8688-087D35674890}"/>
              </a:ext>
            </a:extLst>
          </p:cNvPr>
          <p:cNvSpPr/>
          <p:nvPr/>
        </p:nvSpPr>
        <p:spPr>
          <a:xfrm>
            <a:off x="5945310" y="194655"/>
            <a:ext cx="5736802" cy="2167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Human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extends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Unit 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{</a:t>
            </a:r>
            <a:endParaRPr lang="en-US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Human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name, 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health)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this.name = name;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dirty="0" err="1">
                <a:solidFill>
                  <a:srgbClr val="383A42"/>
                </a:solidFill>
                <a:latin typeface="SFMono-Regular"/>
              </a:rPr>
              <a:t>this.health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= health;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}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B22B3F-AB83-4E7B-AE07-71C9C1FC0722}"/>
              </a:ext>
            </a:extLst>
          </p:cNvPr>
          <p:cNvSpPr/>
          <p:nvPr/>
        </p:nvSpPr>
        <p:spPr>
          <a:xfrm>
            <a:off x="328592" y="212676"/>
            <a:ext cx="5415260" cy="408638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941BEC7-4927-48EA-9827-40142588ADFA}"/>
              </a:ext>
            </a:extLst>
          </p:cNvPr>
          <p:cNvSpPr/>
          <p:nvPr/>
        </p:nvSpPr>
        <p:spPr>
          <a:xfrm>
            <a:off x="5903152" y="2477363"/>
            <a:ext cx="5715619" cy="1816127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CF8F40-782E-422C-AAD7-467AA470B19C}"/>
              </a:ext>
            </a:extLst>
          </p:cNvPr>
          <p:cNvSpPr/>
          <p:nvPr/>
        </p:nvSpPr>
        <p:spPr>
          <a:xfrm>
            <a:off x="5923450" y="2489572"/>
            <a:ext cx="5736802" cy="1872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Human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extends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Unit 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{</a:t>
            </a:r>
            <a:endParaRPr lang="en-US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Human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name, 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health)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super(name, health);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}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825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805" y="2403292"/>
            <a:ext cx="4068893" cy="1025708"/>
          </a:xfrm>
        </p:spPr>
        <p:txBody>
          <a:bodyPr>
            <a:normAutofit/>
          </a:bodyPr>
          <a:lstStyle/>
          <a:p>
            <a:r>
              <a:rPr lang="ru-RU" sz="4800" dirty="0"/>
              <a:t>Наследование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ООП на Python: концепции, принципы и примеры реализации">
            <a:extLst>
              <a:ext uri="{FF2B5EF4-FFF2-40B4-BE49-F238E27FC236}">
                <a16:creationId xmlns:a16="http://schemas.microsoft.com/office/drawing/2014/main" id="{FEEFDDD3-739F-453E-AE89-35A766098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8" y="698754"/>
            <a:ext cx="5038725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72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8E64-DAC7-4FAB-B73F-E6C7BFA5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668" y="3058048"/>
            <a:ext cx="4068893" cy="1025708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Наследование</a:t>
            </a:r>
            <a:br>
              <a:rPr lang="en-US" sz="4800" dirty="0"/>
            </a:br>
            <a:r>
              <a:rPr lang="en-US" sz="4800" dirty="0"/>
              <a:t>Java</a:t>
            </a:r>
            <a:endParaRPr lang="ru-RU" sz="48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C7DDAF-A1C2-4943-BACF-D4C663FE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421" y="87705"/>
            <a:ext cx="6925250" cy="2567790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6BEAF90-4F48-45AE-B93D-759B0DFB688A}"/>
              </a:ext>
            </a:extLst>
          </p:cNvPr>
          <p:cNvGrpSpPr/>
          <p:nvPr/>
        </p:nvGrpSpPr>
        <p:grpSpPr>
          <a:xfrm>
            <a:off x="5663974" y="2743200"/>
            <a:ext cx="5506280" cy="3434409"/>
            <a:chOff x="7560942" y="-635024"/>
            <a:chExt cx="4730796" cy="3434409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953C33F2-0BF5-4D22-A9BE-B3755FE02C30}"/>
                </a:ext>
              </a:extLst>
            </p:cNvPr>
            <p:cNvSpPr/>
            <p:nvPr/>
          </p:nvSpPr>
          <p:spPr>
            <a:xfrm>
              <a:off x="7801898" y="-592734"/>
              <a:ext cx="4305463" cy="3299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A626A4"/>
                  </a:solidFill>
                  <a:latin typeface="SFMono-Regular"/>
                </a:rPr>
                <a:t>public class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 Unit</a:t>
              </a:r>
              <a:r>
                <a:rPr lang="ru-RU" sz="2000" dirty="0">
                  <a:solidFill>
                    <a:srgbClr val="A626A4"/>
                  </a:solidFill>
                  <a:latin typeface="SFMono-Regular"/>
                </a:rPr>
                <a:t> {</a:t>
              </a:r>
              <a:endParaRPr lang="en-US" sz="2000" dirty="0">
                <a:solidFill>
                  <a:srgbClr val="A626A4"/>
                </a:solidFill>
                <a:latin typeface="SFMono-Regular"/>
              </a:endParaRP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A626A4"/>
                  </a:solidFill>
                  <a:latin typeface="SFMono-Regular"/>
                </a:rPr>
                <a:t>	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String</a:t>
              </a:r>
              <a:r>
                <a:rPr lang="en-US" sz="2000" dirty="0">
                  <a:solidFill>
                    <a:srgbClr val="A626A4"/>
                  </a:solidFill>
                  <a:latin typeface="SFMono-Regular"/>
                </a:rPr>
                <a:t> 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name;</a:t>
              </a:r>
              <a:r>
                <a:rPr lang="ru-RU" sz="2000" dirty="0">
                  <a:solidFill>
                    <a:srgbClr val="383A42"/>
                  </a:solidFill>
                  <a:latin typeface="SFMono-Regular"/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ru-RU" sz="2000" dirty="0">
                  <a:solidFill>
                    <a:srgbClr val="383A42"/>
                  </a:solidFill>
                  <a:latin typeface="SFMono-Regular"/>
                </a:rPr>
                <a:t>	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int </a:t>
              </a: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health</a:t>
              </a:r>
              <a:r>
                <a:rPr lang="ru-RU" sz="2000" dirty="0">
                  <a:solidFill>
                    <a:srgbClr val="383A42"/>
                  </a:solidFill>
                  <a:latin typeface="SFMono-Regular"/>
                </a:rPr>
                <a:t>; </a:t>
              </a:r>
            </a:p>
            <a:p>
              <a:pPr>
                <a:lnSpc>
                  <a:spcPct val="80000"/>
                </a:lnSpc>
              </a:pPr>
              <a:endParaRPr lang="ru-RU" sz="2000" i="1" dirty="0">
                <a:solidFill>
                  <a:srgbClr val="A0A1A7"/>
                </a:solidFill>
                <a:latin typeface="SFMono-Regular"/>
              </a:endParaRP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public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 </a:t>
              </a:r>
              <a:r>
                <a:rPr lang="en-US" sz="2000" dirty="0">
                  <a:solidFill>
                    <a:srgbClr val="C00000"/>
                  </a:solidFill>
                  <a:latin typeface="SFMono-Regular"/>
                </a:rPr>
                <a:t>Unit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(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String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 n, </a:t>
              </a:r>
              <a:r>
                <a:rPr lang="en-US" sz="2000" dirty="0">
                  <a:solidFill>
                    <a:srgbClr val="986801"/>
                  </a:solidFill>
                  <a:latin typeface="SFMono-Regular"/>
                </a:rPr>
                <a:t>int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 h) {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	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name = n;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	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health = h; 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solidFill>
                    <a:srgbClr val="383A42"/>
                  </a:solidFill>
                  <a:latin typeface="SFMono-Regular"/>
                </a:rPr>
                <a:t>	</a:t>
              </a:r>
              <a:r>
                <a:rPr lang="en-US" sz="2000" b="0" i="0" dirty="0">
                  <a:solidFill>
                    <a:srgbClr val="383A42"/>
                  </a:solidFill>
                  <a:effectLst/>
                  <a:latin typeface="SFMono-Regular"/>
                </a:rPr>
                <a:t>}</a:t>
              </a:r>
              <a:endParaRPr lang="ru-RU" sz="2000" b="0" i="0" dirty="0">
                <a:solidFill>
                  <a:srgbClr val="383A42"/>
                </a:solidFill>
                <a:effectLst/>
                <a:latin typeface="SFMono-Regular"/>
              </a:endParaRPr>
            </a:p>
            <a:p>
              <a:pPr>
                <a:lnSpc>
                  <a:spcPct val="80000"/>
                </a:lnSpc>
              </a:pPr>
              <a:endParaRPr lang="ru-RU" sz="2000" i="1" dirty="0">
                <a:solidFill>
                  <a:srgbClr val="A0A1A7"/>
                </a:solidFill>
                <a:latin typeface="SFMono-Regular"/>
              </a:endParaRPr>
            </a:p>
            <a:p>
              <a:pPr marR="0" lvl="0" indent="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2000" dirty="0">
                  <a:solidFill>
                    <a:srgbClr val="986801"/>
                  </a:solidFill>
                  <a:latin typeface="SFMono-Regular"/>
                </a:rPr>
                <a:t>	</a:t>
              </a:r>
              <a:r>
                <a:rPr lang="ru-RU" altLang="ru-RU" sz="2000" dirty="0" err="1">
                  <a:solidFill>
                    <a:srgbClr val="986801"/>
                  </a:solidFill>
                  <a:latin typeface="SFMono-Regular"/>
                </a:rPr>
                <a:t>void</a:t>
              </a:r>
              <a:r>
                <a:rPr lang="ru-RU" altLang="ru-RU" sz="2000" dirty="0">
                  <a:solidFill>
                    <a:srgbClr val="986801"/>
                  </a:solidFill>
                  <a:latin typeface="SFMono-Regular"/>
                </a:rPr>
                <a:t> </a:t>
              </a:r>
              <a:r>
                <a:rPr lang="ru-RU" altLang="ru-RU" sz="2000" dirty="0" err="1">
                  <a:solidFill>
                    <a:srgbClr val="C00000"/>
                  </a:solidFill>
                  <a:latin typeface="SFMono-Regular"/>
                </a:rPr>
                <a:t>printInfo</a:t>
              </a:r>
              <a:r>
                <a:rPr lang="ru-RU" altLang="ru-RU" sz="2000" dirty="0">
                  <a:solidFill>
                    <a:srgbClr val="986801"/>
                  </a:solidFill>
                  <a:latin typeface="SFMono-Regular"/>
                </a:rPr>
                <a:t> </a:t>
              </a:r>
              <a: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  <a:t>() {</a:t>
              </a:r>
              <a:b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</a:br>
              <a: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  <a:t>    </a:t>
              </a:r>
              <a:r>
                <a:rPr lang="en-US" altLang="ru-RU" sz="2000" dirty="0">
                  <a:solidFill>
                    <a:srgbClr val="383A42"/>
                  </a:solidFill>
                  <a:latin typeface="SFMono-Regular"/>
                </a:rPr>
                <a:t>		</a:t>
              </a:r>
              <a:r>
                <a:rPr lang="en-US" altLang="ru-RU" sz="2000" dirty="0" err="1">
                  <a:solidFill>
                    <a:srgbClr val="383A42"/>
                  </a:solidFill>
                  <a:latin typeface="SFMono-Regular"/>
                </a:rPr>
                <a:t>Log.i</a:t>
              </a:r>
              <a: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  <a:t>("</a:t>
              </a:r>
              <a:r>
                <a:rPr lang="en-US" altLang="ru-RU" sz="2000" dirty="0">
                  <a:solidFill>
                    <a:srgbClr val="383A42"/>
                  </a:solidFill>
                  <a:latin typeface="SFMono-Regular"/>
                </a:rPr>
                <a:t>Test</a:t>
              </a:r>
              <a: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  <a:t>"</a:t>
              </a:r>
              <a:r>
                <a:rPr lang="en-US" altLang="ru-RU" sz="2000" dirty="0">
                  <a:solidFill>
                    <a:srgbClr val="383A42"/>
                  </a:solidFill>
                  <a:latin typeface="SFMono-Regular"/>
                </a:rPr>
                <a:t>, </a:t>
              </a:r>
              <a: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  <a:t>"</a:t>
              </a:r>
              <a:r>
                <a:rPr lang="ru-RU" altLang="ru-RU" sz="2000" dirty="0" err="1">
                  <a:solidFill>
                    <a:srgbClr val="383A42"/>
                  </a:solidFill>
                  <a:latin typeface="SFMono-Regular"/>
                </a:rPr>
                <a:t>Unit</a:t>
              </a:r>
              <a: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  <a:t> " + </a:t>
              </a:r>
              <a:r>
                <a:rPr lang="ru-RU" altLang="ru-RU" sz="2000" dirty="0" err="1">
                  <a:solidFill>
                    <a:srgbClr val="383A42"/>
                  </a:solidFill>
                  <a:latin typeface="SFMono-Regular"/>
                </a:rPr>
                <a:t>name</a:t>
              </a:r>
              <a: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  <a:t>);</a:t>
              </a:r>
              <a:b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</a:br>
              <a:r>
                <a:rPr lang="en-US" altLang="ru-RU" sz="2000" dirty="0">
                  <a:solidFill>
                    <a:srgbClr val="383A42"/>
                  </a:solidFill>
                  <a:latin typeface="SFMono-Regular"/>
                </a:rPr>
                <a:t>	</a:t>
              </a:r>
              <a:r>
                <a:rPr lang="ru-RU" altLang="ru-RU" sz="2000" dirty="0">
                  <a:solidFill>
                    <a:srgbClr val="383A42"/>
                  </a:solidFill>
                  <a:latin typeface="SFMono-Regular"/>
                </a:rPr>
                <a:t>}</a:t>
              </a:r>
            </a:p>
            <a:p>
              <a:pPr>
                <a:lnSpc>
                  <a:spcPct val="80000"/>
                </a:lnSpc>
              </a:pPr>
              <a:r>
                <a:rPr lang="ru-RU" sz="2000" dirty="0">
                  <a:solidFill>
                    <a:srgbClr val="A626A4"/>
                  </a:solidFill>
                  <a:latin typeface="SFMono-Regular"/>
                </a:rPr>
                <a:t>}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DF0428F-CE1A-45DC-8367-BCA5E2B5DEFD}"/>
                </a:ext>
              </a:extLst>
            </p:cNvPr>
            <p:cNvSpPr/>
            <p:nvPr/>
          </p:nvSpPr>
          <p:spPr>
            <a:xfrm>
              <a:off x="7560942" y="-635024"/>
              <a:ext cx="4730796" cy="3434409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09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Наследование </a:t>
            </a:r>
            <a:r>
              <a:rPr lang="en-US" sz="3200" b="1" dirty="0">
                <a:latin typeface="Corbel" panose="020B0503020204020204"/>
              </a:rPr>
              <a:t>Java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B53D30-6AA4-491F-BDD0-538B3D60C72A}"/>
              </a:ext>
            </a:extLst>
          </p:cNvPr>
          <p:cNvSpPr txBox="1"/>
          <p:nvPr/>
        </p:nvSpPr>
        <p:spPr>
          <a:xfrm>
            <a:off x="484633" y="453509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C18401"/>
                </a:solidFill>
                <a:effectLst/>
                <a:latin typeface="SFMono-Regular"/>
              </a:rPr>
              <a:t>Human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extends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C18401"/>
                </a:solidFill>
                <a:effectLst/>
                <a:latin typeface="SFMono-Regular"/>
              </a:rPr>
              <a:t>Unit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{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…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</a:p>
          <a:p>
            <a:endParaRPr lang="en-US" dirty="0">
              <a:solidFill>
                <a:srgbClr val="383A42"/>
              </a:solidFill>
              <a:latin typeface="SFMono-Regular"/>
            </a:endParaRPr>
          </a:p>
          <a:p>
            <a:endParaRPr lang="en-US" dirty="0">
              <a:solidFill>
                <a:srgbClr val="383A42"/>
              </a:solidFill>
              <a:latin typeface="SFMono-Regular"/>
            </a:endParaRPr>
          </a:p>
          <a:p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C18401"/>
                </a:solidFill>
                <a:effectLst/>
                <a:latin typeface="SFMono-Regular"/>
              </a:rPr>
              <a:t>Robot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extends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C18401"/>
                </a:solidFill>
                <a:effectLst/>
                <a:latin typeface="SFMono-Regular"/>
              </a:rPr>
              <a:t>Unit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{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…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dirty="0"/>
          </a:p>
          <a:p>
            <a:endParaRPr lang="en-US" dirty="0">
              <a:solidFill>
                <a:srgbClr val="383A42"/>
              </a:solidFill>
              <a:latin typeface="SFMono-Regular"/>
            </a:endParaRPr>
          </a:p>
          <a:p>
            <a:endParaRPr lang="en-US" dirty="0">
              <a:solidFill>
                <a:srgbClr val="383A42"/>
              </a:solidFill>
              <a:latin typeface="SFMono-Regular"/>
            </a:endParaRPr>
          </a:p>
          <a:p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C18401"/>
                </a:solidFill>
                <a:effectLst/>
                <a:latin typeface="SFMono-Regular"/>
              </a:rPr>
              <a:t>Wizard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A626A4"/>
                </a:solidFill>
                <a:effectLst/>
                <a:latin typeface="SFMono-Regular"/>
              </a:rPr>
              <a:t>extends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C18401"/>
                </a:solidFill>
                <a:effectLst/>
                <a:latin typeface="SFMono-Regular"/>
              </a:rPr>
              <a:t>Unit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{</a:t>
            </a:r>
          </a:p>
          <a:p>
            <a:r>
              <a:rPr lang="en-US" dirty="0">
                <a:solidFill>
                  <a:srgbClr val="383A42"/>
                </a:solidFill>
                <a:latin typeface="SFMono-Regular"/>
              </a:rPr>
              <a:t>…</a:t>
            </a:r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</a:p>
          <a:p>
            <a:r>
              <a:rPr lang="en-US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dirty="0"/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56A8401-EC35-4CBA-AAB4-BB1D1615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17" y="638175"/>
            <a:ext cx="6925250" cy="25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4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8" descr="Модель">
            <a:extLst>
              <a:ext uri="{FF2B5EF4-FFF2-40B4-BE49-F238E27FC236}">
                <a16:creationId xmlns:a16="http://schemas.microsoft.com/office/drawing/2014/main" id="{DA8925D5-BF22-4C90-B8ED-2662F7D00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1371600"/>
            <a:ext cx="2305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69C1A4-F974-4355-80D0-90F5BE886780}"/>
              </a:ext>
            </a:extLst>
          </p:cNvPr>
          <p:cNvSpPr/>
          <p:nvPr/>
        </p:nvSpPr>
        <p:spPr>
          <a:xfrm>
            <a:off x="1478130" y="758952"/>
            <a:ext cx="4917251" cy="5572399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80E499C-15F1-4607-83A7-35CB911BAAF5}"/>
              </a:ext>
            </a:extLst>
          </p:cNvPr>
          <p:cNvSpPr/>
          <p:nvPr/>
        </p:nvSpPr>
        <p:spPr>
          <a:xfrm>
            <a:off x="1572612" y="934567"/>
            <a:ext cx="5069895" cy="4827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Unit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{</a:t>
            </a:r>
            <a:endParaRPr lang="en-US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name;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health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</a:p>
          <a:p>
            <a:pPr>
              <a:lnSpc>
                <a:spcPct val="80000"/>
              </a:lnSpc>
            </a:pP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986801"/>
                </a:solidFill>
                <a:latin typeface="SFMono-Regular"/>
              </a:rPr>
              <a:t>	public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Unit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}</a:t>
            </a:r>
            <a:endParaRPr lang="ru-RU" sz="2400" dirty="0">
              <a:solidFill>
                <a:srgbClr val="383A42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Unit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n, 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h)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name = n;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health = h;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lnSpc>
                <a:spcPct val="80000"/>
              </a:lnSpc>
            </a:pP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 err="1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 </a:t>
            </a:r>
            <a:r>
              <a:rPr lang="ru-RU" altLang="ru-RU" sz="2400" dirty="0" err="1">
                <a:solidFill>
                  <a:srgbClr val="C00000"/>
                </a:solidFill>
                <a:latin typeface="SFMono-Regular"/>
              </a:rPr>
              <a:t>printInfo</a:t>
            </a: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 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() {</a:t>
            </a:r>
            <a:br>
              <a:rPr lang="ru-RU" altLang="ru-RU" sz="2400" dirty="0">
                <a:solidFill>
                  <a:srgbClr val="383A42"/>
                </a:solidFill>
                <a:latin typeface="SFMono-Regular"/>
              </a:rPr>
            </a:b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    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altLang="ru-RU" sz="2400" dirty="0" err="1">
                <a:solidFill>
                  <a:srgbClr val="383A42"/>
                </a:solidFill>
                <a:latin typeface="SFMono-Regular"/>
              </a:rPr>
              <a:t>Log.i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("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Test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"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, 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"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Unit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 " + 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name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);</a:t>
            </a:r>
            <a:br>
              <a:rPr lang="ru-RU" altLang="ru-RU" sz="2400" dirty="0">
                <a:solidFill>
                  <a:srgbClr val="383A42"/>
                </a:solidFill>
                <a:latin typeface="SFMono-Regular"/>
              </a:rPr>
            </a:b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B3EED5-0293-49FE-ACF5-1A3EA638F103}"/>
              </a:ext>
            </a:extLst>
          </p:cNvPr>
          <p:cNvSpPr/>
          <p:nvPr/>
        </p:nvSpPr>
        <p:spPr>
          <a:xfrm>
            <a:off x="6899906" y="761998"/>
            <a:ext cx="4492238" cy="1298296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E75A52A-D07D-4D74-BF8B-68E582DD593F}"/>
              </a:ext>
            </a:extLst>
          </p:cNvPr>
          <p:cNvSpPr/>
          <p:nvPr/>
        </p:nvSpPr>
        <p:spPr>
          <a:xfrm>
            <a:off x="6939991" y="925429"/>
            <a:ext cx="4599636" cy="986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Human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extends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Unit 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{</a:t>
            </a:r>
            <a:endParaRPr lang="en-US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9A37B42F-7019-42B8-B318-F735595C316B}"/>
              </a:ext>
            </a:extLst>
          </p:cNvPr>
          <p:cNvSpPr/>
          <p:nvPr/>
        </p:nvSpPr>
        <p:spPr>
          <a:xfrm>
            <a:off x="5821948" y="11292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97DF59-7BFB-4C0D-A6CD-9F0C692C49D2}"/>
              </a:ext>
            </a:extLst>
          </p:cNvPr>
          <p:cNvSpPr txBox="1"/>
          <p:nvPr/>
        </p:nvSpPr>
        <p:spPr>
          <a:xfrm>
            <a:off x="6655831" y="3308990"/>
            <a:ext cx="4883795" cy="3054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name;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health</a:t>
            </a:r>
            <a:r>
              <a:rPr lang="ru-RU" sz="2400" dirty="0">
                <a:solidFill>
                  <a:srgbClr val="383A42"/>
                </a:solidFill>
                <a:latin typeface="SFMono-Regular"/>
              </a:rPr>
              <a:t>; </a:t>
            </a:r>
          </a:p>
          <a:p>
            <a:pPr>
              <a:lnSpc>
                <a:spcPct val="80000"/>
              </a:lnSpc>
            </a:pP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Unit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sz="24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lnSpc>
                <a:spcPct val="80000"/>
              </a:lnSpc>
            </a:pPr>
            <a:endParaRPr lang="ru-RU" sz="24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 err="1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 </a:t>
            </a:r>
            <a:r>
              <a:rPr lang="ru-RU" altLang="ru-RU" sz="2400" dirty="0" err="1">
                <a:solidFill>
                  <a:srgbClr val="C00000"/>
                </a:solidFill>
                <a:latin typeface="SFMono-Regular"/>
              </a:rPr>
              <a:t>printInfo</a:t>
            </a: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 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() {</a:t>
            </a:r>
            <a:br>
              <a:rPr lang="ru-RU" altLang="ru-RU" sz="2400" dirty="0">
                <a:solidFill>
                  <a:srgbClr val="383A42"/>
                </a:solidFill>
                <a:latin typeface="SFMono-Regular"/>
              </a:rPr>
            </a:b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    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altLang="ru-RU" sz="2400" dirty="0" err="1">
                <a:solidFill>
                  <a:srgbClr val="383A42"/>
                </a:solidFill>
                <a:latin typeface="SFMono-Regular"/>
              </a:rPr>
              <a:t>Log.i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("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Test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"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, 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"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Unit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 " + 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name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);</a:t>
            </a:r>
            <a:br>
              <a:rPr lang="ru-RU" altLang="ru-RU" sz="2400" dirty="0">
                <a:solidFill>
                  <a:srgbClr val="383A42"/>
                </a:solidFill>
                <a:latin typeface="SFMono-Regular"/>
              </a:rPr>
            </a:b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}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rgbClr val="C00000"/>
              </a:solidFill>
              <a:latin typeface="SFMono-Regular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FEF229E-7C30-4DE5-87BE-A1E2F0B9141C}"/>
              </a:ext>
            </a:extLst>
          </p:cNvPr>
          <p:cNvSpPr/>
          <p:nvPr/>
        </p:nvSpPr>
        <p:spPr>
          <a:xfrm>
            <a:off x="6934351" y="3217738"/>
            <a:ext cx="4457793" cy="311361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50BA69-FF07-4CE5-BE3B-36997125DACB}"/>
              </a:ext>
            </a:extLst>
          </p:cNvPr>
          <p:cNvSpPr txBox="1"/>
          <p:nvPr/>
        </p:nvSpPr>
        <p:spPr>
          <a:xfrm>
            <a:off x="6870532" y="2700599"/>
            <a:ext cx="3447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626A4"/>
                </a:solidFill>
                <a:latin typeface="SFMono-Regular"/>
              </a:rPr>
              <a:t>class</a:t>
            </a:r>
            <a:r>
              <a:rPr lang="en-US" sz="2800" dirty="0">
                <a:solidFill>
                  <a:srgbClr val="383A42"/>
                </a:solidFill>
                <a:latin typeface="SFMono-Regular"/>
              </a:rPr>
              <a:t> Human</a:t>
            </a:r>
            <a:r>
              <a:rPr lang="ru-RU" sz="2800" dirty="0">
                <a:solidFill>
                  <a:srgbClr val="A626A4"/>
                </a:solidFill>
                <a:latin typeface="SFMono-Regular"/>
              </a:rPr>
              <a:t> </a:t>
            </a:r>
            <a:endParaRPr lang="ru-RU" sz="2800" dirty="0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1C7E8ACE-CCF7-42D8-AA71-9EA9B5BD7C99}"/>
              </a:ext>
            </a:extLst>
          </p:cNvPr>
          <p:cNvSpPr/>
          <p:nvPr/>
        </p:nvSpPr>
        <p:spPr>
          <a:xfrm rot="5400000">
            <a:off x="9047853" y="23967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80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Создание объектов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B53D30-6AA4-491F-BDD0-538B3D60C72A}"/>
              </a:ext>
            </a:extLst>
          </p:cNvPr>
          <p:cNvSpPr txBox="1"/>
          <p:nvPr/>
        </p:nvSpPr>
        <p:spPr>
          <a:xfrm>
            <a:off x="484633" y="874644"/>
            <a:ext cx="63112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heroU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unit.printInfo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human.printInfo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7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Наследование </a:t>
            </a:r>
            <a:r>
              <a:rPr lang="en-US" sz="3200" b="1" dirty="0">
                <a:latin typeface="Corbel" panose="020B0503020204020204"/>
              </a:rPr>
              <a:t>Java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8456F5-6DD8-4755-82C0-6588DD5A053D}"/>
              </a:ext>
            </a:extLst>
          </p:cNvPr>
          <p:cNvSpPr/>
          <p:nvPr/>
        </p:nvSpPr>
        <p:spPr>
          <a:xfrm>
            <a:off x="425138" y="205859"/>
            <a:ext cx="5069895" cy="4161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200" dirty="0">
                <a:solidFill>
                  <a:srgbClr val="383A42"/>
                </a:solidFill>
                <a:latin typeface="SFMono-Regular"/>
              </a:rPr>
              <a:t> Unit</a:t>
            </a:r>
            <a:r>
              <a:rPr lang="ru-RU" sz="2200" dirty="0">
                <a:solidFill>
                  <a:srgbClr val="A626A4"/>
                </a:solidFill>
                <a:latin typeface="SFMono-Regular"/>
              </a:rPr>
              <a:t> {</a:t>
            </a:r>
            <a:endParaRPr lang="en-US" sz="22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A626A4"/>
                </a:solidFill>
                <a:latin typeface="SFMono-Regular"/>
              </a:rPr>
              <a:t>	</a:t>
            </a:r>
            <a:r>
              <a:rPr lang="en-US" sz="22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200" dirty="0">
                <a:solidFill>
                  <a:srgbClr val="A626A4"/>
                </a:solidFill>
                <a:latin typeface="SFMono-Regular"/>
              </a:rPr>
              <a:t> </a:t>
            </a:r>
            <a:r>
              <a:rPr lang="en-US" sz="2200" dirty="0">
                <a:solidFill>
                  <a:srgbClr val="383A42"/>
                </a:solidFill>
                <a:latin typeface="SFMono-Regular"/>
              </a:rPr>
              <a:t>name;</a:t>
            </a:r>
            <a:r>
              <a:rPr lang="ru-RU" sz="2200" dirty="0">
                <a:solidFill>
                  <a:srgbClr val="383A42"/>
                </a:solidFill>
                <a:latin typeface="SFMono-Regular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sz="22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200" dirty="0">
                <a:solidFill>
                  <a:srgbClr val="986801"/>
                </a:solidFill>
                <a:latin typeface="SFMono-Regular"/>
              </a:rPr>
              <a:t>int </a:t>
            </a:r>
            <a:r>
              <a:rPr lang="en-US" sz="2200" dirty="0">
                <a:solidFill>
                  <a:srgbClr val="383A42"/>
                </a:solidFill>
                <a:latin typeface="SFMono-Regular"/>
              </a:rPr>
              <a:t>health</a:t>
            </a:r>
            <a:r>
              <a:rPr lang="ru-RU" sz="2200" dirty="0">
                <a:solidFill>
                  <a:srgbClr val="383A42"/>
                </a:solidFill>
                <a:latin typeface="SFMono-Regular"/>
              </a:rPr>
              <a:t>; </a:t>
            </a:r>
          </a:p>
          <a:p>
            <a:pPr>
              <a:lnSpc>
                <a:spcPct val="80000"/>
              </a:lnSpc>
            </a:pPr>
            <a:endParaRPr lang="en-US" sz="22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986801"/>
                </a:solidFill>
                <a:latin typeface="SFMono-Regular"/>
              </a:rPr>
              <a:t>	public</a:t>
            </a:r>
            <a:r>
              <a:rPr lang="en-US" sz="22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SFMono-Regular"/>
              </a:rPr>
              <a:t>Unit</a:t>
            </a:r>
            <a:r>
              <a:rPr lang="en-US" sz="2200" dirty="0">
                <a:solidFill>
                  <a:srgbClr val="383A42"/>
                </a:solidFill>
                <a:latin typeface="SFMono-Regular"/>
              </a:rPr>
              <a:t>() {	}</a:t>
            </a:r>
            <a:endParaRPr lang="ru-RU" sz="2200" dirty="0">
              <a:solidFill>
                <a:srgbClr val="383A42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endParaRPr lang="ru-RU" sz="22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200" dirty="0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en-US" sz="22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SFMono-Regular"/>
              </a:rPr>
              <a:t>Unit</a:t>
            </a:r>
            <a:r>
              <a:rPr lang="en-US" sz="2200" b="0" i="0" dirty="0">
                <a:solidFill>
                  <a:srgbClr val="383A42"/>
                </a:solidFill>
                <a:effectLst/>
                <a:latin typeface="SFMono-Regular"/>
              </a:rPr>
              <a:t>(</a:t>
            </a:r>
            <a:r>
              <a:rPr lang="en-US" sz="22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200" b="0" i="0" dirty="0">
                <a:solidFill>
                  <a:srgbClr val="383A42"/>
                </a:solidFill>
                <a:effectLst/>
                <a:latin typeface="SFMono-Regular"/>
              </a:rPr>
              <a:t> n, </a:t>
            </a:r>
            <a:r>
              <a:rPr lang="en-US" sz="22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200" b="0" i="0" dirty="0">
                <a:solidFill>
                  <a:srgbClr val="383A42"/>
                </a:solidFill>
                <a:effectLst/>
                <a:latin typeface="SFMono-Regular"/>
              </a:rPr>
              <a:t> h) {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200" b="0" i="0" dirty="0">
                <a:solidFill>
                  <a:srgbClr val="383A42"/>
                </a:solidFill>
                <a:effectLst/>
                <a:latin typeface="SFMono-Regular"/>
              </a:rPr>
              <a:t>name = n;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200" b="0" i="0" dirty="0">
                <a:solidFill>
                  <a:srgbClr val="383A42"/>
                </a:solidFill>
                <a:effectLst/>
                <a:latin typeface="SFMono-Regular"/>
              </a:rPr>
              <a:t>health = h; 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2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  <a:endParaRPr lang="ru-RU" sz="2200" b="0" i="0" dirty="0">
              <a:solidFill>
                <a:srgbClr val="383A42"/>
              </a:solidFill>
              <a:effectLst/>
              <a:latin typeface="SFMono-Regular"/>
            </a:endParaRPr>
          </a:p>
          <a:p>
            <a:pPr>
              <a:lnSpc>
                <a:spcPct val="80000"/>
              </a:lnSpc>
            </a:pPr>
            <a:endParaRPr lang="ru-RU" sz="2200" i="1" dirty="0">
              <a:solidFill>
                <a:srgbClr val="A0A1A7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ru-RU" sz="22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200" dirty="0" err="1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altLang="ru-RU" sz="2200" dirty="0">
                <a:solidFill>
                  <a:srgbClr val="986801"/>
                </a:solidFill>
                <a:latin typeface="SFMono-Regular"/>
              </a:rPr>
              <a:t> </a:t>
            </a:r>
            <a:r>
              <a:rPr lang="ru-RU" altLang="ru-RU" sz="2200" dirty="0" err="1">
                <a:solidFill>
                  <a:srgbClr val="C00000"/>
                </a:solidFill>
                <a:latin typeface="SFMono-Regular"/>
              </a:rPr>
              <a:t>printInfo</a:t>
            </a:r>
            <a:r>
              <a:rPr lang="ru-RU" altLang="ru-RU" sz="2200" dirty="0">
                <a:solidFill>
                  <a:srgbClr val="986801"/>
                </a:solidFill>
                <a:latin typeface="SFMono-Regular"/>
              </a:rPr>
              <a:t> </a:t>
            </a:r>
            <a:r>
              <a:rPr lang="ru-RU" altLang="ru-RU" sz="2200" dirty="0">
                <a:solidFill>
                  <a:srgbClr val="383A42"/>
                </a:solidFill>
                <a:latin typeface="SFMono-Regular"/>
              </a:rPr>
              <a:t>() {</a:t>
            </a:r>
            <a:br>
              <a:rPr lang="ru-RU" altLang="ru-RU" sz="2200" dirty="0">
                <a:solidFill>
                  <a:srgbClr val="383A42"/>
                </a:solidFill>
                <a:latin typeface="SFMono-Regular"/>
              </a:rPr>
            </a:br>
            <a:r>
              <a:rPr lang="ru-RU" altLang="ru-RU" sz="2200" dirty="0">
                <a:solidFill>
                  <a:srgbClr val="383A42"/>
                </a:solidFill>
                <a:latin typeface="SFMono-Regular"/>
              </a:rPr>
              <a:t>    </a:t>
            </a:r>
            <a:r>
              <a:rPr lang="en-US" altLang="ru-RU" sz="22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altLang="ru-RU" sz="2200" dirty="0" err="1">
                <a:solidFill>
                  <a:srgbClr val="383A42"/>
                </a:solidFill>
                <a:latin typeface="SFMono-Regular"/>
              </a:rPr>
              <a:t>Log.i</a:t>
            </a:r>
            <a:r>
              <a:rPr lang="ru-RU" altLang="ru-RU" sz="2200" dirty="0">
                <a:solidFill>
                  <a:srgbClr val="383A42"/>
                </a:solidFill>
                <a:latin typeface="SFMono-Regular"/>
              </a:rPr>
              <a:t>("</a:t>
            </a:r>
            <a:r>
              <a:rPr lang="en-US" altLang="ru-RU" sz="2200" dirty="0">
                <a:solidFill>
                  <a:srgbClr val="383A42"/>
                </a:solidFill>
                <a:latin typeface="SFMono-Regular"/>
              </a:rPr>
              <a:t>Test</a:t>
            </a:r>
            <a:r>
              <a:rPr lang="ru-RU" altLang="ru-RU" sz="2200" dirty="0">
                <a:solidFill>
                  <a:srgbClr val="383A42"/>
                </a:solidFill>
                <a:latin typeface="SFMono-Regular"/>
              </a:rPr>
              <a:t>"</a:t>
            </a:r>
            <a:r>
              <a:rPr lang="en-US" altLang="ru-RU" sz="2200" dirty="0">
                <a:solidFill>
                  <a:srgbClr val="383A42"/>
                </a:solidFill>
                <a:latin typeface="SFMono-Regular"/>
              </a:rPr>
              <a:t>, </a:t>
            </a:r>
            <a:r>
              <a:rPr lang="ru-RU" altLang="ru-RU" sz="2200" dirty="0">
                <a:solidFill>
                  <a:srgbClr val="383A42"/>
                </a:solidFill>
                <a:latin typeface="SFMono-Regular"/>
              </a:rPr>
              <a:t>"</a:t>
            </a:r>
            <a:r>
              <a:rPr lang="ru-RU" altLang="ru-RU" sz="2200" dirty="0" err="1">
                <a:solidFill>
                  <a:srgbClr val="383A42"/>
                </a:solidFill>
                <a:latin typeface="SFMono-Regular"/>
              </a:rPr>
              <a:t>Unit</a:t>
            </a:r>
            <a:r>
              <a:rPr lang="ru-RU" altLang="ru-RU" sz="2200" dirty="0">
                <a:solidFill>
                  <a:srgbClr val="383A42"/>
                </a:solidFill>
                <a:latin typeface="SFMono-Regular"/>
              </a:rPr>
              <a:t> " + </a:t>
            </a:r>
            <a:r>
              <a:rPr lang="ru-RU" altLang="ru-RU" sz="2200" dirty="0" err="1">
                <a:solidFill>
                  <a:srgbClr val="383A42"/>
                </a:solidFill>
                <a:latin typeface="SFMono-Regular"/>
              </a:rPr>
              <a:t>name</a:t>
            </a:r>
            <a:r>
              <a:rPr lang="ru-RU" altLang="ru-RU" sz="2200" dirty="0">
                <a:solidFill>
                  <a:srgbClr val="383A42"/>
                </a:solidFill>
                <a:latin typeface="SFMono-Regular"/>
              </a:rPr>
              <a:t>);</a:t>
            </a:r>
            <a:br>
              <a:rPr lang="ru-RU" altLang="ru-RU" sz="2200" dirty="0">
                <a:solidFill>
                  <a:srgbClr val="383A42"/>
                </a:solidFill>
                <a:latin typeface="SFMono-Regular"/>
              </a:rPr>
            </a:br>
            <a:r>
              <a:rPr lang="en-US" altLang="ru-RU" sz="22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200" dirty="0">
                <a:solidFill>
                  <a:srgbClr val="383A42"/>
                </a:solidFill>
                <a:latin typeface="SFMono-Regular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ru-RU" sz="22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023351-70F6-44ED-A0EE-9B9DBB2D64A7}"/>
              </a:ext>
            </a:extLst>
          </p:cNvPr>
          <p:cNvSpPr/>
          <p:nvPr/>
        </p:nvSpPr>
        <p:spPr>
          <a:xfrm>
            <a:off x="6680547" y="212676"/>
            <a:ext cx="5016196" cy="408638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7182728-EC76-4032-88E8-8250BD102EF7}"/>
              </a:ext>
            </a:extLst>
          </p:cNvPr>
          <p:cNvSpPr/>
          <p:nvPr/>
        </p:nvSpPr>
        <p:spPr>
          <a:xfrm>
            <a:off x="6680547" y="411856"/>
            <a:ext cx="5069895" cy="3940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A626A4"/>
                </a:solidFill>
                <a:latin typeface="SFMono-Regular"/>
              </a:rPr>
              <a:t>public class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Human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extends 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Unit </a:t>
            </a:r>
            <a:r>
              <a:rPr lang="ru-RU" sz="2400" dirty="0">
                <a:solidFill>
                  <a:srgbClr val="A626A4"/>
                </a:solidFill>
                <a:latin typeface="SFMono-Regular"/>
              </a:rPr>
              <a:t>{</a:t>
            </a:r>
            <a:endParaRPr lang="en-US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public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FMono-Regular"/>
              </a:rPr>
              <a:t>Human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(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String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n, </a:t>
            </a:r>
            <a:r>
              <a:rPr lang="en-US" sz="2400" dirty="0">
                <a:solidFill>
                  <a:srgbClr val="986801"/>
                </a:solidFill>
                <a:latin typeface="SFMono-Regular"/>
              </a:rPr>
              <a:t>int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 h)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name = n;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health = h;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en-US" sz="2400" b="0" i="0" dirty="0">
                <a:solidFill>
                  <a:srgbClr val="383A42"/>
                </a:solidFill>
                <a:effectLst/>
                <a:latin typeface="SFMono-Regular"/>
              </a:rPr>
              <a:t>}</a:t>
            </a:r>
          </a:p>
          <a:p>
            <a:pPr>
              <a:lnSpc>
                <a:spcPct val="80000"/>
              </a:lnSpc>
            </a:pP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808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ru-RU" sz="2400" dirty="0">
                <a:solidFill>
                  <a:srgbClr val="808000"/>
                </a:solidFill>
                <a:latin typeface="Consolas" panose="020B0609020204030204" pitchFamily="49" charset="0"/>
              </a:rPr>
              <a:t>	</a:t>
            </a: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@Override</a:t>
            </a:r>
          </a:p>
          <a:p>
            <a:pPr>
              <a:lnSpc>
                <a:spcPct val="80000"/>
              </a:lnSpc>
            </a:pP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	</a:t>
            </a:r>
            <a:r>
              <a:rPr lang="ru-RU" altLang="ru-RU" sz="2400" dirty="0" err="1">
                <a:solidFill>
                  <a:srgbClr val="986801"/>
                </a:solidFill>
                <a:latin typeface="SFMono-Regular"/>
              </a:rPr>
              <a:t>void</a:t>
            </a: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 </a:t>
            </a:r>
            <a:r>
              <a:rPr lang="ru-RU" altLang="ru-RU" sz="2400" dirty="0" err="1">
                <a:solidFill>
                  <a:srgbClr val="C00000"/>
                </a:solidFill>
                <a:latin typeface="SFMono-Regular"/>
              </a:rPr>
              <a:t>printInfo</a:t>
            </a:r>
            <a:r>
              <a:rPr lang="ru-RU" altLang="ru-RU" sz="2400" dirty="0">
                <a:solidFill>
                  <a:srgbClr val="986801"/>
                </a:solidFill>
                <a:latin typeface="SFMono-Regular"/>
              </a:rPr>
              <a:t> 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() {</a:t>
            </a:r>
            <a:br>
              <a:rPr lang="ru-RU" altLang="ru-RU" sz="2400" dirty="0">
                <a:solidFill>
                  <a:srgbClr val="383A42"/>
                </a:solidFill>
                <a:latin typeface="SFMono-Regular"/>
              </a:rPr>
            </a:b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    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		</a:t>
            </a:r>
            <a:r>
              <a:rPr lang="en-US" altLang="ru-RU" sz="2400" dirty="0" err="1">
                <a:solidFill>
                  <a:srgbClr val="383A42"/>
                </a:solidFill>
                <a:latin typeface="SFMono-Regular"/>
              </a:rPr>
              <a:t>Log.i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("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Test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"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, 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“</a:t>
            </a: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Human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 " + </a:t>
            </a:r>
            <a:r>
              <a:rPr lang="ru-RU" altLang="ru-RU" sz="2400" dirty="0" err="1">
                <a:solidFill>
                  <a:srgbClr val="383A42"/>
                </a:solidFill>
                <a:latin typeface="SFMono-Regular"/>
              </a:rPr>
              <a:t>name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);</a:t>
            </a:r>
            <a:br>
              <a:rPr lang="ru-RU" altLang="ru-RU" sz="2400" dirty="0">
                <a:solidFill>
                  <a:srgbClr val="383A42"/>
                </a:solidFill>
                <a:latin typeface="SFMono-Regular"/>
              </a:rPr>
            </a:br>
            <a:r>
              <a:rPr lang="en-US" altLang="ru-RU" sz="2400" dirty="0">
                <a:solidFill>
                  <a:srgbClr val="383A42"/>
                </a:solidFill>
                <a:latin typeface="SFMono-Regular"/>
              </a:rPr>
              <a:t>	</a:t>
            </a:r>
            <a:r>
              <a:rPr lang="ru-RU" altLang="ru-RU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rgbClr val="A626A4"/>
              </a:solidFill>
              <a:latin typeface="SFMono-Regular"/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A626A4"/>
                </a:solidFill>
                <a:latin typeface="SFMono-Regular"/>
              </a:rPr>
              <a:t>}</a:t>
            </a: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63CD106A-C8A4-4088-84B5-2FFE9208C18E}"/>
              </a:ext>
            </a:extLst>
          </p:cNvPr>
          <p:cNvSpPr/>
          <p:nvPr/>
        </p:nvSpPr>
        <p:spPr>
          <a:xfrm>
            <a:off x="5479603" y="18853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390CE19-E73D-405A-9A0E-4D1D7E672DA9}"/>
              </a:ext>
            </a:extLst>
          </p:cNvPr>
          <p:cNvSpPr/>
          <p:nvPr/>
        </p:nvSpPr>
        <p:spPr>
          <a:xfrm>
            <a:off x="328592" y="212676"/>
            <a:ext cx="4861726" cy="408638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0270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Создание объектов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B53D30-6AA4-491F-BDD0-538B3D60C72A}"/>
              </a:ext>
            </a:extLst>
          </p:cNvPr>
          <p:cNvSpPr txBox="1"/>
          <p:nvPr/>
        </p:nvSpPr>
        <p:spPr>
          <a:xfrm>
            <a:off x="484633" y="874644"/>
            <a:ext cx="68192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heroU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hero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unit.printInfo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human.printInfo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95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0BAD2"/>
              </a:buClr>
              <a:buSzTx/>
              <a:buFontTx/>
              <a:buNone/>
              <a:tabLst/>
              <a:defRPr/>
            </a:pPr>
            <a:r>
              <a:rPr lang="ru-RU" sz="3200" b="1" dirty="0">
                <a:latin typeface="Corbel" panose="020B0503020204020204"/>
              </a:rPr>
              <a:t>Ключевые слова </a:t>
            </a:r>
            <a:r>
              <a:rPr lang="en-US" sz="3200" b="1" dirty="0">
                <a:latin typeface="Corbel" panose="020B0503020204020204"/>
              </a:rPr>
              <a:t>this</a:t>
            </a:r>
            <a:r>
              <a:rPr lang="ru-RU" sz="3200" b="1" dirty="0">
                <a:latin typeface="Corbel" panose="020B0503020204020204"/>
              </a:rPr>
              <a:t> и </a:t>
            </a:r>
            <a:r>
              <a:rPr lang="en-US" sz="3200" b="1" dirty="0">
                <a:latin typeface="Corbel" panose="020B0503020204020204"/>
              </a:rPr>
              <a:t>super</a:t>
            </a:r>
            <a:b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j-ea"/>
              <a:cs typeface="+mj-cs"/>
            </a:endParaRPr>
          </a:p>
        </p:txBody>
      </p:sp>
      <p:pic>
        <p:nvPicPr>
          <p:cNvPr id="1028" name="Picture 4" descr="Новый Персонаж/Неизвестный Персонаж">
            <a:extLst>
              <a:ext uri="{FF2B5EF4-FFF2-40B4-BE49-F238E27FC236}">
                <a16:creationId xmlns:a16="http://schemas.microsoft.com/office/drawing/2014/main" id="{C5F0FBA6-FD94-4B17-987B-0262BD943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62" y="575290"/>
            <a:ext cx="1778027" cy="27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ремиум векторы | Мультяшный персонаж, человек, держащий скейтборд">
            <a:extLst>
              <a:ext uri="{FF2B5EF4-FFF2-40B4-BE49-F238E27FC236}">
                <a16:creationId xmlns:a16="http://schemas.microsoft.com/office/drawing/2014/main" id="{CAF22F94-C95B-43B0-B96A-0B2004F81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1" r="27796"/>
          <a:stretch/>
        </p:blipFill>
        <p:spPr bwMode="auto">
          <a:xfrm>
            <a:off x="7597849" y="786051"/>
            <a:ext cx="1572502" cy="270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7BF784-ABDC-410D-9E6B-1E30853529F8}"/>
              </a:ext>
            </a:extLst>
          </p:cNvPr>
          <p:cNvSpPr txBox="1"/>
          <p:nvPr/>
        </p:nvSpPr>
        <p:spPr>
          <a:xfrm>
            <a:off x="3274248" y="351565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Unit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A1067-393B-404A-BF6A-A53808197755}"/>
              </a:ext>
            </a:extLst>
          </p:cNvPr>
          <p:cNvSpPr txBox="1"/>
          <p:nvPr/>
        </p:nvSpPr>
        <p:spPr>
          <a:xfrm>
            <a:off x="7725053" y="3510799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Human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FE088365-D6A2-4F4B-B907-F321FE349961}"/>
              </a:ext>
            </a:extLst>
          </p:cNvPr>
          <p:cNvSpPr/>
          <p:nvPr/>
        </p:nvSpPr>
        <p:spPr>
          <a:xfrm>
            <a:off x="5479603" y="18853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845251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131</Words>
  <Application>Microsoft Office PowerPoint</Application>
  <PresentationFormat>Широкоэкранный</PresentationFormat>
  <Paragraphs>150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Consolas</vt:lpstr>
      <vt:lpstr>Corbel</vt:lpstr>
      <vt:lpstr>SFMono-Regular</vt:lpstr>
      <vt:lpstr>Wingdings 2</vt:lpstr>
      <vt:lpstr>Рамка</vt:lpstr>
      <vt:lpstr>Принципы ООП  </vt:lpstr>
      <vt:lpstr>Наследование</vt:lpstr>
      <vt:lpstr>Наследование Java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Ключевое слово this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</dc:title>
  <dc:creator>mobile3</dc:creator>
  <cp:lastModifiedBy>mobile3</cp:lastModifiedBy>
  <cp:revision>17</cp:revision>
  <dcterms:created xsi:type="dcterms:W3CDTF">2020-10-23T04:19:54Z</dcterms:created>
  <dcterms:modified xsi:type="dcterms:W3CDTF">2020-10-27T04:55:42Z</dcterms:modified>
</cp:coreProperties>
</file>