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27" r:id="rId3"/>
    <p:sldId id="330" r:id="rId4"/>
    <p:sldId id="305" r:id="rId5"/>
    <p:sldId id="331" r:id="rId6"/>
    <p:sldId id="333" r:id="rId7"/>
    <p:sldId id="335" r:id="rId8"/>
    <p:sldId id="33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94" y="1371600"/>
            <a:ext cx="4445028" cy="3255264"/>
          </a:xfrm>
        </p:spPr>
        <p:txBody>
          <a:bodyPr>
            <a:normAutofit/>
          </a:bodyPr>
          <a:lstStyle/>
          <a:p>
            <a:r>
              <a:rPr lang="ru-RU" sz="4800" dirty="0"/>
              <a:t>Принципы ООП</a:t>
            </a:r>
            <a:br>
              <a:rPr lang="ru-RU" sz="4800" dirty="0"/>
            </a:br>
            <a:br>
              <a:rPr lang="ru-RU" sz="4800" dirty="0"/>
            </a:br>
            <a:endParaRPr lang="ru-RU" sz="4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05" y="2403292"/>
            <a:ext cx="4068893" cy="1025708"/>
          </a:xfrm>
        </p:spPr>
        <p:txBody>
          <a:bodyPr>
            <a:normAutofit/>
          </a:bodyPr>
          <a:lstStyle/>
          <a:p>
            <a:r>
              <a:rPr lang="ru-RU" sz="4800" dirty="0"/>
              <a:t>Наследование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ООП на Python: концепции, принципы и примеры реализации">
            <a:extLst>
              <a:ext uri="{FF2B5EF4-FFF2-40B4-BE49-F238E27FC236}">
                <a16:creationId xmlns:a16="http://schemas.microsoft.com/office/drawing/2014/main" id="{FEEFDDD3-739F-453E-AE89-35A76609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698754"/>
            <a:ext cx="50387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72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668" y="3058048"/>
            <a:ext cx="4068893" cy="102570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Наследование</a:t>
            </a:r>
            <a:br>
              <a:rPr lang="en-US" sz="4800" dirty="0"/>
            </a:br>
            <a:r>
              <a:rPr lang="en-US" sz="4800" dirty="0"/>
              <a:t>Java</a:t>
            </a:r>
            <a:endParaRPr lang="ru-RU" sz="48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C7DDAF-A1C2-4943-BACF-D4C663FE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21" y="87705"/>
            <a:ext cx="6925250" cy="2567790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6BEAF90-4F48-45AE-B93D-759B0DFB688A}"/>
              </a:ext>
            </a:extLst>
          </p:cNvPr>
          <p:cNvGrpSpPr/>
          <p:nvPr/>
        </p:nvGrpSpPr>
        <p:grpSpPr>
          <a:xfrm>
            <a:off x="5663974" y="2743200"/>
            <a:ext cx="5506280" cy="3434409"/>
            <a:chOff x="7560942" y="-635024"/>
            <a:chExt cx="4730796" cy="343440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53C33F2-0BF5-4D22-A9BE-B3755FE02C30}"/>
                </a:ext>
              </a:extLst>
            </p:cNvPr>
            <p:cNvSpPr/>
            <p:nvPr/>
          </p:nvSpPr>
          <p:spPr>
            <a:xfrm>
              <a:off x="7801898" y="-592734"/>
              <a:ext cx="4305463" cy="3299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A626A4"/>
                  </a:solidFill>
                  <a:latin typeface="SFMono-Regular"/>
                </a:rPr>
                <a:t>public class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 Unit</a:t>
              </a:r>
              <a:r>
                <a:rPr lang="ru-RU" sz="2000" dirty="0">
                  <a:solidFill>
                    <a:srgbClr val="A626A4"/>
                  </a:solidFill>
                  <a:latin typeface="SFMono-Regular"/>
                </a:rPr>
                <a:t> {</a:t>
              </a:r>
              <a:endParaRPr lang="en-US" sz="2000" dirty="0">
                <a:solidFill>
                  <a:srgbClr val="A626A4"/>
                </a:solidFill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A626A4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String</a:t>
              </a:r>
              <a:r>
                <a:rPr lang="en-US" sz="2000" dirty="0">
                  <a:solidFill>
                    <a:srgbClr val="A626A4"/>
                  </a:solidFill>
                  <a:latin typeface="SFMono-Regular"/>
                </a:rPr>
                <a:t> 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name;</a:t>
              </a: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int 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health</a:t>
              </a: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; </a:t>
              </a:r>
            </a:p>
            <a:p>
              <a:pPr>
                <a:lnSpc>
                  <a:spcPct val="80000"/>
                </a:lnSpc>
              </a:pPr>
              <a:endParaRPr lang="ru-RU" sz="2000" i="1" dirty="0">
                <a:solidFill>
                  <a:srgbClr val="A0A1A7"/>
                </a:solidFill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public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latin typeface="SFMono-Regular"/>
                </a:rPr>
                <a:t>Unit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String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 n, 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int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 h) {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	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name = n;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	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health = h; 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}</a:t>
              </a:r>
              <a:endParaRPr lang="ru-RU" sz="20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80000"/>
                </a:lnSpc>
              </a:pPr>
              <a:endParaRPr lang="ru-RU" sz="2000" i="1" dirty="0">
                <a:solidFill>
                  <a:srgbClr val="A0A1A7"/>
                </a:solidFill>
                <a:latin typeface="SFMono-Regular"/>
              </a:endParaRPr>
            </a:p>
            <a:p>
              <a:pPr marR="0" lvl="0" indent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2000" dirty="0">
                  <a:solidFill>
                    <a:srgbClr val="986801"/>
                  </a:solidFill>
                  <a:latin typeface="SFMono-Regular"/>
                </a:rPr>
                <a:t>	</a:t>
              </a:r>
              <a:r>
                <a:rPr lang="ru-RU" altLang="ru-RU" sz="2000" dirty="0" err="1">
                  <a:solidFill>
                    <a:srgbClr val="986801"/>
                  </a:solidFill>
                  <a:latin typeface="SFMono-Regular"/>
                </a:rPr>
                <a:t>void</a:t>
              </a:r>
              <a:r>
                <a:rPr lang="ru-RU" altLang="ru-RU" sz="2000" dirty="0">
                  <a:solidFill>
                    <a:srgbClr val="986801"/>
                  </a:solidFill>
                  <a:latin typeface="SFMono-Regular"/>
                </a:rPr>
                <a:t> </a:t>
              </a:r>
              <a:r>
                <a:rPr lang="ru-RU" altLang="ru-RU" sz="2000" dirty="0" err="1">
                  <a:solidFill>
                    <a:srgbClr val="C00000"/>
                  </a:solidFill>
                  <a:latin typeface="SFMono-Regular"/>
                </a:rPr>
                <a:t>printInfo</a:t>
              </a:r>
              <a:r>
                <a:rPr lang="ru-RU" altLang="ru-RU" sz="2000" dirty="0">
                  <a:solidFill>
                    <a:srgbClr val="986801"/>
                  </a:solidFill>
                  <a:latin typeface="SFMono-Regular"/>
                </a:rPr>
                <a:t> 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() {</a:t>
              </a:r>
              <a:b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</a:b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    </a:t>
              </a:r>
              <a:r>
                <a:rPr lang="en-US" altLang="ru-RU" sz="2000" dirty="0">
                  <a:solidFill>
                    <a:srgbClr val="383A42"/>
                  </a:solidFill>
                  <a:latin typeface="SFMono-Regular"/>
                </a:rPr>
                <a:t>		</a:t>
              </a:r>
              <a:r>
                <a:rPr lang="en-US" altLang="ru-RU" sz="2000" dirty="0" err="1">
                  <a:solidFill>
                    <a:srgbClr val="383A42"/>
                  </a:solidFill>
                  <a:latin typeface="SFMono-Regular"/>
                </a:rPr>
                <a:t>Log.i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("</a:t>
              </a:r>
              <a:r>
                <a:rPr lang="en-US" altLang="ru-RU" sz="2000" dirty="0">
                  <a:solidFill>
                    <a:srgbClr val="383A42"/>
                  </a:solidFill>
                  <a:latin typeface="SFMono-Regular"/>
                </a:rPr>
                <a:t>Test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"</a:t>
              </a:r>
              <a:r>
                <a:rPr lang="en-US" altLang="ru-RU" sz="2000" dirty="0">
                  <a:solidFill>
                    <a:srgbClr val="383A42"/>
                  </a:solidFill>
                  <a:latin typeface="SFMono-Regular"/>
                </a:rPr>
                <a:t>, 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"</a:t>
              </a:r>
              <a:r>
                <a:rPr lang="ru-RU" altLang="ru-RU" sz="2000" dirty="0" err="1">
                  <a:solidFill>
                    <a:srgbClr val="383A42"/>
                  </a:solidFill>
                  <a:latin typeface="SFMono-Regular"/>
                </a:rPr>
                <a:t>Unit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 " + </a:t>
              </a:r>
              <a:r>
                <a:rPr lang="ru-RU" altLang="ru-RU" sz="2000" dirty="0" err="1">
                  <a:solidFill>
                    <a:srgbClr val="383A42"/>
                  </a:solidFill>
                  <a:latin typeface="SFMono-Regular"/>
                </a:rPr>
                <a:t>name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);</a:t>
              </a:r>
              <a:b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</a:br>
              <a:r>
                <a:rPr lang="en-US" altLang="ru-RU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}</a:t>
              </a:r>
            </a:p>
            <a:p>
              <a:pPr>
                <a:lnSpc>
                  <a:spcPct val="80000"/>
                </a:lnSpc>
              </a:pPr>
              <a:r>
                <a:rPr lang="ru-RU" sz="2000" dirty="0">
                  <a:solidFill>
                    <a:srgbClr val="A626A4"/>
                  </a:solidFill>
                  <a:latin typeface="SFMono-Regular"/>
                </a:rPr>
                <a:t>}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DF0428F-CE1A-45DC-8367-BCA5E2B5DEFD}"/>
                </a:ext>
              </a:extLst>
            </p:cNvPr>
            <p:cNvSpPr/>
            <p:nvPr/>
          </p:nvSpPr>
          <p:spPr>
            <a:xfrm>
              <a:off x="7560942" y="-635024"/>
              <a:ext cx="4730796" cy="343440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Наследование </a:t>
            </a:r>
            <a:r>
              <a:rPr lang="en-US" sz="3200" b="1" dirty="0">
                <a:latin typeface="Corbel" panose="020B0503020204020204"/>
              </a:rPr>
              <a:t>Java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53D30-6AA4-491F-BDD0-538B3D60C72A}"/>
              </a:ext>
            </a:extLst>
          </p:cNvPr>
          <p:cNvSpPr txBox="1"/>
          <p:nvPr/>
        </p:nvSpPr>
        <p:spPr>
          <a:xfrm>
            <a:off x="484633" y="45350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Human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extends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Unit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…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endParaRPr lang="en-US" dirty="0">
              <a:solidFill>
                <a:srgbClr val="383A42"/>
              </a:solidFill>
              <a:latin typeface="SFMono-Regular"/>
            </a:endParaRPr>
          </a:p>
          <a:p>
            <a:endParaRPr lang="en-US" dirty="0">
              <a:solidFill>
                <a:srgbClr val="383A42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Robot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extends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Unit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…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dirty="0"/>
          </a:p>
          <a:p>
            <a:endParaRPr lang="en-US" dirty="0">
              <a:solidFill>
                <a:srgbClr val="383A42"/>
              </a:solidFill>
              <a:latin typeface="SFMono-Regular"/>
            </a:endParaRPr>
          </a:p>
          <a:p>
            <a:endParaRPr lang="en-US" dirty="0">
              <a:solidFill>
                <a:srgbClr val="383A42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Wizard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extends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Unit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…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dirty="0"/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6A8401-EC35-4CBA-AAB4-BB1D1615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17" y="638175"/>
            <a:ext cx="6925250" cy="25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69C1A4-F974-4355-80D0-90F5BE886780}"/>
              </a:ext>
            </a:extLst>
          </p:cNvPr>
          <p:cNvSpPr/>
          <p:nvPr/>
        </p:nvSpPr>
        <p:spPr>
          <a:xfrm>
            <a:off x="1442620" y="761997"/>
            <a:ext cx="4910218" cy="414866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80E499C-15F1-4607-83A7-35CB911BAAF5}"/>
              </a:ext>
            </a:extLst>
          </p:cNvPr>
          <p:cNvSpPr/>
          <p:nvPr/>
        </p:nvSpPr>
        <p:spPr>
          <a:xfrm>
            <a:off x="1572612" y="934567"/>
            <a:ext cx="5069895" cy="4236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Unit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name;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health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name = n;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health = h;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 err="1">
                <a:solidFill>
                  <a:srgbClr val="C00000"/>
                </a:solidFill>
                <a:latin typeface="SFMono-Regular"/>
              </a:rPr>
              <a:t>printInfo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 {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altLang="ru-RU" sz="2400" dirty="0" err="1">
                <a:solidFill>
                  <a:srgbClr val="383A42"/>
                </a:solidFill>
                <a:latin typeface="SFMono-Regular"/>
              </a:rPr>
              <a:t>Log.i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Test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,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Unit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" +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name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);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B3EED5-0293-49FE-ACF5-1A3EA638F103}"/>
              </a:ext>
            </a:extLst>
          </p:cNvPr>
          <p:cNvSpPr/>
          <p:nvPr/>
        </p:nvSpPr>
        <p:spPr>
          <a:xfrm>
            <a:off x="6899906" y="761998"/>
            <a:ext cx="4492238" cy="129829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E75A52A-D07D-4D74-BF8B-68E582DD593F}"/>
              </a:ext>
            </a:extLst>
          </p:cNvPr>
          <p:cNvSpPr/>
          <p:nvPr/>
        </p:nvSpPr>
        <p:spPr>
          <a:xfrm>
            <a:off x="6939991" y="925429"/>
            <a:ext cx="4599636" cy="98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Human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extends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Unit 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9A37B42F-7019-42B8-B318-F735595C316B}"/>
              </a:ext>
            </a:extLst>
          </p:cNvPr>
          <p:cNvSpPr/>
          <p:nvPr/>
        </p:nvSpPr>
        <p:spPr>
          <a:xfrm>
            <a:off x="5821948" y="1129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97DF59-7BFB-4C0D-A6CD-9F0C692C49D2}"/>
              </a:ext>
            </a:extLst>
          </p:cNvPr>
          <p:cNvSpPr txBox="1"/>
          <p:nvPr/>
        </p:nvSpPr>
        <p:spPr>
          <a:xfrm>
            <a:off x="6655831" y="3308990"/>
            <a:ext cx="4883795" cy="3054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name;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health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 err="1">
                <a:solidFill>
                  <a:srgbClr val="C00000"/>
                </a:solidFill>
                <a:latin typeface="SFMono-Regular"/>
              </a:rPr>
              <a:t>printInfo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 {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altLang="ru-RU" sz="2400" dirty="0" err="1">
                <a:solidFill>
                  <a:srgbClr val="383A42"/>
                </a:solidFill>
                <a:latin typeface="SFMono-Regular"/>
              </a:rPr>
              <a:t>Log.i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Test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,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Unit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" +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name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);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}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rgbClr val="C00000"/>
              </a:solidFill>
              <a:latin typeface="SFMono-Regular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FEF229E-7C30-4DE5-87BE-A1E2F0B9141C}"/>
              </a:ext>
            </a:extLst>
          </p:cNvPr>
          <p:cNvSpPr/>
          <p:nvPr/>
        </p:nvSpPr>
        <p:spPr>
          <a:xfrm>
            <a:off x="6934351" y="3217738"/>
            <a:ext cx="4457793" cy="311361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50BA69-FF07-4CE5-BE3B-36997125DACB}"/>
              </a:ext>
            </a:extLst>
          </p:cNvPr>
          <p:cNvSpPr txBox="1"/>
          <p:nvPr/>
        </p:nvSpPr>
        <p:spPr>
          <a:xfrm>
            <a:off x="6870532" y="2700599"/>
            <a:ext cx="3447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sz="2800" dirty="0">
                <a:solidFill>
                  <a:srgbClr val="383A42"/>
                </a:solidFill>
                <a:latin typeface="SFMono-Regular"/>
              </a:rPr>
              <a:t> Human</a:t>
            </a:r>
            <a:r>
              <a:rPr lang="ru-RU" sz="2800" dirty="0">
                <a:solidFill>
                  <a:srgbClr val="A626A4"/>
                </a:solidFill>
                <a:latin typeface="SFMono-Regular"/>
              </a:rPr>
              <a:t> </a:t>
            </a:r>
            <a:endParaRPr lang="ru-RU" sz="2800" dirty="0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1C7E8ACE-CCF7-42D8-AA71-9EA9B5BD7C99}"/>
              </a:ext>
            </a:extLst>
          </p:cNvPr>
          <p:cNvSpPr/>
          <p:nvPr/>
        </p:nvSpPr>
        <p:spPr>
          <a:xfrm rot="5400000">
            <a:off x="9047853" y="23967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80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Создание объектов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53D30-6AA4-491F-BDD0-538B3D60C72A}"/>
              </a:ext>
            </a:extLst>
          </p:cNvPr>
          <p:cNvSpPr txBox="1"/>
          <p:nvPr/>
        </p:nvSpPr>
        <p:spPr>
          <a:xfrm>
            <a:off x="484633" y="874644"/>
            <a:ext cx="63112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heroU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unit.printInfo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human.printInfo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Наследование </a:t>
            </a:r>
            <a:r>
              <a:rPr lang="en-US" sz="3200" b="1" dirty="0">
                <a:latin typeface="Corbel" panose="020B0503020204020204"/>
              </a:rPr>
              <a:t>Java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8456F5-6DD8-4755-82C0-6588DD5A053D}"/>
              </a:ext>
            </a:extLst>
          </p:cNvPr>
          <p:cNvSpPr/>
          <p:nvPr/>
        </p:nvSpPr>
        <p:spPr>
          <a:xfrm>
            <a:off x="484633" y="372249"/>
            <a:ext cx="5069895" cy="4236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Unit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name;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health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name = n;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health = h;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 err="1">
                <a:solidFill>
                  <a:srgbClr val="C00000"/>
                </a:solidFill>
                <a:latin typeface="SFMono-Regular"/>
              </a:rPr>
              <a:t>printInfo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 {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altLang="ru-RU" sz="2400" dirty="0" err="1">
                <a:solidFill>
                  <a:srgbClr val="383A42"/>
                </a:solidFill>
                <a:latin typeface="SFMono-Regular"/>
              </a:rPr>
              <a:t>Log.i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Test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,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Unit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" +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name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);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023351-70F6-44ED-A0EE-9B9DBB2D64A7}"/>
              </a:ext>
            </a:extLst>
          </p:cNvPr>
          <p:cNvSpPr/>
          <p:nvPr/>
        </p:nvSpPr>
        <p:spPr>
          <a:xfrm>
            <a:off x="6680547" y="212676"/>
            <a:ext cx="5016196" cy="408638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182728-EC76-4032-88E8-8250BD102EF7}"/>
              </a:ext>
            </a:extLst>
          </p:cNvPr>
          <p:cNvSpPr/>
          <p:nvPr/>
        </p:nvSpPr>
        <p:spPr>
          <a:xfrm>
            <a:off x="6680547" y="411856"/>
            <a:ext cx="5069895" cy="3940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Human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extends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Unit 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Human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name = n;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health = h;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pPr>
              <a:lnSpc>
                <a:spcPct val="80000"/>
              </a:lnSpc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ru-RU" sz="2400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@Override</a:t>
            </a:r>
          </a:p>
          <a:p>
            <a:pPr>
              <a:lnSpc>
                <a:spcPct val="80000"/>
              </a:lnSpc>
            </a:pP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 err="1">
                <a:solidFill>
                  <a:srgbClr val="C00000"/>
                </a:solidFill>
                <a:latin typeface="SFMono-Regular"/>
              </a:rPr>
              <a:t>printInfo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 {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altLang="ru-RU" sz="2400" dirty="0" err="1">
                <a:solidFill>
                  <a:srgbClr val="383A42"/>
                </a:solidFill>
                <a:latin typeface="SFMono-Regular"/>
              </a:rPr>
              <a:t>Log.i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Test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,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“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Human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" +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name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);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63CD106A-C8A4-4088-84B5-2FFE9208C18E}"/>
              </a:ext>
            </a:extLst>
          </p:cNvPr>
          <p:cNvSpPr/>
          <p:nvPr/>
        </p:nvSpPr>
        <p:spPr>
          <a:xfrm>
            <a:off x="5479603" y="18853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90CE19-E73D-405A-9A0E-4D1D7E672DA9}"/>
              </a:ext>
            </a:extLst>
          </p:cNvPr>
          <p:cNvSpPr/>
          <p:nvPr/>
        </p:nvSpPr>
        <p:spPr>
          <a:xfrm>
            <a:off x="328592" y="212676"/>
            <a:ext cx="4861726" cy="408638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0270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Создание объектов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53D30-6AA4-491F-BDD0-538B3D60C72A}"/>
              </a:ext>
            </a:extLst>
          </p:cNvPr>
          <p:cNvSpPr txBox="1"/>
          <p:nvPr/>
        </p:nvSpPr>
        <p:spPr>
          <a:xfrm>
            <a:off x="484633" y="874644"/>
            <a:ext cx="68192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heroU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unit.printInfo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human.printInfo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5362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406</Words>
  <Application>Microsoft Office PowerPoint</Application>
  <PresentationFormat>Широкоэкранный</PresentationFormat>
  <Paragraphs>77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Consolas</vt:lpstr>
      <vt:lpstr>Corbel</vt:lpstr>
      <vt:lpstr>SFMono-Regular</vt:lpstr>
      <vt:lpstr>Wingdings 2</vt:lpstr>
      <vt:lpstr>Рамка</vt:lpstr>
      <vt:lpstr>Принципы ООП  </vt:lpstr>
      <vt:lpstr>Наследование</vt:lpstr>
      <vt:lpstr>Наследование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 </cp:lastModifiedBy>
  <cp:revision>11</cp:revision>
  <dcterms:created xsi:type="dcterms:W3CDTF">2020-10-23T04:19:54Z</dcterms:created>
  <dcterms:modified xsi:type="dcterms:W3CDTF">2020-10-24T17:52:54Z</dcterms:modified>
</cp:coreProperties>
</file>