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80" r:id="rId2"/>
    <p:sldId id="268" r:id="rId3"/>
    <p:sldId id="266" r:id="rId4"/>
    <p:sldId id="276" r:id="rId5"/>
    <p:sldId id="292" r:id="rId6"/>
    <p:sldId id="294" r:id="rId7"/>
    <p:sldId id="293" r:id="rId8"/>
    <p:sldId id="286" r:id="rId9"/>
    <p:sldId id="269" r:id="rId10"/>
    <p:sldId id="283" r:id="rId11"/>
    <p:sldId id="285" r:id="rId12"/>
    <p:sldId id="282" r:id="rId13"/>
    <p:sldId id="291" r:id="rId14"/>
    <p:sldId id="281" r:id="rId15"/>
    <p:sldId id="290" r:id="rId16"/>
    <p:sldId id="275" r:id="rId17"/>
    <p:sldId id="278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69DC4097-399C-4D75-823F-140093B2791C}"/>
              </a:ext>
            </a:extLst>
          </p:cNvPr>
          <p:cNvSpPr txBox="1">
            <a:spLocks/>
          </p:cNvSpPr>
          <p:nvPr/>
        </p:nvSpPr>
        <p:spPr>
          <a:xfrm>
            <a:off x="1069849" y="1298448"/>
            <a:ext cx="6917245" cy="3255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ru-RU" sz="6000" b="1" dirty="0"/>
              <a:t>Кейс №3</a:t>
            </a:r>
          </a:p>
          <a:p>
            <a:pPr algn="r">
              <a:spcAft>
                <a:spcPts val="600"/>
              </a:spcAft>
              <a:buClr>
                <a:schemeClr val="accent1"/>
              </a:buClr>
            </a:pPr>
            <a:endParaRPr lang="ru-RU" sz="6000" b="1" dirty="0"/>
          </a:p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ru-RU" sz="6000" b="1" dirty="0"/>
              <a:t>Пиксельный графический редактор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49075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DBA314-6199-4509-8B05-57FD5568AF10}"/>
              </a:ext>
            </a:extLst>
          </p:cNvPr>
          <p:cNvSpPr/>
          <p:nvPr/>
        </p:nvSpPr>
        <p:spPr>
          <a:xfrm>
            <a:off x="1264150" y="1496501"/>
            <a:ext cx="6461231" cy="386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android.content.Context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import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</a:rPr>
              <a:t>android.view.View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public class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extends View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public </a:t>
            </a:r>
            <a:r>
              <a:rPr lang="en-US" sz="2400" dirty="0" err="1">
                <a:solidFill>
                  <a:srgbClr val="C00000"/>
                </a:solidFill>
              </a:rPr>
              <a:t>MyDraw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(Context context)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super(context);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}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982805" y="1865740"/>
            <a:ext cx="2947482" cy="312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/>
              <a:t>Собственный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компонент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или</a:t>
            </a:r>
            <a:r>
              <a:rPr lang="en-US" sz="3600" b="1" spc="-60" dirty="0"/>
              <a:t> </a:t>
            </a:r>
            <a:r>
              <a:rPr lang="en-US" sz="3600" b="1" spc="-60" dirty="0" err="1"/>
              <a:t>класс</a:t>
            </a:r>
            <a:r>
              <a:rPr lang="en-US" sz="3600" b="1" spc="-60" dirty="0"/>
              <a:t> </a:t>
            </a:r>
            <a:r>
              <a:rPr lang="en-US" sz="3600" b="1" spc="-60" dirty="0" err="1"/>
              <a:t>MyDraw</a:t>
            </a:r>
            <a:endParaRPr lang="en-US" sz="3600" b="1" spc="-60" dirty="0"/>
          </a:p>
        </p:txBody>
      </p:sp>
    </p:spTree>
    <p:extLst>
      <p:ext uri="{BB962C8B-B14F-4D97-AF65-F5344CB8AC3E}">
        <p14:creationId xmlns:p14="http://schemas.microsoft.com/office/powerpoint/2010/main" val="117563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2000" b="1" spc="-60" dirty="0" err="1"/>
              <a:t>Возможности</a:t>
            </a:r>
            <a:r>
              <a:rPr lang="en-US" sz="2000" b="1" spc="-60" dirty="0"/>
              <a:t> </a:t>
            </a:r>
            <a:r>
              <a:rPr lang="en-US" sz="2000" b="1" spc="-60" dirty="0" err="1"/>
              <a:t>класса</a:t>
            </a:r>
            <a:r>
              <a:rPr lang="en-US" sz="2000" b="1" spc="-60" dirty="0"/>
              <a:t> Paint</a:t>
            </a:r>
            <a:br>
              <a:rPr lang="en-US" sz="2000" b="1" spc="-60" dirty="0"/>
            </a:br>
            <a:br>
              <a:rPr lang="en-US" sz="2000" b="1" spc="-60" dirty="0"/>
            </a:br>
            <a:endParaRPr lang="en-US" sz="2000" b="1" spc="-6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setColor</a:t>
            </a:r>
            <a:r>
              <a:rPr lang="en-US" dirty="0"/>
              <a:t>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цвет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рисования</a:t>
            </a:r>
            <a:endParaRPr lang="en-US" dirty="0"/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setTextSize</a:t>
            </a:r>
            <a:r>
              <a:rPr lang="en-US" dirty="0"/>
              <a:t>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размер</a:t>
            </a:r>
            <a:r>
              <a:rPr lang="en-US" dirty="0"/>
              <a:t> </a:t>
            </a:r>
            <a:r>
              <a:rPr lang="en-US" dirty="0" err="1"/>
              <a:t>текста</a:t>
            </a:r>
            <a:endParaRPr lang="en-US" dirty="0"/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setStrokeWidth</a:t>
            </a:r>
            <a:r>
              <a:rPr lang="en-US" dirty="0"/>
              <a:t> 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толщину</a:t>
            </a:r>
            <a:r>
              <a:rPr lang="en-US" dirty="0"/>
              <a:t> </a:t>
            </a:r>
            <a:r>
              <a:rPr lang="en-US" dirty="0" err="1"/>
              <a:t>контура</a:t>
            </a:r>
            <a:endParaRPr lang="en-US" dirty="0"/>
          </a:p>
          <a:p>
            <a:pPr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setStyle</a:t>
            </a:r>
            <a:r>
              <a:rPr lang="en-US" dirty="0"/>
              <a:t>  – </a:t>
            </a:r>
            <a:r>
              <a:rPr lang="en-US" dirty="0" err="1"/>
              <a:t>задать</a:t>
            </a:r>
            <a:r>
              <a:rPr lang="en-US" dirty="0"/>
              <a:t> </a:t>
            </a:r>
            <a:r>
              <a:rPr lang="en-US" dirty="0" err="1"/>
              <a:t>стиль</a:t>
            </a:r>
            <a:r>
              <a:rPr lang="en-US" dirty="0"/>
              <a:t> </a:t>
            </a:r>
            <a:r>
              <a:rPr lang="en-US" dirty="0" err="1"/>
              <a:t>заливки</a:t>
            </a:r>
            <a:r>
              <a:rPr lang="en-US" dirty="0"/>
              <a:t> </a:t>
            </a:r>
            <a:r>
              <a:rPr lang="en-US" dirty="0" err="1"/>
              <a:t>фигуры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3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8209715" y="4795709"/>
            <a:ext cx="3242383" cy="23780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  <a:buClr>
                <a:schemeClr val="accent1"/>
              </a:buClr>
            </a:pPr>
            <a:r>
              <a:rPr lang="en-US" sz="3600" b="1" spc="-60" dirty="0" err="1">
                <a:solidFill>
                  <a:schemeClr val="accent1"/>
                </a:solidFill>
              </a:rPr>
              <a:t>Рисование</a:t>
            </a:r>
            <a:r>
              <a:rPr lang="en-US" sz="3600" b="1" spc="-60" dirty="0">
                <a:solidFill>
                  <a:schemeClr val="accent1"/>
                </a:solidFill>
              </a:rPr>
              <a:t> </a:t>
            </a:r>
            <a:r>
              <a:rPr lang="en-US" sz="3600" b="1" spc="-60" dirty="0" err="1">
                <a:solidFill>
                  <a:schemeClr val="accent1"/>
                </a:solidFill>
              </a:rPr>
              <a:t>изображения</a:t>
            </a:r>
            <a:br>
              <a:rPr lang="en-US" sz="3600" b="1" spc="-60" dirty="0">
                <a:solidFill>
                  <a:schemeClr val="accent1"/>
                </a:solidFill>
              </a:rPr>
            </a:br>
            <a:br>
              <a:rPr lang="en-US" sz="3600" b="1" spc="-60" dirty="0">
                <a:solidFill>
                  <a:schemeClr val="accent1"/>
                </a:solidFill>
              </a:rPr>
            </a:br>
            <a:endParaRPr lang="en-US" sz="3600" b="1" spc="-60" dirty="0">
              <a:solidFill>
                <a:schemeClr val="accent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16124D-69E7-4D58-B956-2AADA2D017A5}"/>
              </a:ext>
            </a:extLst>
          </p:cNvPr>
          <p:cNvSpPr/>
          <p:nvPr/>
        </p:nvSpPr>
        <p:spPr>
          <a:xfrm>
            <a:off x="1374052" y="752858"/>
            <a:ext cx="10193991" cy="43074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BitmapFactory.decodeResource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getResources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R.drawable.cactus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 = new Paint(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Paint.ANTI_ALIAS_FLAG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canvas.drawBitmap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(bitmap, 0, 0, paint);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23957" y="868680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47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600754" y="1087374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spc="-60" dirty="0" err="1"/>
              <a:t>Рисование</a:t>
            </a:r>
            <a:r>
              <a:rPr lang="en-US" sz="3200" b="1" spc="-60" dirty="0"/>
              <a:t> </a:t>
            </a:r>
            <a:r>
              <a:rPr lang="en-US" sz="3200" b="1" spc="-60" dirty="0" err="1"/>
              <a:t>изображения</a:t>
            </a:r>
            <a:r>
              <a:rPr lang="en-US" sz="3200" b="1" spc="-60" dirty="0"/>
              <a:t> </a:t>
            </a:r>
            <a:r>
              <a:rPr lang="en-US" sz="3200" b="1" spc="-60" dirty="0" err="1"/>
              <a:t>требуемого</a:t>
            </a:r>
            <a:r>
              <a:rPr lang="en-US" sz="3200" b="1" spc="-60" dirty="0"/>
              <a:t> </a:t>
            </a:r>
            <a:r>
              <a:rPr lang="en-US" sz="3200" b="1" spc="-60" dirty="0" err="1"/>
              <a:t>размера</a:t>
            </a:r>
            <a:br>
              <a:rPr lang="en-US" sz="2000" b="1" spc="-60" dirty="0"/>
            </a:br>
            <a:br>
              <a:rPr lang="en-US" sz="2000" b="1" spc="-60" dirty="0"/>
            </a:br>
            <a:endParaRPr lang="en-US" sz="2000" b="1" spc="-6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16124D-69E7-4D58-B956-2AADA2D017A5}"/>
              </a:ext>
            </a:extLst>
          </p:cNvPr>
          <p:cNvSpPr/>
          <p:nvPr/>
        </p:nvSpPr>
        <p:spPr>
          <a:xfrm>
            <a:off x="1600753" y="2535446"/>
            <a:ext cx="8983489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/>
              <a:t>Bitmap </a:t>
            </a:r>
            <a:r>
              <a:rPr lang="en-US" dirty="0" err="1"/>
              <a:t>bitmap</a:t>
            </a:r>
            <a:r>
              <a:rPr lang="en-US" dirty="0"/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BitmapFactory.decodeResource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getResources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R.drawable.cactus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paint = new Paint(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Paint.ANTI_ALIAS_FLAG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исходного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изображения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bitmap.getWidth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bitmap.getHeight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Требуемый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изображения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RectF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(0,0,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canvas.getWidth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()/2 + x,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canvas.getHeight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()/2 + y);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canvas.drawBitmap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(bitmap,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paint1);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623957" y="868680"/>
            <a:ext cx="6987135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b="0" i="0" dirty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7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A863124-0EB2-45B7-B5E6-9F5E5C22C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eginner's Guide to Android Animation/Graphics - CodeProject">
            <a:extLst>
              <a:ext uri="{FF2B5EF4-FFF2-40B4-BE49-F238E27FC236}">
                <a16:creationId xmlns:a16="http://schemas.microsoft.com/office/drawing/2014/main" id="{B3D82428-5D3B-49BE-B89C-3D9422FF1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977" y="1574527"/>
            <a:ext cx="6591834" cy="468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D21F3D-D181-42CC-9BDC-972B9FB16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16710" y="1643605"/>
            <a:ext cx="0" cy="361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ndroid SDK: создание приложения для рисования - сенсорное взаимодействие">
            <a:extLst>
              <a:ext uri="{FF2B5EF4-FFF2-40B4-BE49-F238E27FC236}">
                <a16:creationId xmlns:a16="http://schemas.microsoft.com/office/drawing/2014/main" id="{57239723-C136-4F9E-8CA2-BEB890EE5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094" y="1256778"/>
            <a:ext cx="2811347" cy="49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FBD2F30-61F9-4E98-AB48-A22FBAF3B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7CFC1C2-CB68-4B36-8961-BFE51307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5312" y="341297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Возможности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Canvas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A332944-982C-42F9-A4EB-B9991A2B6ADC}"/>
              </a:ext>
            </a:extLst>
          </p:cNvPr>
          <p:cNvSpPr/>
          <p:nvPr/>
        </p:nvSpPr>
        <p:spPr>
          <a:xfrm>
            <a:off x="446641" y="1358087"/>
            <a:ext cx="7104894" cy="499795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66649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7CFC1C2-CB68-4B36-8961-BFE513078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 dirty="0"/>
              <a:t>Что такое анимация?</a:t>
            </a:r>
            <a:endParaRPr lang="en-US" b="1" dirty="0"/>
          </a:p>
        </p:txBody>
      </p:sp>
      <p:pic>
        <p:nvPicPr>
          <p:cNvPr id="2" name="Picture 2" descr="3.3.5.4. Палитра Анимация">
            <a:extLst>
              <a:ext uri="{FF2B5EF4-FFF2-40B4-BE49-F238E27FC236}">
                <a16:creationId xmlns:a16="http://schemas.microsoft.com/office/drawing/2014/main" id="{587EA388-6956-4DC5-93BD-200A429F6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633" y="799390"/>
            <a:ext cx="10871436" cy="226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72AE4B5-D661-4741-A637-52178B1125C2}"/>
              </a:ext>
            </a:extLst>
          </p:cNvPr>
          <p:cNvSpPr/>
          <p:nvPr/>
        </p:nvSpPr>
        <p:spPr>
          <a:xfrm>
            <a:off x="295721" y="417054"/>
            <a:ext cx="11411646" cy="361013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96579-0D7F-4862-AA53-95319613A1D7}"/>
              </a:ext>
            </a:extLst>
          </p:cNvPr>
          <p:cNvSpPr txBox="1"/>
          <p:nvPr/>
        </p:nvSpPr>
        <p:spPr>
          <a:xfrm>
            <a:off x="484633" y="3286625"/>
            <a:ext cx="7326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Смена позиции объекта на определенный шаг каждый кадр</a:t>
            </a:r>
          </a:p>
        </p:txBody>
      </p:sp>
    </p:spTree>
    <p:extLst>
      <p:ext uri="{BB962C8B-B14F-4D97-AF65-F5344CB8AC3E}">
        <p14:creationId xmlns:p14="http://schemas.microsoft.com/office/powerpoint/2010/main" val="354734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анимации</a:t>
            </a:r>
            <a:endParaRPr lang="en-US" sz="3200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B14D1CB-BBBC-4B99-B4A5-6712E9D47669}"/>
              </a:ext>
            </a:extLst>
          </p:cNvPr>
          <p:cNvSpPr/>
          <p:nvPr/>
        </p:nvSpPr>
        <p:spPr>
          <a:xfrm>
            <a:off x="6973946" y="2412748"/>
            <a:ext cx="2769705" cy="11932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invalidate()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819514" y="2412748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76B2F4B-1FE9-4710-96B9-DAAB5D75AC87}"/>
              </a:ext>
            </a:extLst>
          </p:cNvPr>
          <p:cNvSpPr/>
          <p:nvPr/>
        </p:nvSpPr>
        <p:spPr>
          <a:xfrm>
            <a:off x="4238342" y="409684"/>
            <a:ext cx="3230681" cy="11827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Изменяется вид компонента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F1BDCB0-9B61-4479-AD50-71783D7E6402}"/>
              </a:ext>
            </a:extLst>
          </p:cNvPr>
          <p:cNvCxnSpPr/>
          <p:nvPr/>
        </p:nvCxnSpPr>
        <p:spPr>
          <a:xfrm>
            <a:off x="5655733" y="3120631"/>
            <a:ext cx="11740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4B696D3-F980-4C62-998D-092D0DAE0836}"/>
              </a:ext>
            </a:extLst>
          </p:cNvPr>
          <p:cNvCxnSpPr>
            <a:cxnSpLocks/>
          </p:cNvCxnSpPr>
          <p:nvPr/>
        </p:nvCxnSpPr>
        <p:spPr>
          <a:xfrm flipH="1" flipV="1">
            <a:off x="6973947" y="1761067"/>
            <a:ext cx="296097" cy="50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7530E8D-B116-4CDB-BE28-4D33895F73F1}"/>
              </a:ext>
            </a:extLst>
          </p:cNvPr>
          <p:cNvCxnSpPr>
            <a:cxnSpLocks/>
          </p:cNvCxnSpPr>
          <p:nvPr/>
        </p:nvCxnSpPr>
        <p:spPr>
          <a:xfrm flipH="1">
            <a:off x="4628444" y="1745527"/>
            <a:ext cx="214489" cy="54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4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768096"/>
            <a:ext cx="7513268" cy="5329325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6CB502-C9E4-4813-BB3F-3C31A6F2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670" y="1059975"/>
            <a:ext cx="2657262" cy="472402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2D6B16-F30A-4692-97ED-F89382998692}"/>
              </a:ext>
            </a:extLst>
          </p:cNvPr>
          <p:cNvSpPr/>
          <p:nvPr/>
        </p:nvSpPr>
        <p:spPr>
          <a:xfrm>
            <a:off x="805797" y="1791707"/>
            <a:ext cx="6451109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FFC000"/>
                </a:solidFill>
              </a:rPr>
              <a:t>@Override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rgbClr val="7030A0"/>
                </a:solidFill>
              </a:rPr>
              <a:t>protected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void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onDraw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(Canvas canvas) {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canvas.drawCircle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300, 20, paint);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//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готовим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x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для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следующего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</a:rPr>
              <a:t>кадра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x += 0.5f;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invalidate();</a:t>
            </a:r>
          </a:p>
          <a:p>
            <a:pPr defTabSz="914400">
              <a:lnSpc>
                <a:spcPct val="13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76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1286023" y="839107"/>
            <a:ext cx="8983489" cy="1490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/>
              <a:t>События касания экрана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onTouchEvent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event)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400" b="1" dirty="0"/>
              <a:t>Методы и свойства                   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event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2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BE963DE-20C1-4126-8628-43BCCF120561}"/>
              </a:ext>
            </a:extLst>
          </p:cNvPr>
          <p:cNvSpPr/>
          <p:nvPr/>
        </p:nvSpPr>
        <p:spPr>
          <a:xfrm>
            <a:off x="1365050" y="2586398"/>
            <a:ext cx="9279275" cy="3368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event.getAction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– тип события</a:t>
            </a:r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MotionEvent.ACTION_DOWN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событие касания</a:t>
            </a:r>
            <a:endParaRPr lang="en-US" dirty="0"/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ACTION_MOVE</a:t>
            </a:r>
            <a:r>
              <a:rPr lang="en-US" dirty="0"/>
              <a:t>– </a:t>
            </a:r>
            <a:r>
              <a:rPr lang="ru-RU" dirty="0"/>
              <a:t>событие движения</a:t>
            </a:r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ACTION_UP</a:t>
            </a:r>
            <a:r>
              <a:rPr lang="en-US" dirty="0"/>
              <a:t>– </a:t>
            </a:r>
            <a:r>
              <a:rPr lang="ru-RU" dirty="0"/>
              <a:t>событие отпускания</a:t>
            </a:r>
          </a:p>
          <a:p>
            <a:pPr lvl="1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ACTION_CANCEL</a:t>
            </a:r>
            <a:r>
              <a:rPr lang="en-US" dirty="0"/>
              <a:t>– </a:t>
            </a:r>
            <a:r>
              <a:rPr lang="ru-RU" dirty="0"/>
              <a:t>событие отмены (событие отпускания) </a:t>
            </a:r>
            <a:endParaRPr lang="en-US" dirty="0"/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event.getX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– координата Х произошедшего события</a:t>
            </a: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event.getY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()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– координата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 произошедшего события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3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E72CBEC-7BC8-4019-86DB-1B7604A47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2D6B16-F30A-4692-97ED-F89382998692}"/>
              </a:ext>
            </a:extLst>
          </p:cNvPr>
          <p:cNvSpPr/>
          <p:nvPr/>
        </p:nvSpPr>
        <p:spPr>
          <a:xfrm>
            <a:off x="3801614" y="1637930"/>
            <a:ext cx="7756078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3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Создать приложение, с использованием собственного класса для отображения объекта (изображения).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endParaRPr lang="ru-RU" sz="360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3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Приложение должно реагировать на касание экрана путем перемещения объекта в точку касания. </a:t>
            </a:r>
            <a:endParaRPr lang="en-US" sz="3600" spc="-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3A7788-AA18-4395-B0A6-3C50CCB60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724447" cy="13953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848EF24-56BA-4684-8BB7-8280CBCE3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767825"/>
            <a:ext cx="643467" cy="1395357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C3D107-2A0D-4A60-B10A-7E5349DAF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5999"/>
            <a:ext cx="3731816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42B6A5-A12D-4C68-892C-4844407DA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0323" y="2285999"/>
            <a:ext cx="645258" cy="3809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45F5E-2A66-4DD7-8AB0-E8981056A86D}"/>
              </a:ext>
            </a:extLst>
          </p:cNvPr>
          <p:cNvSpPr txBox="1"/>
          <p:nvPr/>
        </p:nvSpPr>
        <p:spPr>
          <a:xfrm>
            <a:off x="229049" y="5092005"/>
            <a:ext cx="314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ru-RU" sz="60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Кейс №3</a:t>
            </a:r>
          </a:p>
        </p:txBody>
      </p:sp>
    </p:spTree>
    <p:extLst>
      <p:ext uri="{BB962C8B-B14F-4D97-AF65-F5344CB8AC3E}">
        <p14:creationId xmlns:p14="http://schemas.microsoft.com/office/powerpoint/2010/main" val="396919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5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Руководство Android UI Layouts">
            <a:extLst>
              <a:ext uri="{FF2B5EF4-FFF2-40B4-BE49-F238E27FC236}">
                <a16:creationId xmlns:a16="http://schemas.microsoft.com/office/drawing/2014/main" id="{41B6A995-4C4A-4A3D-82F7-07F48156F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0"/>
          <a:stretch/>
        </p:blipFill>
        <p:spPr bwMode="auto">
          <a:xfrm>
            <a:off x="2242744" y="1290169"/>
            <a:ext cx="8113832" cy="487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D08B607-8650-4E35-930A-FD62D538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0520" y="581143"/>
            <a:ext cx="7848384" cy="51482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b="1" dirty="0">
                <a:solidFill>
                  <a:schemeClr val="accent5">
                    <a:lumMod val="75000"/>
                  </a:schemeClr>
                </a:solidFill>
              </a:rPr>
              <a:t>Иерархия класса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94216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6" y="526473"/>
            <a:ext cx="2404902" cy="1720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структуры интерфейса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848791" cy="1985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собственного компонента для рисования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>
            <a:cxnSpLocks/>
          </p:cNvCxnSpPr>
          <p:nvPr/>
        </p:nvCxnSpPr>
        <p:spPr>
          <a:xfrm>
            <a:off x="6069464" y="1847911"/>
            <a:ext cx="0" cy="73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4012471" y="2827082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7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-1283233" y="1084029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собственного компонента для рисования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Создаем новый класс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PixelCanvas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File - &gt; New -&gt; Java Class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Добавляем конструктор классу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3 Добавляем метод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onDraw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Canvas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canvas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В методе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onDraw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 настраиваем внешний вид нашего холста – рисуем сетку для удобства пиксельного рисования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550EDF-F1F9-4F2B-BE60-1CBD239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5" t="19226" r="30536" b="25220"/>
          <a:stretch/>
        </p:blipFill>
        <p:spPr>
          <a:xfrm>
            <a:off x="6391667" y="1016905"/>
            <a:ext cx="4436951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-1283233" y="1084029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собственного компонента для рисования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Создаем новый класс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PixelCanvas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File - &gt; New -&gt; Java Class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Добавляем конструктор классу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3 Добавляем метод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onDraw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Canvas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canvas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), в котором будем рисовать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Добавляем метод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onTouchEvent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MotionEvent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event)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, в котором будем </a:t>
            </a:r>
            <a:r>
              <a:rPr lang="ru-RU" sz="2000" b="1" dirty="0" err="1">
                <a:solidFill>
                  <a:schemeClr val="accent1">
                    <a:lumMod val="50000"/>
                  </a:schemeClr>
                </a:solidFill>
              </a:rPr>
              <a:t>опеределять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 касание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550EDF-F1F9-4F2B-BE60-1CBD239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5" t="19226" r="30536" b="25220"/>
          <a:stretch/>
        </p:blipFill>
        <p:spPr>
          <a:xfrm>
            <a:off x="6391667" y="691077"/>
            <a:ext cx="4436951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-1283233" y="1084029"/>
            <a:ext cx="8983489" cy="1000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Внешний вид пиксельного холста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1376039" y="2535446"/>
            <a:ext cx="9960745" cy="3554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Разбиение холста на клетки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Дано: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</a:rPr>
              <a:t>Ширина холста –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canvas.</a:t>
            </a:r>
            <a:endParaRPr lang="ru-RU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Скачать Pixel Art 1.0.3 для Android">
            <a:extLst>
              <a:ext uri="{FF2B5EF4-FFF2-40B4-BE49-F238E27FC236}">
                <a16:creationId xmlns:a16="http://schemas.microsoft.com/office/drawing/2014/main" id="{55DC4D55-049C-44D9-B6C6-8830E271B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b="17201"/>
          <a:stretch/>
        </p:blipFill>
        <p:spPr bwMode="auto">
          <a:xfrm>
            <a:off x="8990485" y="768097"/>
            <a:ext cx="2309629" cy="285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9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304536" y="4550905"/>
            <a:ext cx="10210862" cy="15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Компонент </a:t>
            </a:r>
            <a:r>
              <a:rPr lang="en-US" sz="3200" b="1" dirty="0"/>
              <a:t> View</a:t>
            </a:r>
            <a:endParaRPr lang="ru-RU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endParaRPr lang="en-US" sz="3200" b="1" dirty="0"/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3200" b="1" dirty="0"/>
              <a:t>Принцип отрисовки</a:t>
            </a: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80F9A65-2CB6-4188-AD8C-E59FE23BA827}"/>
              </a:ext>
            </a:extLst>
          </p:cNvPr>
          <p:cNvSpPr/>
          <p:nvPr/>
        </p:nvSpPr>
        <p:spPr>
          <a:xfrm>
            <a:off x="473766" y="526473"/>
            <a:ext cx="2404902" cy="17200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5157889-47EA-4920-9DB3-75FDE7D7125F}"/>
              </a:ext>
            </a:extLst>
          </p:cNvPr>
          <p:cNvSpPr/>
          <p:nvPr/>
        </p:nvSpPr>
        <p:spPr>
          <a:xfrm>
            <a:off x="4238342" y="526474"/>
            <a:ext cx="3848791" cy="1985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собственного компонента для рисования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197A98B-6D99-4A3E-BDD7-D1E253ACDF7E}"/>
              </a:ext>
            </a:extLst>
          </p:cNvPr>
          <p:cNvCxnSpPr/>
          <p:nvPr/>
        </p:nvCxnSpPr>
        <p:spPr>
          <a:xfrm>
            <a:off x="3170583" y="1117851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50A6A5E5-72E2-48AC-9B04-6763B41ECD35}"/>
              </a:ext>
            </a:extLst>
          </p:cNvPr>
          <p:cNvCxnSpPr>
            <a:cxnSpLocks/>
          </p:cNvCxnSpPr>
          <p:nvPr/>
        </p:nvCxnSpPr>
        <p:spPr>
          <a:xfrm>
            <a:off x="6069464" y="1847911"/>
            <a:ext cx="0" cy="7355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17424E5F-4C09-4282-947F-A69E763FEF8B}"/>
              </a:ext>
            </a:extLst>
          </p:cNvPr>
          <p:cNvSpPr/>
          <p:nvPr/>
        </p:nvSpPr>
        <p:spPr>
          <a:xfrm>
            <a:off x="4012471" y="2827082"/>
            <a:ext cx="4590452" cy="12257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onDraw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7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52078" y="931576"/>
            <a:ext cx="1027837" cy="4895150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2800" b="1" spc="-60" dirty="0">
                <a:solidFill>
                  <a:schemeClr val="accent1"/>
                </a:solidFill>
              </a:rPr>
              <a:t>Компоненты.</a:t>
            </a:r>
            <a:endParaRPr lang="en-US" sz="2800" b="1" spc="-6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ru-RU" sz="2800" b="1" spc="-60" dirty="0">
                <a:solidFill>
                  <a:schemeClr val="accent1"/>
                </a:solidFill>
              </a:rPr>
              <a:t>Принцип отрисовки</a:t>
            </a:r>
            <a:endParaRPr lang="en-US" sz="3600" b="1" spc="-60" dirty="0">
              <a:solidFill>
                <a:schemeClr val="accen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D8C1E9D-C57B-4F21-AF8C-75F5D7E6C866}"/>
              </a:ext>
            </a:extLst>
          </p:cNvPr>
          <p:cNvSpPr/>
          <p:nvPr/>
        </p:nvSpPr>
        <p:spPr>
          <a:xfrm>
            <a:off x="3983548" y="525027"/>
            <a:ext cx="4497554" cy="8334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View</a:t>
            </a:r>
          </a:p>
          <a:p>
            <a:pPr algn="ct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en-US" sz="2400" b="1" dirty="0" err="1">
                <a:solidFill>
                  <a:srgbClr val="C00000"/>
                </a:solidFill>
              </a:rPr>
              <a:t>onDraw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canvas){}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DE847D-6C39-4AA8-B120-4C56393B89D9}"/>
              </a:ext>
            </a:extLst>
          </p:cNvPr>
          <p:cNvCxnSpPr>
            <a:cxnSpLocks/>
          </p:cNvCxnSpPr>
          <p:nvPr/>
        </p:nvCxnSpPr>
        <p:spPr>
          <a:xfrm flipH="1">
            <a:off x="4642093" y="1580884"/>
            <a:ext cx="533431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D23BBA-9B38-4D73-9D8A-898E61CBA35A}"/>
              </a:ext>
            </a:extLst>
          </p:cNvPr>
          <p:cNvGrpSpPr/>
          <p:nvPr/>
        </p:nvGrpSpPr>
        <p:grpSpPr>
          <a:xfrm>
            <a:off x="1583989" y="2283150"/>
            <a:ext cx="4360404" cy="1801149"/>
            <a:chOff x="1953684" y="2321976"/>
            <a:chExt cx="5207495" cy="1801149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49618C3-08A1-41EF-ABD9-FB5178A697D9}"/>
                </a:ext>
              </a:extLst>
            </p:cNvPr>
            <p:cNvSpPr/>
            <p:nvPr/>
          </p:nvSpPr>
          <p:spPr>
            <a:xfrm>
              <a:off x="1953684" y="2321976"/>
              <a:ext cx="5207495" cy="18011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7030A0"/>
                  </a:solidFill>
                </a:rPr>
                <a:t>Button</a:t>
              </a:r>
            </a:p>
            <a:p>
              <a:pPr algn="ctr"/>
              <a:r>
                <a:rPr lang="ru-RU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Метод </a:t>
              </a:r>
              <a:r>
                <a:rPr lang="en-US" sz="2400" b="1" dirty="0" err="1">
                  <a:solidFill>
                    <a:srgbClr val="C00000"/>
                  </a:solidFill>
                </a:rPr>
                <a:t>onDraw</a:t>
              </a:r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(Canvas canvas){</a:t>
              </a:r>
            </a:p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/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}</a:t>
              </a:r>
              <a:endParaRPr lang="ru-RU" sz="3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9" name="Picture 2" descr="Невозможно прописать текст кнопки в нижнем регистре в Android Studio – 11  Ответов">
              <a:extLst>
                <a:ext uri="{FF2B5EF4-FFF2-40B4-BE49-F238E27FC236}">
                  <a16:creationId xmlns:a16="http://schemas.microsoft.com/office/drawing/2014/main" id="{0B0F3FA0-174F-4D95-84BB-F9A3BC99C0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55" t="65961" r="40320" b="25318"/>
            <a:stretch/>
          </p:blipFill>
          <p:spPr bwMode="auto">
            <a:xfrm>
              <a:off x="4005529" y="3145194"/>
              <a:ext cx="1047565" cy="54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0354EE-594F-4F8F-87BA-EA2C876CDAB1}"/>
              </a:ext>
            </a:extLst>
          </p:cNvPr>
          <p:cNvSpPr/>
          <p:nvPr/>
        </p:nvSpPr>
        <p:spPr>
          <a:xfrm>
            <a:off x="6335986" y="2283151"/>
            <a:ext cx="4956409" cy="222670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TextView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en-US" sz="2400" b="1" dirty="0" err="1">
                <a:solidFill>
                  <a:srgbClr val="C00000"/>
                </a:solidFill>
              </a:rPr>
              <a:t>onDraw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canvas){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}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D871C-EFD4-4B1B-A690-9E1922A3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230" y="3106368"/>
            <a:ext cx="2251995" cy="1064579"/>
          </a:xfrm>
          <a:prstGeom prst="rect">
            <a:avLst/>
          </a:prstGeom>
        </p:spPr>
      </p:pic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3DF92332-DB35-48FC-85DE-278716AB77E1}"/>
              </a:ext>
            </a:extLst>
          </p:cNvPr>
          <p:cNvCxnSpPr>
            <a:cxnSpLocks/>
          </p:cNvCxnSpPr>
          <p:nvPr/>
        </p:nvCxnSpPr>
        <p:spPr>
          <a:xfrm>
            <a:off x="7471139" y="1551146"/>
            <a:ext cx="465498" cy="50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D8C691FB-A11C-4890-B379-BB35D1597CD3}"/>
              </a:ext>
            </a:extLst>
          </p:cNvPr>
          <p:cNvSpPr/>
          <p:nvPr/>
        </p:nvSpPr>
        <p:spPr>
          <a:xfrm>
            <a:off x="4250857" y="4812302"/>
            <a:ext cx="4360404" cy="18011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MyComponent</a:t>
            </a:r>
            <a:endParaRPr lang="en-US" sz="2400" b="1" dirty="0">
              <a:solidFill>
                <a:srgbClr val="7030A0"/>
              </a:solidFill>
            </a:endParaRPr>
          </a:p>
          <a:p>
            <a:pPr algn="ctr"/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Метод </a:t>
            </a:r>
            <a:r>
              <a:rPr lang="en-US" sz="2400" b="1" dirty="0" err="1">
                <a:solidFill>
                  <a:srgbClr val="C00000"/>
                </a:solidFill>
              </a:rPr>
              <a:t>onDraw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(Canvas canvas){</a:t>
            </a: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}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Три способа нарисовать дугу - Xamarin | Microsoft Docs">
            <a:extLst>
              <a:ext uri="{FF2B5EF4-FFF2-40B4-BE49-F238E27FC236}">
                <a16:creationId xmlns:a16="http://schemas.microsoft.com/office/drawing/2014/main" id="{10839D49-DE29-4BEB-8418-23646D066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7" t="35039" r="59240" b="28456"/>
          <a:stretch/>
        </p:blipFill>
        <p:spPr bwMode="auto">
          <a:xfrm>
            <a:off x="5882224" y="5712876"/>
            <a:ext cx="700202" cy="7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D9FFA9D-3F82-4747-854B-A005206D0869}"/>
              </a:ext>
            </a:extLst>
          </p:cNvPr>
          <p:cNvCxnSpPr>
            <a:cxnSpLocks/>
          </p:cNvCxnSpPr>
          <p:nvPr/>
        </p:nvCxnSpPr>
        <p:spPr>
          <a:xfrm flipH="1">
            <a:off x="6132483" y="1578908"/>
            <a:ext cx="15412" cy="3122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9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A1800B60-BA5D-4BD9-AAE0-43620F882506}"/>
              </a:ext>
            </a:extLst>
          </p:cNvPr>
          <p:cNvSpPr txBox="1">
            <a:spLocks/>
          </p:cNvSpPr>
          <p:nvPr/>
        </p:nvSpPr>
        <p:spPr>
          <a:xfrm>
            <a:off x="274718" y="4690051"/>
            <a:ext cx="10210862" cy="12933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3200" b="1" dirty="0"/>
              <a:t>Android </a:t>
            </a:r>
            <a:r>
              <a:rPr lang="en-US" sz="3200" b="1" dirty="0" err="1"/>
              <a:t>практикум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398E50-B389-4600-9630-2827F87B8FC9}"/>
              </a:ext>
            </a:extLst>
          </p:cNvPr>
          <p:cNvSpPr/>
          <p:nvPr/>
        </p:nvSpPr>
        <p:spPr>
          <a:xfrm>
            <a:off x="423805" y="14289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SFMono-Regular"/>
              </a:rPr>
              <a:t>@Override</a:t>
            </a:r>
          </a:p>
          <a:p>
            <a:r>
              <a:rPr lang="en-US" sz="2400" dirty="0">
                <a:solidFill>
                  <a:srgbClr val="A626A4"/>
                </a:solidFill>
                <a:latin typeface="SFMono-Regular"/>
              </a:rPr>
              <a:t>protected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A626A4"/>
                </a:solidFill>
                <a:latin typeface="SFMono-Regular"/>
              </a:rPr>
              <a:t>void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 </a:t>
            </a:r>
            <a:r>
              <a:rPr lang="en-US" sz="2400" dirty="0" err="1">
                <a:solidFill>
                  <a:srgbClr val="4078F2"/>
                </a:solidFill>
                <a:latin typeface="SFMono-Regular"/>
              </a:rPr>
              <a:t>onDraw</a:t>
            </a:r>
            <a:r>
              <a:rPr lang="en-US" sz="2400" dirty="0">
                <a:solidFill>
                  <a:srgbClr val="383A42"/>
                </a:solidFill>
                <a:latin typeface="SFMono-Regular"/>
              </a:rPr>
              <a:t>(Canvas canvas) {</a:t>
            </a: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   </a:t>
            </a:r>
            <a:r>
              <a:rPr lang="en-US" sz="2400" i="1" dirty="0">
                <a:solidFill>
                  <a:srgbClr val="A0A1A7"/>
                </a:solidFill>
                <a:latin typeface="SFMono-Regular"/>
              </a:rPr>
              <a:t>// </a:t>
            </a:r>
            <a:r>
              <a:rPr lang="ru-RU" sz="2400" i="1" dirty="0">
                <a:solidFill>
                  <a:srgbClr val="A0A1A7"/>
                </a:solidFill>
                <a:latin typeface="SFMono-Regular"/>
              </a:rPr>
              <a:t>здесь располагаются команды рисования</a:t>
            </a:r>
            <a:endParaRPr lang="en-US" sz="2400" i="1" dirty="0">
              <a:solidFill>
                <a:srgbClr val="A0A1A7"/>
              </a:solidFill>
              <a:latin typeface="SFMono-Regular"/>
            </a:endParaRPr>
          </a:p>
          <a:p>
            <a:r>
              <a:rPr lang="en-US" sz="2400" dirty="0">
                <a:solidFill>
                  <a:srgbClr val="383A42"/>
                </a:solidFill>
                <a:latin typeface="SFMono-Regular"/>
              </a:rPr>
              <a:t>}</a:t>
            </a:r>
            <a:endParaRPr lang="ru-RU" sz="2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FD1D270-FF04-4363-BEE2-EA5E4BA06ECA}"/>
              </a:ext>
            </a:extLst>
          </p:cNvPr>
          <p:cNvSpPr/>
          <p:nvPr/>
        </p:nvSpPr>
        <p:spPr>
          <a:xfrm>
            <a:off x="4800865" y="4690051"/>
            <a:ext cx="71164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Аннотация 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</a:t>
            </a:r>
            <a:r>
              <a:rPr lang="ru-RU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Override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dirty="0"/>
              <a:t>перед объявлением метода означает, что мы хотим изменить стандартный базовый метод, который написан разработчиками</a:t>
            </a:r>
          </a:p>
        </p:txBody>
      </p:sp>
      <p:pic>
        <p:nvPicPr>
          <p:cNvPr id="7170" name="Picture 2" descr="Google Chrome Canvas – простое приложение для рисования в браузере - ITC.ua">
            <a:extLst>
              <a:ext uri="{FF2B5EF4-FFF2-40B4-BE49-F238E27FC236}">
                <a16:creationId xmlns:a16="http://schemas.microsoft.com/office/drawing/2014/main" id="{5C26BDF5-46E8-4C00-A5D4-C86E9B40D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03" y="1064943"/>
            <a:ext cx="5004960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06FFF7-8E28-44FC-9947-F833411D717D}"/>
              </a:ext>
            </a:extLst>
          </p:cNvPr>
          <p:cNvSpPr/>
          <p:nvPr/>
        </p:nvSpPr>
        <p:spPr>
          <a:xfrm>
            <a:off x="6519805" y="529885"/>
            <a:ext cx="119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SFMono-Regular"/>
              </a:rPr>
              <a:t>Canvas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4195733-D2DC-4C95-A596-942B0689A47D}"/>
              </a:ext>
            </a:extLst>
          </p:cNvPr>
          <p:cNvSpPr/>
          <p:nvPr/>
        </p:nvSpPr>
        <p:spPr>
          <a:xfrm>
            <a:off x="274718" y="1144458"/>
            <a:ext cx="5529338" cy="2577973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2F4BA74-0B05-47E4-A0E6-20878B68F29F}"/>
              </a:ext>
            </a:extLst>
          </p:cNvPr>
          <p:cNvSpPr/>
          <p:nvPr/>
        </p:nvSpPr>
        <p:spPr>
          <a:xfrm>
            <a:off x="6166214" y="546896"/>
            <a:ext cx="5529338" cy="3703130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6008797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618</Words>
  <Application>Microsoft Office PowerPoint</Application>
  <PresentationFormat>Широкоэкранный</PresentationFormat>
  <Paragraphs>130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Corbel</vt:lpstr>
      <vt:lpstr>SFMono-Regular</vt:lpstr>
      <vt:lpstr>Wingdings 2</vt:lpstr>
      <vt:lpstr>Рамка</vt:lpstr>
      <vt:lpstr>Презентация PowerPoint</vt:lpstr>
      <vt:lpstr>Иерархия класса View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Возможности класса Canvas</vt:lpstr>
      <vt:lpstr>Что такое анимация?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mobile3</dc:creator>
  <cp:lastModifiedBy> </cp:lastModifiedBy>
  <cp:revision>6</cp:revision>
  <dcterms:created xsi:type="dcterms:W3CDTF">2020-10-09T09:24:57Z</dcterms:created>
  <dcterms:modified xsi:type="dcterms:W3CDTF">2020-10-10T16:01:35Z</dcterms:modified>
</cp:coreProperties>
</file>