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90" r:id="rId2"/>
    <p:sldId id="258" r:id="rId3"/>
    <p:sldId id="291" r:id="rId4"/>
    <p:sldId id="293" r:id="rId5"/>
    <p:sldId id="294" r:id="rId6"/>
    <p:sldId id="295" r:id="rId7"/>
    <p:sldId id="296" r:id="rId8"/>
    <p:sldId id="297" r:id="rId9"/>
    <p:sldId id="257" r:id="rId10"/>
    <p:sldId id="276" r:id="rId11"/>
    <p:sldId id="277" r:id="rId12"/>
    <p:sldId id="273" r:id="rId13"/>
    <p:sldId id="279" r:id="rId14"/>
    <p:sldId id="260" r:id="rId15"/>
    <p:sldId id="278" r:id="rId16"/>
    <p:sldId id="280" r:id="rId17"/>
    <p:sldId id="261" r:id="rId18"/>
    <p:sldId id="262" r:id="rId19"/>
    <p:sldId id="281" r:id="rId20"/>
    <p:sldId id="268" r:id="rId21"/>
    <p:sldId id="282" r:id="rId22"/>
    <p:sldId id="284" r:id="rId23"/>
    <p:sldId id="283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0F2F231C-9E36-40B0-A4AD-D3AD1E81F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C80E3FC-06A2-4801-8281-7E4E063B7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128" y="1298448"/>
            <a:ext cx="3843409" cy="3255264"/>
          </a:xfrm>
        </p:spPr>
        <p:txBody>
          <a:bodyPr>
            <a:normAutofit/>
          </a:bodyPr>
          <a:lstStyle/>
          <a:p>
            <a:r>
              <a:rPr lang="ru-RU"/>
              <a:t>Циклы в</a:t>
            </a:r>
            <a:r>
              <a:rPr lang="en-US"/>
              <a:t> Java</a:t>
            </a:r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993D2C4-33A7-4A1E-B168-F4C7A6922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8840" y="758952"/>
            <a:ext cx="2079069" cy="234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https://cdn.maximonline.ru/49/f2/17/49f217baa6b8015db658079066e9b48a/620x413_1_20b653f8d72fe652e31df130fc699c1a@665x443_0xac120005_80250761529118182.jpg">
            <a:extLst>
              <a:ext uri="{FF2B5EF4-FFF2-40B4-BE49-F238E27FC236}">
                <a16:creationId xmlns:a16="http://schemas.microsoft.com/office/drawing/2014/main" id="{3A1FCA8C-97CE-4874-BD98-38BCA0D2B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4" r="12659" b="5"/>
          <a:stretch/>
        </p:blipFill>
        <p:spPr bwMode="auto">
          <a:xfrm>
            <a:off x="5118770" y="4080911"/>
            <a:ext cx="2176085" cy="20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4554E15C-DA50-4F0F-A416-E3B088C75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8" name="Picture 10" descr="https://cdn.maximonline.ru/23/cf/75/23cf75ea203c302598388725e3ef86c2/620x372_1_62ad04d1fd44c61ba412eef946840c6b@665x399_0xac120005_4162876631529118183.jpg">
            <a:extLst>
              <a:ext uri="{FF2B5EF4-FFF2-40B4-BE49-F238E27FC236}">
                <a16:creationId xmlns:a16="http://schemas.microsoft.com/office/drawing/2014/main" id="{EB493ED7-1F4E-408E-A1ED-6CAB150D0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1" r="13030" b="3"/>
          <a:stretch/>
        </p:blipFill>
        <p:spPr bwMode="auto">
          <a:xfrm>
            <a:off x="7460907" y="3264090"/>
            <a:ext cx="4027002" cy="359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Новинки кино">
            <a:extLst>
              <a:ext uri="{FF2B5EF4-FFF2-40B4-BE49-F238E27FC236}">
                <a16:creationId xmlns:a16="http://schemas.microsoft.com/office/drawing/2014/main" id="{17F2DBC6-BF17-4736-A0A2-75B82557A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74"/>
          <a:stretch/>
        </p:blipFill>
        <p:spPr bwMode="auto">
          <a:xfrm>
            <a:off x="5137453" y="10"/>
            <a:ext cx="4113440" cy="3920034"/>
          </a:xfrm>
          <a:custGeom>
            <a:avLst/>
            <a:gdLst/>
            <a:ahLst/>
            <a:cxnLst/>
            <a:rect l="l" t="t" r="r" b="b"/>
            <a:pathLst>
              <a:path w="4113440" h="3920044">
                <a:moveTo>
                  <a:pt x="0" y="0"/>
                </a:moveTo>
                <a:lnTo>
                  <a:pt x="4113440" y="0"/>
                </a:lnTo>
                <a:lnTo>
                  <a:pt x="4113440" y="3103224"/>
                </a:lnTo>
                <a:lnTo>
                  <a:pt x="2157388" y="3103224"/>
                </a:lnTo>
                <a:lnTo>
                  <a:pt x="2157388" y="3920044"/>
                </a:lnTo>
                <a:lnTo>
                  <a:pt x="0" y="392004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59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/>
              <a:t>Структура хранения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8DA10F-7198-4DF4-8590-154671EE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9" r="1" b="973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2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57992" y="4518400"/>
            <a:ext cx="8767748" cy="15316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Одномерный массив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Garage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Размер массива = 7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Тип массива - машины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8DA10F-7198-4DF4-8590-154671EE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08"/>
          <a:stretch/>
        </p:blipFill>
        <p:spPr>
          <a:xfrm>
            <a:off x="120750" y="1475645"/>
            <a:ext cx="11586617" cy="2626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A69B11-38D5-4974-8C9C-5C9C40EE1F1C}"/>
              </a:ext>
            </a:extLst>
          </p:cNvPr>
          <p:cNvSpPr txBox="1"/>
          <p:nvPr/>
        </p:nvSpPr>
        <p:spPr>
          <a:xfrm>
            <a:off x="5053644" y="552564"/>
            <a:ext cx="2311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Индексы 0 .. 6</a:t>
            </a:r>
          </a:p>
        </p:txBody>
      </p:sp>
      <p:sp>
        <p:nvSpPr>
          <p:cNvPr id="16" name="Правая фигурная скобка 15">
            <a:extLst>
              <a:ext uri="{FF2B5EF4-FFF2-40B4-BE49-F238E27FC236}">
                <a16:creationId xmlns:a16="http://schemas.microsoft.com/office/drawing/2014/main" id="{18D53E72-23F4-4BFD-927C-2C3CAB29122E}"/>
              </a:ext>
            </a:extLst>
          </p:cNvPr>
          <p:cNvSpPr/>
          <p:nvPr/>
        </p:nvSpPr>
        <p:spPr>
          <a:xfrm rot="16200000">
            <a:off x="5757911" y="-2987936"/>
            <a:ext cx="391314" cy="8591303"/>
          </a:xfrm>
          <a:prstGeom prst="rightBrac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98549725-2215-4EDC-B45C-67B48385C8F8}"/>
              </a:ext>
            </a:extLst>
          </p:cNvPr>
          <p:cNvCxnSpPr>
            <a:cxnSpLocks/>
          </p:cNvCxnSpPr>
          <p:nvPr/>
        </p:nvCxnSpPr>
        <p:spPr>
          <a:xfrm>
            <a:off x="3149600" y="1307715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72D0980-7C34-4747-BAE8-504A73127A92}"/>
              </a:ext>
            </a:extLst>
          </p:cNvPr>
          <p:cNvCxnSpPr/>
          <p:nvPr/>
        </p:nvCxnSpPr>
        <p:spPr>
          <a:xfrm>
            <a:off x="4645378" y="1296503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036DED4-EDAA-470D-A70F-EEBED558DEF7}"/>
              </a:ext>
            </a:extLst>
          </p:cNvPr>
          <p:cNvCxnSpPr>
            <a:cxnSpLocks/>
          </p:cNvCxnSpPr>
          <p:nvPr/>
        </p:nvCxnSpPr>
        <p:spPr>
          <a:xfrm flipH="1">
            <a:off x="5953568" y="1279987"/>
            <a:ext cx="1" cy="311746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83DBDB4-5B15-45CD-BABE-C7E413CC3094}"/>
              </a:ext>
            </a:extLst>
          </p:cNvPr>
          <p:cNvCxnSpPr/>
          <p:nvPr/>
        </p:nvCxnSpPr>
        <p:spPr>
          <a:xfrm>
            <a:off x="7478889" y="1307792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BD769C1-DC3F-426A-AED9-4C8DCA424845}"/>
              </a:ext>
            </a:extLst>
          </p:cNvPr>
          <p:cNvCxnSpPr/>
          <p:nvPr/>
        </p:nvCxnSpPr>
        <p:spPr>
          <a:xfrm>
            <a:off x="8867422" y="1307715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D87BE03-C52B-488C-92FB-1FC5A9E73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56" b="65789"/>
          <a:stretch/>
        </p:blipFill>
        <p:spPr>
          <a:xfrm>
            <a:off x="634808" y="3451332"/>
            <a:ext cx="10637520" cy="83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6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223453" y="4514325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dirty="0"/>
              <a:t>Однотипность данных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8DA10F-7198-4DF4-8590-154671EE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28"/>
          <a:stretch/>
        </p:blipFill>
        <p:spPr>
          <a:xfrm>
            <a:off x="395112" y="214489"/>
            <a:ext cx="11586617" cy="26377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0184D8-CD52-4A2A-81B3-D75D3F8EF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7" r="4964"/>
          <a:stretch/>
        </p:blipFill>
        <p:spPr>
          <a:xfrm>
            <a:off x="848572" y="2238059"/>
            <a:ext cx="10679696" cy="2129580"/>
          </a:xfrm>
          <a:prstGeom prst="rect">
            <a:avLst/>
          </a:prstGeom>
        </p:spPr>
      </p:pic>
      <p:sp>
        <p:nvSpPr>
          <p:cNvPr id="9" name="Знак умножения 8">
            <a:extLst>
              <a:ext uri="{FF2B5EF4-FFF2-40B4-BE49-F238E27FC236}">
                <a16:creationId xmlns:a16="http://schemas.microsoft.com/office/drawing/2014/main" id="{67727E77-84F6-408F-A632-215419DBB0FA}"/>
              </a:ext>
            </a:extLst>
          </p:cNvPr>
          <p:cNvSpPr/>
          <p:nvPr/>
        </p:nvSpPr>
        <p:spPr>
          <a:xfrm>
            <a:off x="24483" y="2815064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53B4F110-A64B-43EE-9FD7-4346A136100D}"/>
              </a:ext>
            </a:extLst>
          </p:cNvPr>
          <p:cNvSpPr/>
          <p:nvPr/>
        </p:nvSpPr>
        <p:spPr>
          <a:xfrm>
            <a:off x="24483" y="842488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4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5A09AAA-A8C3-434B-A52C-E46BCE1C572B}"/>
              </a:ext>
            </a:extLst>
          </p:cNvPr>
          <p:cNvSpPr/>
          <p:nvPr/>
        </p:nvSpPr>
        <p:spPr>
          <a:xfrm>
            <a:off x="481327" y="360349"/>
            <a:ext cx="193231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[] a;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>
              <a:spcAft>
                <a:spcPts val="600"/>
              </a:spcAft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double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[] b, c;</a:t>
            </a:r>
          </a:p>
          <a:p>
            <a:pPr>
              <a:spcAft>
                <a:spcPts val="600"/>
              </a:spcAft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String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[] s;</a:t>
            </a:r>
            <a:endParaRPr lang="ru-RU" sz="24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0A533EB-3191-4460-BA7C-DCFB00750B0E}"/>
              </a:ext>
            </a:extLst>
          </p:cNvPr>
          <p:cNvSpPr/>
          <p:nvPr/>
        </p:nvSpPr>
        <p:spPr>
          <a:xfrm>
            <a:off x="441101" y="321316"/>
            <a:ext cx="2448856" cy="147976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F7E0AC6-0DEF-49F2-B642-0B682B1C41EF}"/>
              </a:ext>
            </a:extLst>
          </p:cNvPr>
          <p:cNvSpPr/>
          <p:nvPr/>
        </p:nvSpPr>
        <p:spPr>
          <a:xfrm>
            <a:off x="441101" y="2158855"/>
            <a:ext cx="77207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//ПСЕВДОКОД</a:t>
            </a:r>
          </a:p>
          <a:p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&lt;имя массива&gt; = </a:t>
            </a:r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&lt;тип&gt; [&lt;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размер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&gt;]</a:t>
            </a:r>
          </a:p>
          <a:p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a =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[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10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];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b =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double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[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8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];</a:t>
            </a:r>
            <a:endParaRPr lang="ru-RU" sz="2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ED57BAD-0486-42D8-A220-21CFABD73713}"/>
              </a:ext>
            </a:extLst>
          </p:cNvPr>
          <p:cNvSpPr/>
          <p:nvPr/>
        </p:nvSpPr>
        <p:spPr>
          <a:xfrm>
            <a:off x="441103" y="2080741"/>
            <a:ext cx="7363472" cy="20171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5102578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Массивы в коде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4D908-2104-49CA-A29B-CA5DCEB5758E}"/>
              </a:ext>
            </a:extLst>
          </p:cNvPr>
          <p:cNvSpPr txBox="1">
            <a:spLocks/>
          </p:cNvSpPr>
          <p:nvPr/>
        </p:nvSpPr>
        <p:spPr>
          <a:xfrm>
            <a:off x="3151916" y="766733"/>
            <a:ext cx="4016527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Объявление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3863CE-58F2-4C7B-A6CE-7C2F248757FB}"/>
              </a:ext>
            </a:extLst>
          </p:cNvPr>
          <p:cNvSpPr txBox="1">
            <a:spLocks/>
          </p:cNvSpPr>
          <p:nvPr/>
        </p:nvSpPr>
        <p:spPr>
          <a:xfrm>
            <a:off x="8161867" y="2866574"/>
            <a:ext cx="3354943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Инициализация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178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826490" y="749581"/>
            <a:ext cx="2238378" cy="1233826"/>
            <a:chOff x="4382609" y="675342"/>
            <a:chExt cx="8017453" cy="4358191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3" y="714374"/>
              <a:ext cx="5639107" cy="3447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A626A4"/>
                  </a:solidFill>
                  <a:latin typeface="SFMono-Regular"/>
                </a:rPr>
                <a:t>int </a:t>
              </a:r>
              <a:r>
                <a:rPr lang="en-US" sz="2400" dirty="0">
                  <a:solidFill>
                    <a:srgbClr val="383A42"/>
                  </a:solidFill>
                  <a:latin typeface="SFMono-Regular"/>
                </a:rPr>
                <a:t>a;</a:t>
              </a:r>
              <a:endParaRPr lang="ru-RU" sz="2400" dirty="0">
                <a:solidFill>
                  <a:srgbClr val="A626A4"/>
                </a:solidFill>
                <a:latin typeface="SFMono-Regular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[] m;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8017453" cy="4358191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A5640CF-477F-4115-A83A-88999606D9DD}"/>
              </a:ext>
            </a:extLst>
          </p:cNvPr>
          <p:cNvGrpSpPr/>
          <p:nvPr/>
        </p:nvGrpSpPr>
        <p:grpSpPr>
          <a:xfrm>
            <a:off x="5808069" y="701186"/>
            <a:ext cx="2534420" cy="1237263"/>
            <a:chOff x="4046435" y="2487369"/>
            <a:chExt cx="4128117" cy="445372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BF7E0AC6-0DEF-49F2-B642-0B682B1C41EF}"/>
                </a:ext>
              </a:extLst>
            </p:cNvPr>
            <p:cNvSpPr/>
            <p:nvPr/>
          </p:nvSpPr>
          <p:spPr>
            <a:xfrm>
              <a:off x="4046435" y="2487369"/>
              <a:ext cx="4128117" cy="4114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rgbClr val="383A42"/>
                  </a:solidFill>
                  <a:latin typeface="SFMono-Regular"/>
                </a:rPr>
                <a:t>a = 4;</a:t>
              </a:r>
            </a:p>
            <a:p>
              <a:pPr>
                <a:lnSpc>
                  <a:spcPct val="150000"/>
                </a:lnSpc>
              </a:pP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a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4046435" y="2566661"/>
              <a:ext cx="4128115" cy="4374435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5102578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Что же происходит в памяти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2CB5646-5DA0-4856-A149-C34B4DF78003}"/>
              </a:ext>
            </a:extLst>
          </p:cNvPr>
          <p:cNvSpPr txBox="1">
            <a:spLocks/>
          </p:cNvSpPr>
          <p:nvPr/>
        </p:nvSpPr>
        <p:spPr>
          <a:xfrm>
            <a:off x="402181" y="148389"/>
            <a:ext cx="4016527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Объявление переменной и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456228F-2D7E-43CC-865B-560D950DF202}"/>
              </a:ext>
            </a:extLst>
          </p:cNvPr>
          <p:cNvSpPr txBox="1">
            <a:spLocks/>
          </p:cNvSpPr>
          <p:nvPr/>
        </p:nvSpPr>
        <p:spPr>
          <a:xfrm>
            <a:off x="5450962" y="121332"/>
            <a:ext cx="5296060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Инициализация переменной и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A66152C-0619-4782-B7CA-E667BC74A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26600"/>
              </p:ext>
            </p:extLst>
          </p:nvPr>
        </p:nvGraphicFramePr>
        <p:xfrm>
          <a:off x="826489" y="2584068"/>
          <a:ext cx="2334399" cy="14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63">
                  <a:extLst>
                    <a:ext uri="{9D8B030D-6E8A-4147-A177-3AD203B41FA5}">
                      <a16:colId xmlns:a16="http://schemas.microsoft.com/office/drawing/2014/main" val="3751696407"/>
                    </a:ext>
                  </a:extLst>
                </a:gridCol>
                <a:gridCol w="598565">
                  <a:extLst>
                    <a:ext uri="{9D8B030D-6E8A-4147-A177-3AD203B41FA5}">
                      <a16:colId xmlns:a16="http://schemas.microsoft.com/office/drawing/2014/main" val="1263443698"/>
                    </a:ext>
                  </a:extLst>
                </a:gridCol>
                <a:gridCol w="568635">
                  <a:extLst>
                    <a:ext uri="{9D8B030D-6E8A-4147-A177-3AD203B41FA5}">
                      <a16:colId xmlns:a16="http://schemas.microsoft.com/office/drawing/2014/main" val="957831205"/>
                    </a:ext>
                  </a:extLst>
                </a:gridCol>
                <a:gridCol w="568636">
                  <a:extLst>
                    <a:ext uri="{9D8B030D-6E8A-4147-A177-3AD203B41FA5}">
                      <a16:colId xmlns:a16="http://schemas.microsoft.com/office/drawing/2014/main" val="799327563"/>
                    </a:ext>
                  </a:extLst>
                </a:gridCol>
              </a:tblGrid>
              <a:tr h="497340">
                <a:tc>
                  <a:txBody>
                    <a:bodyPr/>
                    <a:lstStyle/>
                    <a:p>
                      <a:r>
                        <a:rPr lang="en-US" dirty="0"/>
                        <a:t>   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47707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m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?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88538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61929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A923CC9-D215-4697-8A0C-C66305135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9081"/>
              </p:ext>
            </p:extLst>
          </p:nvPr>
        </p:nvGraphicFramePr>
        <p:xfrm>
          <a:off x="5836354" y="2193345"/>
          <a:ext cx="250613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63">
                  <a:extLst>
                    <a:ext uri="{9D8B030D-6E8A-4147-A177-3AD203B41FA5}">
                      <a16:colId xmlns:a16="http://schemas.microsoft.com/office/drawing/2014/main" val="3751696407"/>
                    </a:ext>
                  </a:extLst>
                </a:gridCol>
                <a:gridCol w="598565">
                  <a:extLst>
                    <a:ext uri="{9D8B030D-6E8A-4147-A177-3AD203B41FA5}">
                      <a16:colId xmlns:a16="http://schemas.microsoft.com/office/drawing/2014/main" val="1263443698"/>
                    </a:ext>
                  </a:extLst>
                </a:gridCol>
                <a:gridCol w="568635">
                  <a:extLst>
                    <a:ext uri="{9D8B030D-6E8A-4147-A177-3AD203B41FA5}">
                      <a16:colId xmlns:a16="http://schemas.microsoft.com/office/drawing/2014/main" val="957831205"/>
                    </a:ext>
                  </a:extLst>
                </a:gridCol>
                <a:gridCol w="740371">
                  <a:extLst>
                    <a:ext uri="{9D8B030D-6E8A-4147-A177-3AD203B41FA5}">
                      <a16:colId xmlns:a16="http://schemas.microsoft.com/office/drawing/2014/main" val="799327563"/>
                    </a:ext>
                  </a:extLst>
                </a:gridCol>
              </a:tblGrid>
              <a:tr h="28453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47707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88538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61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98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1100" y="321316"/>
            <a:ext cx="6895754" cy="3415306"/>
            <a:chOff x="4382609" y="675342"/>
            <a:chExt cx="7146525" cy="188998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1" y="714375"/>
              <a:ext cx="5639108" cy="18509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10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{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3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11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4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6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7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};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[] {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3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11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x,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2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*x, y – x};</a:t>
              </a:r>
              <a:endParaRPr lang="ru-RU" sz="2400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479767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5102578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Объявление + инициализация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45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1100" y="321315"/>
            <a:ext cx="4537300" cy="3976513"/>
            <a:chOff x="4382609" y="675342"/>
            <a:chExt cx="7146525" cy="1781756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1" y="714375"/>
              <a:ext cx="6363223" cy="17427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18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ru-RU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Размер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a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</a:t>
              </a:r>
              <a:r>
                <a:rPr lang="en-US" dirty="0" err="1">
                  <a:solidFill>
                    <a:srgbClr val="986801"/>
                  </a:solidFill>
                  <a:latin typeface="SFMono-Regular"/>
                </a:rPr>
                <a:t>l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ength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 </a:t>
              </a:r>
              <a:endParaRPr lang="en-US" dirty="0">
                <a:solidFill>
                  <a:srgbClr val="383A42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System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.out.println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(</a:t>
              </a: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a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.length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);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endParaRPr lang="en-US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Доступ к элементам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</a:p>
            <a:p>
              <a:pPr algn="just">
                <a:lnSpc>
                  <a:spcPct val="115000"/>
                </a:lnSpc>
              </a:pP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System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.out.println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(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a[0] + a[1] + a[2]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);</a:t>
              </a:r>
              <a:endParaRPr lang="ru-RU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742723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53222" y="5064815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Работа с массивом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0D90E7-94CC-49F5-8812-BB07A8B85443}"/>
              </a:ext>
            </a:extLst>
          </p:cNvPr>
          <p:cNvSpPr txBox="1"/>
          <p:nvPr/>
        </p:nvSpPr>
        <p:spPr>
          <a:xfrm>
            <a:off x="5322986" y="285196"/>
            <a:ext cx="6101644" cy="262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SFMono-Regular"/>
              </a:rPr>
              <a:t>Ошибка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r>
              <a:rPr lang="ru-RU" dirty="0" err="1">
                <a:solidFill>
                  <a:srgbClr val="C00000"/>
                </a:solidFill>
                <a:latin typeface="SFMono-Regular"/>
              </a:rPr>
              <a:t>ArrayIndexOutOfBoundsException</a:t>
            </a:r>
            <a:endParaRPr lang="ru-RU" dirty="0">
              <a:solidFill>
                <a:srgbClr val="C00000"/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endParaRPr lang="ru-RU" sz="1800" b="0" i="0" dirty="0">
              <a:solidFill>
                <a:srgbClr val="A626A4"/>
              </a:solidFill>
              <a:effectLst/>
              <a:latin typeface="SFMono-Regular"/>
            </a:endParaRPr>
          </a:p>
          <a:p>
            <a:pPr algn="just">
              <a:lnSpc>
                <a:spcPct val="115000"/>
              </a:lnSpc>
            </a:pPr>
            <a:r>
              <a:rPr lang="en-US" sz="18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 a[] = </a:t>
            </a:r>
            <a:r>
              <a:rPr lang="en-US" sz="1800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18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 [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3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];</a:t>
            </a:r>
            <a:endParaRPr lang="ru-RU" sz="18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solidFill>
                  <a:srgbClr val="383A42"/>
                </a:solidFill>
                <a:latin typeface="SFMono-Regular"/>
              </a:rPr>
              <a:t>a[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10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] =</a:t>
            </a:r>
            <a:r>
              <a:rPr lang="en-US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3</a:t>
            </a:r>
            <a:r>
              <a:rPr lang="en-US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ru-RU" dirty="0">
              <a:solidFill>
                <a:srgbClr val="C00000"/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endParaRPr lang="ru-RU" dirty="0">
              <a:solidFill>
                <a:srgbClr val="C00000"/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endParaRPr lang="ru-RU" dirty="0">
              <a:solidFill>
                <a:srgbClr val="C00000"/>
              </a:solidFill>
              <a:latin typeface="SFMono-Regular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61CB72-4DAE-482A-BAC0-7BAEBC7A56DF}"/>
              </a:ext>
            </a:extLst>
          </p:cNvPr>
          <p:cNvSpPr/>
          <p:nvPr/>
        </p:nvSpPr>
        <p:spPr>
          <a:xfrm>
            <a:off x="5290402" y="321315"/>
            <a:ext cx="5569509" cy="183486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5191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5A09AAA-A8C3-434B-A52C-E46BCE1C572B}"/>
              </a:ext>
            </a:extLst>
          </p:cNvPr>
          <p:cNvSpPr/>
          <p:nvPr/>
        </p:nvSpPr>
        <p:spPr>
          <a:xfrm>
            <a:off x="562216" y="370044"/>
            <a:ext cx="954133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b="1" i="1" dirty="0">
                <a:solidFill>
                  <a:schemeClr val="accent1">
                    <a:lumMod val="50000"/>
                  </a:schemeClr>
                </a:solidFill>
              </a:rPr>
              <a:t>ПСЕВДОКОД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(&lt;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тип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массива&gt; 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имя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переменной&gt;: 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имя 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массива&gt;) 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тело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цикла&gt;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}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0A533EB-3191-4460-BA7C-DCFB00750B0E}"/>
              </a:ext>
            </a:extLst>
          </p:cNvPr>
          <p:cNvSpPr/>
          <p:nvPr/>
        </p:nvSpPr>
        <p:spPr>
          <a:xfrm>
            <a:off x="444827" y="331012"/>
            <a:ext cx="9353930" cy="143672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853812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“</a:t>
            </a:r>
            <a:r>
              <a:rPr lang="ru-RU" sz="4400" b="1" dirty="0">
                <a:solidFill>
                  <a:schemeClr val="bg1"/>
                </a:solidFill>
              </a:rPr>
              <a:t>для каждого</a:t>
            </a:r>
            <a:r>
              <a:rPr lang="en-US" sz="4400" b="1" dirty="0">
                <a:solidFill>
                  <a:schemeClr val="bg1"/>
                </a:solidFill>
              </a:rPr>
              <a:t>”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each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442843" y="5667032"/>
            <a:ext cx="7118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Используется для перебора элементов массива.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ru-RU" sz="2400" dirty="0">
                <a:solidFill>
                  <a:srgbClr val="FFC000"/>
                </a:solidFill>
              </a:rPr>
              <a:t>Нельзя использовать для заполнения массива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DD651E8-5CCB-42DA-A0AA-6F243B347779}"/>
              </a:ext>
            </a:extLst>
          </p:cNvPr>
          <p:cNvGrpSpPr/>
          <p:nvPr/>
        </p:nvGrpSpPr>
        <p:grpSpPr>
          <a:xfrm>
            <a:off x="444826" y="2015339"/>
            <a:ext cx="3980417" cy="2184128"/>
            <a:chOff x="2308979" y="2000378"/>
            <a:chExt cx="3980417" cy="2184128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2308979" y="2000378"/>
              <a:ext cx="3980417" cy="218412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16CD5101-5A80-4605-B5F2-8D5839E1E478}"/>
                </a:ext>
              </a:extLst>
            </p:cNvPr>
            <p:cNvSpPr/>
            <p:nvPr/>
          </p:nvSpPr>
          <p:spPr>
            <a:xfrm>
              <a:off x="2426369" y="2079344"/>
              <a:ext cx="2799934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10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</a:p>
            <a:p>
              <a:r>
                <a:rPr lang="en-US" sz="2400" dirty="0">
                  <a:solidFill>
                    <a:srgbClr val="383A42"/>
                  </a:solidFill>
                  <a:latin typeface="SFMono-Regular"/>
                </a:rPr>
                <a:t>...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sum =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0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; </a:t>
              </a:r>
            </a:p>
            <a:p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for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(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x: a) </a:t>
              </a:r>
            </a:p>
            <a:p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	sum += x;</a:t>
              </a:r>
              <a:endParaRPr lang="ru-RU" sz="2400" dirty="0">
                <a:solidFill>
                  <a:srgbClr val="A626A4"/>
                </a:solidFill>
              </a:endParaRPr>
            </a:p>
          </p:txBody>
        </p:sp>
      </p:grp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B848F3-2C6A-4F74-BF8C-87F908012D53}"/>
              </a:ext>
            </a:extLst>
          </p:cNvPr>
          <p:cNvSpPr/>
          <p:nvPr/>
        </p:nvSpPr>
        <p:spPr>
          <a:xfrm>
            <a:off x="4774115" y="2015339"/>
            <a:ext cx="5024642" cy="218412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483B00A-BF4B-4813-A5C7-DCD826EA90F3}"/>
              </a:ext>
            </a:extLst>
          </p:cNvPr>
          <p:cNvSpPr/>
          <p:nvPr/>
        </p:nvSpPr>
        <p:spPr>
          <a:xfrm>
            <a:off x="4870069" y="2094305"/>
            <a:ext cx="502855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 НЕВЕРНО!</a:t>
            </a:r>
            <a:endParaRPr lang="en-US" sz="2400" b="0" i="1" dirty="0">
              <a:solidFill>
                <a:srgbClr val="A0A1A7"/>
              </a:solidFill>
              <a:effectLst/>
              <a:latin typeface="SFMono-Regular"/>
            </a:endParaRPr>
          </a:p>
          <a:p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Элементы массива не изменятся</a:t>
            </a:r>
            <a:endParaRPr lang="en-US" sz="2400" b="0" i="1" dirty="0">
              <a:solidFill>
                <a:srgbClr val="A0A1A7"/>
              </a:solidFill>
              <a:effectLst/>
              <a:latin typeface="SFMono-Regular"/>
            </a:endParaRPr>
          </a:p>
          <a:p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(</a:t>
            </a:r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x: a) </a:t>
            </a:r>
            <a:endParaRPr lang="en-US" sz="2400" dirty="0">
              <a:solidFill>
                <a:srgbClr val="383A42"/>
              </a:solidFill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	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x++;</a:t>
            </a:r>
            <a:endParaRPr lang="ru-RU" sz="2400" dirty="0">
              <a:solidFill>
                <a:srgbClr val="A626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95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</a:t>
            </a:r>
            <a:r>
              <a:rPr lang="ru-RU" sz="4400" b="1" dirty="0">
                <a:solidFill>
                  <a:schemeClr val="bg1"/>
                </a:solidFill>
              </a:rPr>
              <a:t>о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ru-RU" sz="4400" b="1" dirty="0">
                <a:solidFill>
                  <a:schemeClr val="bg1"/>
                </a:solidFill>
              </a:rPr>
              <a:t>счетчиком для массивов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418667" y="5043863"/>
            <a:ext cx="6684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Позволяет перебрать все значения массива как для использования, так и для заполнения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ED57BAD-0486-42D8-A220-21CFABD73713}"/>
              </a:ext>
            </a:extLst>
          </p:cNvPr>
          <p:cNvSpPr/>
          <p:nvPr/>
        </p:nvSpPr>
        <p:spPr>
          <a:xfrm>
            <a:off x="390548" y="168537"/>
            <a:ext cx="7793896" cy="406479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B8C3F2-F857-4A7A-934A-EB734536B667}"/>
              </a:ext>
            </a:extLst>
          </p:cNvPr>
          <p:cNvSpPr/>
          <p:nvPr/>
        </p:nvSpPr>
        <p:spPr>
          <a:xfrm>
            <a:off x="1011285" y="168538"/>
            <a:ext cx="6497228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 Создание массива</a:t>
            </a:r>
          </a:p>
          <a:p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[] a;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a = 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[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10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]; 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 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Заполнение массива квадратами индексов </a:t>
            </a:r>
          </a:p>
          <a:p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(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= 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&lt;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a.length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++) {  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a[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 =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*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</a:p>
          <a:p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Вывод на экран значений элементов массива</a:t>
            </a:r>
          </a:p>
          <a:p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(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= 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&lt;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a.length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++) {  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 err="1">
                <a:solidFill>
                  <a:srgbClr val="A626A4"/>
                </a:solidFill>
                <a:latin typeface="SFMono-Regular"/>
              </a:rPr>
              <a:t>System.out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.print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(a[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 + </a:t>
            </a:r>
            <a:r>
              <a:rPr lang="en-US" sz="2400" b="0" i="0" dirty="0">
                <a:solidFill>
                  <a:srgbClr val="50A14F"/>
                </a:solidFill>
                <a:effectLst/>
                <a:latin typeface="SFMono-Regular"/>
              </a:rPr>
              <a:t>" "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); </a:t>
            </a: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54291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rgbClr val="878A8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/>
              <a:t>Многомерные массивы</a:t>
            </a:r>
            <a:endParaRPr lang="en-US" dirty="0"/>
          </a:p>
        </p:txBody>
      </p:sp>
      <p:pic>
        <p:nvPicPr>
          <p:cNvPr id="1028" name="Picture 4" descr="PPT - Синтаксис языка VBA PowerPoint Presentation, free download -  ID:6410276">
            <a:extLst>
              <a:ext uri="{FF2B5EF4-FFF2-40B4-BE49-F238E27FC236}">
                <a16:creationId xmlns:a16="http://schemas.microsoft.com/office/drawing/2014/main" id="{35655418-C17B-45FE-9032-A0740932F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31" r="72592" b="44526"/>
          <a:stretch/>
        </p:blipFill>
        <p:spPr bwMode="auto">
          <a:xfrm>
            <a:off x="346651" y="2932235"/>
            <a:ext cx="3331905" cy="66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PT - Синтаксис языка VBA PowerPoint Presentation, free download -  ID:6410276">
            <a:extLst>
              <a:ext uri="{FF2B5EF4-FFF2-40B4-BE49-F238E27FC236}">
                <a16:creationId xmlns:a16="http://schemas.microsoft.com/office/drawing/2014/main" id="{FECBB4C0-2BA4-4FC2-AEDD-DC0C81130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5" t="48724" r="45062" b="26255"/>
          <a:stretch/>
        </p:blipFill>
        <p:spPr bwMode="auto">
          <a:xfrm>
            <a:off x="4368706" y="1740431"/>
            <a:ext cx="2555970" cy="18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PT - Синтаксис языка VBA PowerPoint Presentation, free download -  ID:6410276">
            <a:extLst>
              <a:ext uri="{FF2B5EF4-FFF2-40B4-BE49-F238E27FC236}">
                <a16:creationId xmlns:a16="http://schemas.microsoft.com/office/drawing/2014/main" id="{1895A2B8-C63B-4418-BCB3-7C806FFEC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9" t="50370" r="12963" b="15480"/>
          <a:stretch/>
        </p:blipFill>
        <p:spPr bwMode="auto">
          <a:xfrm>
            <a:off x="8033328" y="599284"/>
            <a:ext cx="3260054" cy="30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82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Циклы</a:t>
            </a:r>
            <a:r>
              <a:rPr lang="en-US" dirty="0"/>
              <a:t> в Java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D1A26C-DCFB-460B-BE7B-FC2CA435D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72812"/>
            <a:ext cx="2849303" cy="178435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94B1BB-E04E-4900-B7F4-88B6D991CC5D}"/>
              </a:ext>
            </a:extLst>
          </p:cNvPr>
          <p:cNvSpPr/>
          <p:nvPr/>
        </p:nvSpPr>
        <p:spPr>
          <a:xfrm>
            <a:off x="9400257" y="3676073"/>
            <a:ext cx="13260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each..</a:t>
            </a: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453CE-37D4-45F3-80E1-2172B9C57CF3}"/>
              </a:ext>
            </a:extLst>
          </p:cNvPr>
          <p:cNvSpPr txBox="1"/>
          <p:nvPr/>
        </p:nvSpPr>
        <p:spPr>
          <a:xfrm>
            <a:off x="5305328" y="952990"/>
            <a:ext cx="2942028" cy="2476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икл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с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предусловием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while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2854DCC-D038-4427-B592-F92A08FCBD63}"/>
              </a:ext>
            </a:extLst>
          </p:cNvPr>
          <p:cNvSpPr/>
          <p:nvPr/>
        </p:nvSpPr>
        <p:spPr>
          <a:xfrm>
            <a:off x="8697429" y="2874076"/>
            <a:ext cx="27858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Цикл “для каждого” 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91D29-339C-46AD-A536-D34395E46612}"/>
              </a:ext>
            </a:extLst>
          </p:cNvPr>
          <p:cNvSpPr txBox="1"/>
          <p:nvPr/>
        </p:nvSpPr>
        <p:spPr>
          <a:xfrm>
            <a:off x="5305328" y="4287562"/>
            <a:ext cx="29420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Цикл с постусловием</a:t>
            </a:r>
          </a:p>
          <a:p>
            <a:pPr algn="ctr">
              <a:spcAft>
                <a:spcPts val="600"/>
              </a:spcAft>
            </a:pP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do..while</a:t>
            </a: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F32B39-5D36-4C57-A731-9295D51FECC1}"/>
              </a:ext>
            </a:extLst>
          </p:cNvPr>
          <p:cNvSpPr txBox="1"/>
          <p:nvPr/>
        </p:nvSpPr>
        <p:spPr>
          <a:xfrm>
            <a:off x="8820540" y="1100107"/>
            <a:ext cx="2320936" cy="11548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3500" b="1" dirty="0" err="1">
                <a:solidFill>
                  <a:schemeClr val="accent1">
                    <a:lumMod val="75000"/>
                  </a:schemeClr>
                </a:solidFill>
              </a:rPr>
              <a:t>Цикл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500" b="1" dirty="0" err="1">
                <a:solidFill>
                  <a:schemeClr val="accent1">
                    <a:lumMod val="75000"/>
                  </a:schemeClr>
                </a:solidFill>
              </a:rPr>
              <a:t>со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500" b="1" dirty="0" err="1">
                <a:solidFill>
                  <a:schemeClr val="accent1">
                    <a:lumMod val="75000"/>
                  </a:schemeClr>
                </a:solidFill>
              </a:rPr>
              <a:t>счетчиком</a:t>
            </a:r>
            <a:endParaRPr lang="en-US" sz="3500" b="1" dirty="0">
              <a:solidFill>
                <a:schemeClr val="accent1">
                  <a:lumMod val="7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</a:pPr>
            <a:endParaRPr lang="en-US" sz="7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330769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4BDA1B2B-F21F-4EB8-A643-7EC37F621709}"/>
              </a:ext>
            </a:extLst>
          </p:cNvPr>
          <p:cNvSpPr/>
          <p:nvPr/>
        </p:nvSpPr>
        <p:spPr>
          <a:xfrm>
            <a:off x="1800000" y="5040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19935B-AB96-480A-9FB8-840B17F6D24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50612" y="2579220"/>
            <a:ext cx="4104720" cy="3527640"/>
          </a:xfrm>
          <a:prstGeom prst="rect">
            <a:avLst/>
          </a:prstGeom>
          <a:ln>
            <a:noFill/>
          </a:ln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2179440" y="516060"/>
            <a:ext cx="788112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3700" b="1" spc="-1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Таблица как пример массива</a:t>
            </a: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B1712D59-5D65-47F6-AB0E-8908C7C7C90A}"/>
              </a:ext>
            </a:extLst>
          </p:cNvPr>
          <p:cNvSpPr txBox="1"/>
          <p:nvPr/>
        </p:nvSpPr>
        <p:spPr>
          <a:xfrm>
            <a:off x="7651934" y="1976940"/>
            <a:ext cx="25779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ru-RU" sz="1800" b="0" strike="noStrike" spc="-1" dirty="0">
                <a:latin typeface="Arial"/>
              </a:rPr>
              <a:t>ROWS — строки</a:t>
            </a:r>
          </a:p>
          <a:p>
            <a:r>
              <a:rPr lang="ru-RU" sz="1800" b="0" strike="noStrike" spc="-1" dirty="0">
                <a:latin typeface="Arial"/>
              </a:rPr>
              <a:t>COLUMNS — столбцы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C27E92-FFE8-40B1-B8F8-0B2EBE99651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86311" y="1373230"/>
            <a:ext cx="5481720" cy="1357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160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5451642" y="1123837"/>
            <a:ext cx="6451110" cy="12554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Таблица как пример массива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Многомерные массивы в Java. Как преобразовать массив в ассоциативный? | OTUS">
            <a:extLst>
              <a:ext uri="{FF2B5EF4-FFF2-40B4-BE49-F238E27FC236}">
                <a16:creationId xmlns:a16="http://schemas.microsoft.com/office/drawing/2014/main" id="{B0226AEB-A983-49E6-B852-3F69006E8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"/>
          <a:stretch/>
        </p:blipFill>
        <p:spPr bwMode="auto">
          <a:xfrm>
            <a:off x="580730" y="1751571"/>
            <a:ext cx="4354191" cy="298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A264F2-C0DF-4DB4-8EFE-DA1B1AE9F017}"/>
              </a:ext>
            </a:extLst>
          </p:cNvPr>
          <p:cNvSpPr txBox="1"/>
          <p:nvPr/>
        </p:nvSpPr>
        <p:spPr>
          <a:xfrm>
            <a:off x="5451644" y="2510395"/>
            <a:ext cx="6451109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int[][] array = new int[3][</a:t>
            </a: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b="0" strike="noStrike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 a = new int[] { 0, 1, 2, 3, 4, 5 };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int[][] a = { { 0, 1, 2 }, { 3, 4, 5 } };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b="0" strike="noStrike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b="0" strike="noStrike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911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5522854" y="748898"/>
            <a:ext cx="6451110" cy="12554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Неровны</a:t>
            </a:r>
            <a:r>
              <a:rPr lang="en-US" sz="3600" b="1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й </a:t>
            </a: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двумерный</a:t>
            </a:r>
            <a:r>
              <a:rPr lang="en-US" sz="3600" b="1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массив</a:t>
            </a:r>
            <a:endParaRPr lang="en-US" sz="3600" b="1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800002-EE52-4D94-9B2C-DC551F746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71" y="2196335"/>
            <a:ext cx="3778286" cy="2455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A264F2-C0DF-4DB4-8EFE-DA1B1AE9F017}"/>
              </a:ext>
            </a:extLst>
          </p:cNvPr>
          <p:cNvSpPr txBox="1"/>
          <p:nvPr/>
        </p:nvSpPr>
        <p:spPr>
          <a:xfrm>
            <a:off x="5272589" y="2388303"/>
            <a:ext cx="3607780" cy="2993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int[][] a = {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0, 1 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2, 3, 4, 5 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{6},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{7, 8, 9},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{10, 11, 12, 13, 14, 15}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b="0" strike="noStrike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D5D1474-437E-4945-A5D7-92952108EA62}"/>
              </a:ext>
            </a:extLst>
          </p:cNvPr>
          <p:cNvSpPr/>
          <p:nvPr/>
        </p:nvSpPr>
        <p:spPr>
          <a:xfrm>
            <a:off x="8946403" y="2554783"/>
            <a:ext cx="3495826" cy="247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int[][] a1 = new int[5][];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a1[0] = new int[2];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a1[1] = new int[4];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a1[2] = new int[1];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a1[3] = new int[3];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a1[4] = new int[6];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F73D34C-0ED6-4898-89BC-59EDC4075677}"/>
              </a:ext>
            </a:extLst>
          </p:cNvPr>
          <p:cNvCxnSpPr/>
          <p:nvPr/>
        </p:nvCxnSpPr>
        <p:spPr>
          <a:xfrm>
            <a:off x="8665757" y="2388302"/>
            <a:ext cx="0" cy="2993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39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1100" y="321315"/>
            <a:ext cx="7035372" cy="3976513"/>
            <a:chOff x="4382609" y="675342"/>
            <a:chExt cx="7146525" cy="1781756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1" y="714375"/>
              <a:ext cx="6363223" cy="17427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a[]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[]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=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][</a:t>
              </a:r>
              <a:r>
                <a:rPr lang="en-US" sz="1800" b="0" i="0" dirty="0">
                  <a:solidFill>
                    <a:srgbClr val="986801"/>
                  </a:solidFill>
                  <a:effectLst/>
                  <a:latin typeface="SFMono-Regular"/>
                </a:rPr>
                <a:t>6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18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ru-RU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Размер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a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</a:t>
              </a:r>
              <a:r>
                <a:rPr lang="en-US" dirty="0" err="1">
                  <a:solidFill>
                    <a:srgbClr val="986801"/>
                  </a:solidFill>
                  <a:latin typeface="SFMono-Regular"/>
                </a:rPr>
                <a:t>l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ength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 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– 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количество строк</a:t>
              </a:r>
              <a:endParaRPr lang="en-US" dirty="0">
                <a:solidFill>
                  <a:srgbClr val="383A42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i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</a:t>
              </a:r>
              <a:r>
                <a:rPr lang="en-US" b="0" i="0" dirty="0">
                  <a:solidFill>
                    <a:srgbClr val="986801"/>
                  </a:solidFill>
                  <a:effectLst/>
                  <a:latin typeface="SFMono-Regular"/>
                </a:rPr>
                <a:t>.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l</a:t>
              </a:r>
              <a:r>
                <a:rPr lang="en-US" b="0" i="0" dirty="0">
                  <a:solidFill>
                    <a:srgbClr val="986801"/>
                  </a:solidFill>
                  <a:effectLst/>
                  <a:latin typeface="SFMono-Regular"/>
                </a:rPr>
                <a:t>ength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 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– 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количество столбцов </a:t>
              </a: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i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-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ой строки</a:t>
              </a:r>
              <a:endParaRPr lang="en-US" dirty="0">
                <a:solidFill>
                  <a:srgbClr val="383A42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en-US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Доступ к элементам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</a:p>
            <a:p>
              <a:pPr algn="just">
                <a:lnSpc>
                  <a:spcPct val="115000"/>
                </a:lnSpc>
              </a:pP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System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.out.println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(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+ 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+ 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);</a:t>
              </a:r>
              <a:endParaRPr lang="ru-RU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742723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53222" y="5064815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Работа с двумерным массивом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D1D0C3E-DB8D-41B4-8661-03343E7FBD3E}"/>
              </a:ext>
            </a:extLst>
          </p:cNvPr>
          <p:cNvGrpSpPr/>
          <p:nvPr/>
        </p:nvGrpSpPr>
        <p:grpSpPr>
          <a:xfrm>
            <a:off x="7992103" y="321315"/>
            <a:ext cx="3684265" cy="1834863"/>
            <a:chOff x="5290402" y="321315"/>
            <a:chExt cx="3684265" cy="18348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0D90E7-94CC-49F5-8812-BB07A8B85443}"/>
                </a:ext>
              </a:extLst>
            </p:cNvPr>
            <p:cNvSpPr txBox="1"/>
            <p:nvPr/>
          </p:nvSpPr>
          <p:spPr>
            <a:xfrm>
              <a:off x="5424311" y="337093"/>
              <a:ext cx="3482622" cy="16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Ошибка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 err="1">
                  <a:solidFill>
                    <a:srgbClr val="C00000"/>
                  </a:solidFill>
                  <a:latin typeface="SFMono-Regular"/>
                </a:rPr>
                <a:t>ArrayIndexOutOfBoundsException</a:t>
              </a:r>
              <a:endParaRPr lang="ru-RU" dirty="0">
                <a:solidFill>
                  <a:srgbClr val="C00000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ru-RU" sz="1800" b="0" i="0" dirty="0">
                <a:solidFill>
                  <a:srgbClr val="A626A4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a[]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[]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=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18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ru-RU" dirty="0">
                  <a:solidFill>
                    <a:srgbClr val="986801"/>
                  </a:solidFill>
                  <a:latin typeface="SFMono-Regular"/>
                </a:rPr>
                <a:t>10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dirty="0">
                <a:solidFill>
                  <a:srgbClr val="C00000"/>
                </a:solidFill>
                <a:latin typeface="SFMono-Regular"/>
              </a:endParaRP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B561CB72-4DAE-482A-BAC0-7BAEBC7A56DF}"/>
                </a:ext>
              </a:extLst>
            </p:cNvPr>
            <p:cNvSpPr/>
            <p:nvPr/>
          </p:nvSpPr>
          <p:spPr>
            <a:xfrm>
              <a:off x="5290402" y="321315"/>
              <a:ext cx="3684265" cy="1834863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136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4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6701471" y="378617"/>
            <a:ext cx="6451110" cy="12554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Трехмерный</a:t>
            </a:r>
            <a:r>
              <a:rPr lang="en-US" sz="3600" b="1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массив</a:t>
            </a:r>
            <a:endParaRPr lang="en-US" sz="3600" b="1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062092-5597-40DD-B0CE-B29C0A5A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71" y="1209783"/>
            <a:ext cx="3778286" cy="4428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2FDFB1-7308-4876-BCC0-6FDA67B52CCA}"/>
              </a:ext>
            </a:extLst>
          </p:cNvPr>
          <p:cNvSpPr txBox="1"/>
          <p:nvPr/>
        </p:nvSpPr>
        <p:spPr>
          <a:xfrm>
            <a:off x="5123692" y="1562073"/>
            <a:ext cx="7076220" cy="46595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int[][][] n = { { { 1, 2 }, { 5, 6 }, { 2, 8 } 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{ { 3, 2 }, { 4, 5 }, { 7, 8 }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{ { 6, 7 }, { 5, 6 }, { 9, 8 }}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  <a:r>
              <a:rPr lang="en-US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r>
              <a:rPr lang="en-US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трехмерного</a:t>
            </a:r>
            <a:r>
              <a:rPr lang="en-US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массива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n.length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 +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n.length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(int x = 0; x &lt;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n.length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x++)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(int y = 0; y &lt; n[x].length; y++) {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for (int z = 0; z &lt; n[x][y].length; z++)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(“n[%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d,%d,%d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%d“, x, y, z,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n[x][y][z]);</a:t>
            </a:r>
          </a:p>
          <a:p>
            <a:pPr defTabSz="914400"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defTabSz="914400"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defTabSz="914400"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6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C5E6A3E-684C-4AEF-9B0C-9791D43FD263}"/>
              </a:ext>
            </a:extLst>
          </p:cNvPr>
          <p:cNvGrpSpPr/>
          <p:nvPr/>
        </p:nvGrpSpPr>
        <p:grpSpPr>
          <a:xfrm>
            <a:off x="2619855" y="247433"/>
            <a:ext cx="7466491" cy="1724669"/>
            <a:chOff x="4382609" y="675342"/>
            <a:chExt cx="7466491" cy="172466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1C4D18E3-DF30-4F9A-AD73-3392C2F643B3}"/>
                </a:ext>
              </a:extLst>
            </p:cNvPr>
            <p:cNvSpPr/>
            <p:nvPr/>
          </p:nvSpPr>
          <p:spPr>
            <a:xfrm>
              <a:off x="4500000" y="714375"/>
              <a:ext cx="7349100" cy="1646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ru-RU" sz="2400" b="1" i="1" dirty="0">
                  <a:solidFill>
                    <a:schemeClr val="accent1">
                      <a:lumMod val="50000"/>
                    </a:schemeClr>
                  </a:solidFill>
                </a:rPr>
                <a:t>ПСЕВДОКОД</a:t>
              </a:r>
              <a:r>
                <a:rPr lang="ru-RU" sz="24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  <a:p>
              <a:pPr>
                <a:spcAft>
                  <a:spcPts val="600"/>
                </a:spcAft>
              </a:pPr>
              <a:r>
                <a:rPr lang="ru-RU" sz="2400" dirty="0" err="1">
                  <a:solidFill>
                    <a:srgbClr val="A626A4"/>
                  </a:solidFill>
                </a:rPr>
                <a:t>while</a:t>
              </a:r>
              <a:r>
                <a:rPr lang="ru-RU" sz="2400" dirty="0">
                  <a:solidFill>
                    <a:srgbClr val="383A42"/>
                  </a:solidFill>
                </a:rPr>
                <a:t> (&lt;</a:t>
              </a:r>
              <a:r>
                <a:rPr lang="ru-RU" sz="2400" dirty="0">
                  <a:solidFill>
                    <a:srgbClr val="E45649"/>
                  </a:solidFill>
                </a:rPr>
                <a:t>условие</a:t>
              </a:r>
              <a:r>
                <a:rPr lang="ru-RU" sz="2400" dirty="0">
                  <a:solidFill>
                    <a:srgbClr val="383A42"/>
                  </a:solidFill>
                </a:rPr>
                <a:t>&gt;){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&lt;</a:t>
              </a:r>
              <a:r>
                <a:rPr lang="ru-RU" sz="2400" dirty="0">
                  <a:solidFill>
                    <a:srgbClr val="E45649"/>
                  </a:solidFill>
                </a:rPr>
                <a:t>Действия</a:t>
              </a:r>
              <a:r>
                <a:rPr lang="ru-RU" sz="2400" dirty="0">
                  <a:solidFill>
                    <a:srgbClr val="383A42"/>
                  </a:solidFill>
                </a:rPr>
                <a:t>&gt; (выполняются пока условие истинно)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}</a:t>
              </a:r>
              <a:endParaRPr lang="ru-RU" sz="2400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5F312B0A-8A8F-43A2-827C-D20C3D89653B}"/>
                </a:ext>
              </a:extLst>
            </p:cNvPr>
            <p:cNvSpPr/>
            <p:nvPr/>
          </p:nvSpPr>
          <p:spPr>
            <a:xfrm>
              <a:off x="4382609" y="675342"/>
              <a:ext cx="7146525" cy="172466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40A44B1-F57B-4A22-9CBA-989017E25743}"/>
              </a:ext>
            </a:extLst>
          </p:cNvPr>
          <p:cNvGrpSpPr/>
          <p:nvPr/>
        </p:nvGrpSpPr>
        <p:grpSpPr>
          <a:xfrm>
            <a:off x="2224984" y="2200513"/>
            <a:ext cx="4128117" cy="2017106"/>
            <a:chOff x="4046433" y="2566665"/>
            <a:chExt cx="4128117" cy="2017106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443BC4A-A804-492F-A9D5-F4A51784CDFA}"/>
                </a:ext>
              </a:extLst>
            </p:cNvPr>
            <p:cNvSpPr/>
            <p:nvPr/>
          </p:nvSpPr>
          <p:spPr>
            <a:xfrm>
              <a:off x="4046433" y="2644779"/>
              <a:ext cx="4128117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A626A4"/>
                  </a:solidFill>
                </a:rPr>
                <a:t>while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&lt; </a:t>
              </a:r>
              <a:r>
                <a:rPr lang="en-US" sz="2400" dirty="0">
                  <a:solidFill>
                    <a:srgbClr val="986801"/>
                  </a:solidFill>
                </a:rPr>
                <a:t>5</a:t>
              </a:r>
              <a:r>
                <a:rPr lang="en-US" sz="2400" dirty="0">
                  <a:solidFill>
                    <a:srgbClr val="383A42"/>
                  </a:solidFill>
                </a:rPr>
                <a:t>){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383A42"/>
                  </a:solidFill>
                </a:rPr>
                <a:t>	</a:t>
              </a:r>
              <a:r>
                <a:rPr lang="en-US" sz="2400" dirty="0">
                  <a:solidFill>
                    <a:srgbClr val="383A42"/>
                  </a:solidFill>
                </a:rPr>
                <a:t> System. </a:t>
              </a:r>
              <a:r>
                <a:rPr lang="en-US" sz="2400" dirty="0" err="1">
                  <a:solidFill>
                    <a:srgbClr val="383A42"/>
                  </a:solidFill>
                </a:rPr>
                <a:t>оut.</a:t>
              </a:r>
              <a:r>
                <a:rPr lang="en-US" sz="2400" dirty="0" err="1">
                  <a:solidFill>
                    <a:srgbClr val="A626A4"/>
                  </a:solidFill>
                </a:rPr>
                <a:t>print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+ </a:t>
              </a:r>
              <a:r>
                <a:rPr lang="en-US" sz="2400" dirty="0">
                  <a:solidFill>
                    <a:srgbClr val="50A14F"/>
                  </a:solidFill>
                </a:rPr>
                <a:t>" "</a:t>
              </a:r>
              <a:r>
                <a:rPr lang="en-US" sz="2400" dirty="0">
                  <a:solidFill>
                    <a:srgbClr val="383A42"/>
                  </a:solidFill>
                </a:rPr>
                <a:t>);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A626A4"/>
                  </a:solidFill>
                </a:rPr>
                <a:t>	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++;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}</a:t>
              </a:r>
              <a:endParaRPr lang="ru-RU" sz="2400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D7079D6-AD1E-4DBD-8220-2111FEF943B6}"/>
                </a:ext>
              </a:extLst>
            </p:cNvPr>
            <p:cNvSpPr/>
            <p:nvPr/>
          </p:nvSpPr>
          <p:spPr>
            <a:xfrm>
              <a:off x="4046434" y="2566665"/>
              <a:ext cx="3937080" cy="20171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D31CF5B-DD9B-4CAA-A427-144B9B5DBEED}"/>
              </a:ext>
            </a:extLst>
          </p:cNvPr>
          <p:cNvGrpSpPr/>
          <p:nvPr/>
        </p:nvGrpSpPr>
        <p:grpSpPr>
          <a:xfrm>
            <a:off x="6385301" y="2200513"/>
            <a:ext cx="4293066" cy="2017106"/>
            <a:chOff x="7616230" y="4431311"/>
            <a:chExt cx="4293066" cy="2017106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46653FD7-A149-4771-A09D-0461EFC3631D}"/>
                </a:ext>
              </a:extLst>
            </p:cNvPr>
            <p:cNvSpPr/>
            <p:nvPr/>
          </p:nvSpPr>
          <p:spPr>
            <a:xfrm>
              <a:off x="7782776" y="4477949"/>
              <a:ext cx="412652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A626A4"/>
                  </a:solidFill>
                </a:rPr>
                <a:t>while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true</a:t>
              </a:r>
              <a:r>
                <a:rPr lang="en-US" sz="2400" dirty="0">
                  <a:solidFill>
                    <a:srgbClr val="383A42"/>
                  </a:solidFill>
                </a:rPr>
                <a:t>){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383A42"/>
                  </a:solidFill>
                </a:rPr>
                <a:t>	</a:t>
              </a:r>
              <a:r>
                <a:rPr lang="en-US" sz="2400" dirty="0" err="1">
                  <a:solidFill>
                    <a:srgbClr val="383A42"/>
                  </a:solidFill>
                </a:rPr>
                <a:t>System.оut.</a:t>
              </a:r>
              <a:r>
                <a:rPr lang="en-US" sz="2400" dirty="0" err="1">
                  <a:solidFill>
                    <a:srgbClr val="A626A4"/>
                  </a:solidFill>
                </a:rPr>
                <a:t>print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+ </a:t>
              </a:r>
              <a:r>
                <a:rPr lang="en-US" sz="2400" dirty="0">
                  <a:solidFill>
                    <a:srgbClr val="50A14F"/>
                  </a:solidFill>
                </a:rPr>
                <a:t>" "</a:t>
              </a:r>
              <a:r>
                <a:rPr lang="en-US" sz="2400" dirty="0">
                  <a:solidFill>
                    <a:srgbClr val="383A42"/>
                  </a:solidFill>
                </a:rPr>
                <a:t>);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A626A4"/>
                  </a:solidFill>
                </a:rPr>
                <a:t>	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++;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}</a:t>
              </a:r>
              <a:endParaRPr lang="ru-RU" sz="2400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3763C76E-1A88-4743-A2AB-CE0189BAD7CF}"/>
                </a:ext>
              </a:extLst>
            </p:cNvPr>
            <p:cNvSpPr/>
            <p:nvPr/>
          </p:nvSpPr>
          <p:spPr>
            <a:xfrm>
              <a:off x="7616230" y="4431311"/>
              <a:ext cx="3937080" cy="20171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6EED2C67-3B27-44FB-B09E-E67426A580E3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 </a:t>
            </a:r>
            <a:r>
              <a:rPr lang="en-US" sz="4400" b="1" dirty="0" err="1">
                <a:solidFill>
                  <a:schemeClr val="bg1"/>
                </a:solidFill>
              </a:rPr>
              <a:t>предусловием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while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DC19193-DA65-4C92-80BC-EFE073E6367F}"/>
              </a:ext>
            </a:extLst>
          </p:cNvPr>
          <p:cNvSpPr/>
          <p:nvPr/>
        </p:nvSpPr>
        <p:spPr>
          <a:xfrm>
            <a:off x="6436080" y="5072863"/>
            <a:ext cx="51878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повторяет действие(-я) до тех пор, пока условие истинно</a:t>
            </a:r>
          </a:p>
        </p:txBody>
      </p:sp>
    </p:spTree>
    <p:extLst>
      <p:ext uri="{BB962C8B-B14F-4D97-AF65-F5344CB8AC3E}">
        <p14:creationId xmlns:p14="http://schemas.microsoft.com/office/powerpoint/2010/main" val="400085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549DB03-A783-4C67-AB18-3CD49AD4966F}"/>
              </a:ext>
            </a:extLst>
          </p:cNvPr>
          <p:cNvGrpSpPr/>
          <p:nvPr/>
        </p:nvGrpSpPr>
        <p:grpSpPr>
          <a:xfrm>
            <a:off x="2619855" y="247433"/>
            <a:ext cx="7466491" cy="1724669"/>
            <a:chOff x="4382609" y="675342"/>
            <a:chExt cx="7466491" cy="172466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10961618-4AA4-42EB-BA85-43B6C755E6F4}"/>
                </a:ext>
              </a:extLst>
            </p:cNvPr>
            <p:cNvSpPr/>
            <p:nvPr/>
          </p:nvSpPr>
          <p:spPr>
            <a:xfrm>
              <a:off x="4500000" y="714375"/>
              <a:ext cx="7349100" cy="1646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ru-RU" sz="2400" b="1" i="1" dirty="0">
                  <a:solidFill>
                    <a:schemeClr val="accent1">
                      <a:lumMod val="50000"/>
                    </a:schemeClr>
                  </a:solidFill>
                </a:rPr>
                <a:t>ПСЕВДОКОД</a:t>
              </a:r>
              <a:r>
                <a:rPr lang="ru-RU" sz="24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  <a:p>
              <a:pPr>
                <a:spcAft>
                  <a:spcPts val="600"/>
                </a:spcAft>
              </a:pPr>
              <a:r>
                <a:rPr lang="ru-RU" sz="2400" dirty="0" err="1">
                  <a:solidFill>
                    <a:srgbClr val="A626A4"/>
                  </a:solidFill>
                </a:rPr>
                <a:t>while</a:t>
              </a:r>
              <a:r>
                <a:rPr lang="ru-RU" sz="2400" dirty="0">
                  <a:solidFill>
                    <a:srgbClr val="383A42"/>
                  </a:solidFill>
                </a:rPr>
                <a:t> (&lt;</a:t>
              </a:r>
              <a:r>
                <a:rPr lang="ru-RU" sz="2400" dirty="0">
                  <a:solidFill>
                    <a:srgbClr val="E45649"/>
                  </a:solidFill>
                </a:rPr>
                <a:t>условие</a:t>
              </a:r>
              <a:r>
                <a:rPr lang="ru-RU" sz="2400" dirty="0">
                  <a:solidFill>
                    <a:srgbClr val="383A42"/>
                  </a:solidFill>
                </a:rPr>
                <a:t>&gt;){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&lt;</a:t>
              </a:r>
              <a:r>
                <a:rPr lang="ru-RU" sz="2400" dirty="0">
                  <a:solidFill>
                    <a:srgbClr val="E45649"/>
                  </a:solidFill>
                </a:rPr>
                <a:t>Действия</a:t>
              </a:r>
              <a:r>
                <a:rPr lang="ru-RU" sz="2400" dirty="0">
                  <a:solidFill>
                    <a:srgbClr val="383A42"/>
                  </a:solidFill>
                </a:rPr>
                <a:t>&gt; (выполняются пока условие истинно)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}</a:t>
              </a:r>
              <a:endParaRPr lang="ru-RU" sz="2400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E0941F15-F498-465E-AE6B-9A558E58854D}"/>
                </a:ext>
              </a:extLst>
            </p:cNvPr>
            <p:cNvSpPr/>
            <p:nvPr/>
          </p:nvSpPr>
          <p:spPr>
            <a:xfrm>
              <a:off x="4382609" y="675342"/>
              <a:ext cx="7146525" cy="172466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BC03333-783F-42E3-BFDA-8E279B7AB0D1}"/>
              </a:ext>
            </a:extLst>
          </p:cNvPr>
          <p:cNvGrpSpPr/>
          <p:nvPr/>
        </p:nvGrpSpPr>
        <p:grpSpPr>
          <a:xfrm>
            <a:off x="2224984" y="2200513"/>
            <a:ext cx="4128117" cy="2017106"/>
            <a:chOff x="4046433" y="2566665"/>
            <a:chExt cx="4128117" cy="2017106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65794754-7FF7-4995-A1CD-A3BF255C808A}"/>
                </a:ext>
              </a:extLst>
            </p:cNvPr>
            <p:cNvSpPr/>
            <p:nvPr/>
          </p:nvSpPr>
          <p:spPr>
            <a:xfrm>
              <a:off x="4046433" y="2644779"/>
              <a:ext cx="4128117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A626A4"/>
                  </a:solidFill>
                </a:rPr>
                <a:t>while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&lt; </a:t>
              </a:r>
              <a:r>
                <a:rPr lang="en-US" sz="2400" dirty="0">
                  <a:solidFill>
                    <a:srgbClr val="986801"/>
                  </a:solidFill>
                </a:rPr>
                <a:t>5</a:t>
              </a:r>
              <a:r>
                <a:rPr lang="en-US" sz="2400" dirty="0">
                  <a:solidFill>
                    <a:srgbClr val="383A42"/>
                  </a:solidFill>
                </a:rPr>
                <a:t>){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383A42"/>
                  </a:solidFill>
                </a:rPr>
                <a:t>	</a:t>
              </a:r>
              <a:r>
                <a:rPr lang="en-US" sz="2400" dirty="0">
                  <a:solidFill>
                    <a:srgbClr val="383A42"/>
                  </a:solidFill>
                </a:rPr>
                <a:t> System. </a:t>
              </a:r>
              <a:r>
                <a:rPr lang="en-US" sz="2400" dirty="0" err="1">
                  <a:solidFill>
                    <a:srgbClr val="383A42"/>
                  </a:solidFill>
                </a:rPr>
                <a:t>оut.</a:t>
              </a:r>
              <a:r>
                <a:rPr lang="en-US" sz="2400" dirty="0" err="1">
                  <a:solidFill>
                    <a:srgbClr val="A626A4"/>
                  </a:solidFill>
                </a:rPr>
                <a:t>print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+ </a:t>
              </a:r>
              <a:r>
                <a:rPr lang="en-US" sz="2400" dirty="0">
                  <a:solidFill>
                    <a:srgbClr val="50A14F"/>
                  </a:solidFill>
                </a:rPr>
                <a:t>" "</a:t>
              </a:r>
              <a:r>
                <a:rPr lang="en-US" sz="2400" dirty="0">
                  <a:solidFill>
                    <a:srgbClr val="383A42"/>
                  </a:solidFill>
                </a:rPr>
                <a:t>);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A626A4"/>
                  </a:solidFill>
                </a:rPr>
                <a:t>	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++;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}</a:t>
              </a:r>
              <a:endParaRPr lang="ru-RU" sz="2400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B377D2D8-F83E-4976-A265-0A8949E0DB69}"/>
                </a:ext>
              </a:extLst>
            </p:cNvPr>
            <p:cNvSpPr/>
            <p:nvPr/>
          </p:nvSpPr>
          <p:spPr>
            <a:xfrm>
              <a:off x="4046434" y="2566665"/>
              <a:ext cx="3937080" cy="20171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3C35382-D1AE-4E55-A5C2-8C3ED04AAAAD}"/>
              </a:ext>
            </a:extLst>
          </p:cNvPr>
          <p:cNvGrpSpPr/>
          <p:nvPr/>
        </p:nvGrpSpPr>
        <p:grpSpPr>
          <a:xfrm>
            <a:off x="6385301" y="2200513"/>
            <a:ext cx="4293066" cy="2017106"/>
            <a:chOff x="7616230" y="4431311"/>
            <a:chExt cx="4293066" cy="2017106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6690DF05-2706-4651-9770-5031A467726F}"/>
                </a:ext>
              </a:extLst>
            </p:cNvPr>
            <p:cNvSpPr/>
            <p:nvPr/>
          </p:nvSpPr>
          <p:spPr>
            <a:xfrm>
              <a:off x="7782776" y="4477949"/>
              <a:ext cx="412652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A626A4"/>
                  </a:solidFill>
                </a:rPr>
                <a:t>while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true</a:t>
              </a:r>
              <a:r>
                <a:rPr lang="en-US" sz="2400" dirty="0">
                  <a:solidFill>
                    <a:srgbClr val="383A42"/>
                  </a:solidFill>
                </a:rPr>
                <a:t>){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383A42"/>
                  </a:solidFill>
                </a:rPr>
                <a:t>	</a:t>
              </a:r>
              <a:r>
                <a:rPr lang="en-US" sz="2400" dirty="0" err="1">
                  <a:solidFill>
                    <a:srgbClr val="383A42"/>
                  </a:solidFill>
                </a:rPr>
                <a:t>System.оut.</a:t>
              </a:r>
              <a:r>
                <a:rPr lang="en-US" sz="2400" dirty="0" err="1">
                  <a:solidFill>
                    <a:srgbClr val="A626A4"/>
                  </a:solidFill>
                </a:rPr>
                <a:t>print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+ </a:t>
              </a:r>
              <a:r>
                <a:rPr lang="en-US" sz="2400" dirty="0">
                  <a:solidFill>
                    <a:srgbClr val="50A14F"/>
                  </a:solidFill>
                </a:rPr>
                <a:t>" "</a:t>
              </a:r>
              <a:r>
                <a:rPr lang="en-US" sz="2400" dirty="0">
                  <a:solidFill>
                    <a:srgbClr val="383A42"/>
                  </a:solidFill>
                </a:rPr>
                <a:t>);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A626A4"/>
                  </a:solidFill>
                </a:rPr>
                <a:t>	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++;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}</a:t>
              </a:r>
              <a:endParaRPr lang="ru-RU" sz="2400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5007C0EE-6D4E-45B0-B406-920B29ED5942}"/>
                </a:ext>
              </a:extLst>
            </p:cNvPr>
            <p:cNvSpPr/>
            <p:nvPr/>
          </p:nvSpPr>
          <p:spPr>
            <a:xfrm>
              <a:off x="7616230" y="4431311"/>
              <a:ext cx="3937080" cy="20171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AAF1A670-BB09-4923-8797-3513BE9C8C47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 </a:t>
            </a:r>
            <a:r>
              <a:rPr lang="en-US" sz="4400" b="1" dirty="0" err="1">
                <a:solidFill>
                  <a:schemeClr val="bg1"/>
                </a:solidFill>
              </a:rPr>
              <a:t>предусловием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while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9A8F017-7D61-4B53-AA40-CFB4255602A4}"/>
              </a:ext>
            </a:extLst>
          </p:cNvPr>
          <p:cNvSpPr/>
          <p:nvPr/>
        </p:nvSpPr>
        <p:spPr>
          <a:xfrm>
            <a:off x="6436080" y="5072863"/>
            <a:ext cx="51878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повторяет действие(-я) до тех пор, пока условие истинно</a:t>
            </a:r>
          </a:p>
        </p:txBody>
      </p:sp>
    </p:spTree>
    <p:extLst>
      <p:ext uri="{BB962C8B-B14F-4D97-AF65-F5344CB8AC3E}">
        <p14:creationId xmlns:p14="http://schemas.microsoft.com/office/powerpoint/2010/main" val="407608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470D57D-5EED-48B2-8404-C5E536240EEC}"/>
              </a:ext>
            </a:extLst>
          </p:cNvPr>
          <p:cNvGrpSpPr/>
          <p:nvPr/>
        </p:nvGrpSpPr>
        <p:grpSpPr>
          <a:xfrm>
            <a:off x="444826" y="331011"/>
            <a:ext cx="7466491" cy="1724669"/>
            <a:chOff x="4382609" y="675342"/>
            <a:chExt cx="7466491" cy="1724669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F5A60A5B-5583-4367-A82F-9F9A68D288C4}"/>
                </a:ext>
              </a:extLst>
            </p:cNvPr>
            <p:cNvSpPr/>
            <p:nvPr/>
          </p:nvSpPr>
          <p:spPr>
            <a:xfrm>
              <a:off x="4500000" y="714375"/>
              <a:ext cx="7349100" cy="1646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ru-RU" sz="2400" b="1" i="1" dirty="0">
                  <a:solidFill>
                    <a:schemeClr val="accent1">
                      <a:lumMod val="50000"/>
                    </a:schemeClr>
                  </a:solidFill>
                </a:rPr>
                <a:t>ПСЕВДОКОД</a:t>
              </a:r>
              <a:r>
                <a:rPr lang="ru-RU" sz="24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  <a:p>
              <a:pPr>
                <a:spcAft>
                  <a:spcPts val="600"/>
                </a:spcAft>
              </a:pPr>
              <a:r>
                <a:rPr lang="en-US" sz="2400" dirty="0">
                  <a:solidFill>
                    <a:srgbClr val="A626A4"/>
                  </a:solidFill>
                </a:rPr>
                <a:t>do</a:t>
              </a:r>
              <a:r>
                <a:rPr lang="ru-RU" sz="2400" dirty="0">
                  <a:solidFill>
                    <a:srgbClr val="383A42"/>
                  </a:solidFill>
                </a:rPr>
                <a:t>{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&lt;</a:t>
              </a:r>
              <a:r>
                <a:rPr lang="ru-RU" sz="2400" dirty="0">
                  <a:solidFill>
                    <a:srgbClr val="E45649"/>
                  </a:solidFill>
                </a:rPr>
                <a:t>Действия</a:t>
              </a:r>
              <a:r>
                <a:rPr lang="ru-RU" sz="2400" dirty="0">
                  <a:solidFill>
                    <a:srgbClr val="383A42"/>
                  </a:solidFill>
                </a:rPr>
                <a:t>&gt; (выполняются пока условие истинно)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}</a:t>
              </a:r>
              <a:r>
                <a:rPr lang="ru-RU" sz="2400" dirty="0">
                  <a:solidFill>
                    <a:srgbClr val="A626A4"/>
                  </a:solidFill>
                </a:rPr>
                <a:t> </a:t>
              </a:r>
              <a:r>
                <a:rPr lang="ru-RU" sz="2400" dirty="0" err="1">
                  <a:solidFill>
                    <a:srgbClr val="A626A4"/>
                  </a:solidFill>
                </a:rPr>
                <a:t>while</a:t>
              </a:r>
              <a:r>
                <a:rPr lang="ru-RU" sz="2400" dirty="0">
                  <a:solidFill>
                    <a:srgbClr val="383A42"/>
                  </a:solidFill>
                </a:rPr>
                <a:t> (&lt;</a:t>
              </a:r>
              <a:r>
                <a:rPr lang="ru-RU" sz="2400" dirty="0">
                  <a:solidFill>
                    <a:srgbClr val="E45649"/>
                  </a:solidFill>
                </a:rPr>
                <a:t>условие</a:t>
              </a:r>
              <a:r>
                <a:rPr lang="ru-RU" sz="2400" dirty="0">
                  <a:solidFill>
                    <a:srgbClr val="383A42"/>
                  </a:solidFill>
                </a:rPr>
                <a:t>&gt;)</a:t>
              </a:r>
              <a:r>
                <a:rPr lang="en-US" sz="2400" b="1" dirty="0">
                  <a:solidFill>
                    <a:srgbClr val="FF0000"/>
                  </a:solidFill>
                </a:rPr>
                <a:t>;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18A626CB-B765-485B-B1AD-A69694B5D4B6}"/>
                </a:ext>
              </a:extLst>
            </p:cNvPr>
            <p:cNvSpPr/>
            <p:nvPr/>
          </p:nvSpPr>
          <p:spPr>
            <a:xfrm>
              <a:off x="4382609" y="675342"/>
              <a:ext cx="7146525" cy="172466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7842504-4449-4455-BCD2-2473D0E47471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 п</a:t>
            </a:r>
            <a:r>
              <a:rPr lang="ru-RU" sz="4400" b="1" dirty="0">
                <a:solidFill>
                  <a:schemeClr val="bg1"/>
                </a:solidFill>
              </a:rPr>
              <a:t>ост</a:t>
            </a:r>
            <a:r>
              <a:rPr lang="en-US" sz="4400" b="1" dirty="0" err="1">
                <a:solidFill>
                  <a:schemeClr val="bg1"/>
                </a:solidFill>
              </a:rPr>
              <a:t>условием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 … while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06F7934-2855-4347-8637-A0A71FD711BB}"/>
              </a:ext>
            </a:extLst>
          </p:cNvPr>
          <p:cNvSpPr/>
          <p:nvPr/>
        </p:nvSpPr>
        <p:spPr>
          <a:xfrm>
            <a:off x="6162065" y="4990597"/>
            <a:ext cx="6172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сначала выполняется тело цикла, а потом проверяется условие его продолжения и перехода на следующий шаг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CCB0C79-E852-49C1-A1C5-FC92C037C76A}"/>
              </a:ext>
            </a:extLst>
          </p:cNvPr>
          <p:cNvGrpSpPr/>
          <p:nvPr/>
        </p:nvGrpSpPr>
        <p:grpSpPr>
          <a:xfrm>
            <a:off x="7911317" y="2127704"/>
            <a:ext cx="3937080" cy="2017106"/>
            <a:chOff x="2308980" y="2139497"/>
            <a:chExt cx="3937080" cy="2017106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3147ADD8-4F5F-41FC-8E45-421CD9B74FB1}"/>
                </a:ext>
              </a:extLst>
            </p:cNvPr>
            <p:cNvSpPr/>
            <p:nvPr/>
          </p:nvSpPr>
          <p:spPr>
            <a:xfrm>
              <a:off x="2308980" y="2139497"/>
              <a:ext cx="3937080" cy="20171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60AF09F9-DF3F-46CF-855B-57E966AA8130}"/>
                </a:ext>
              </a:extLst>
            </p:cNvPr>
            <p:cNvSpPr/>
            <p:nvPr/>
          </p:nvSpPr>
          <p:spPr>
            <a:xfrm>
              <a:off x="2619855" y="2168072"/>
              <a:ext cx="3315331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int x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A626A4"/>
                  </a:solidFill>
                </a:rPr>
                <a:t>;</a:t>
              </a:r>
            </a:p>
            <a:p>
              <a:r>
                <a:rPr lang="en-US" sz="2400" dirty="0">
                  <a:solidFill>
                    <a:srgbClr val="A626A4"/>
                  </a:solidFill>
                </a:rPr>
                <a:t>do </a:t>
              </a:r>
              <a:r>
                <a:rPr lang="en-US" sz="2400" dirty="0">
                  <a:solidFill>
                    <a:srgbClr val="383A42"/>
                  </a:solidFill>
                </a:rPr>
                <a:t>{</a:t>
              </a:r>
            </a:p>
            <a:p>
              <a:r>
                <a:rPr lang="en-US" sz="2400" dirty="0" err="1">
                  <a:solidFill>
                    <a:srgbClr val="383A42"/>
                  </a:solidFill>
                </a:rPr>
                <a:t>System.оut.print</a:t>
              </a:r>
              <a:r>
                <a:rPr lang="en-US" sz="2400" dirty="0">
                  <a:solidFill>
                    <a:srgbClr val="A626A4"/>
                  </a:solidFill>
                </a:rPr>
                <a:t>(x + </a:t>
              </a:r>
              <a:r>
                <a:rPr lang="en-US" sz="2400" dirty="0">
                  <a:solidFill>
                    <a:srgbClr val="50A14F"/>
                  </a:solidFill>
                </a:rPr>
                <a:t>" "</a:t>
              </a:r>
              <a:r>
                <a:rPr lang="en-US" sz="2400" dirty="0">
                  <a:solidFill>
                    <a:srgbClr val="A626A4"/>
                  </a:solidFill>
                </a:rPr>
                <a:t>);</a:t>
              </a:r>
            </a:p>
            <a:p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++</a:t>
              </a:r>
              <a:r>
                <a:rPr lang="en-US" sz="2400" dirty="0">
                  <a:solidFill>
                    <a:srgbClr val="A626A4"/>
                  </a:solidFill>
                </a:rPr>
                <a:t>;</a:t>
              </a:r>
            </a:p>
            <a:p>
              <a:r>
                <a:rPr lang="en-US" sz="2400" dirty="0">
                  <a:solidFill>
                    <a:srgbClr val="383A42"/>
                  </a:solidFill>
                </a:rPr>
                <a:t>} </a:t>
              </a:r>
              <a:r>
                <a:rPr lang="en-US" sz="2400" dirty="0">
                  <a:solidFill>
                    <a:srgbClr val="A626A4"/>
                  </a:solidFill>
                </a:rPr>
                <a:t>while (</a:t>
              </a:r>
              <a:r>
                <a:rPr lang="en-US" sz="2400" dirty="0">
                  <a:solidFill>
                    <a:srgbClr val="383A42"/>
                  </a:solidFill>
                </a:rPr>
                <a:t>x &lt; 5</a:t>
              </a:r>
              <a:r>
                <a:rPr lang="en-US" sz="2400" dirty="0">
                  <a:solidFill>
                    <a:srgbClr val="A626A4"/>
                  </a:solidFill>
                </a:rPr>
                <a:t>);</a:t>
              </a:r>
              <a:endParaRPr lang="ru-RU" sz="2400" dirty="0">
                <a:solidFill>
                  <a:srgbClr val="A626A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822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04CF476-C4BA-443F-B942-BE1898E5A833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</a:t>
            </a:r>
            <a:r>
              <a:rPr lang="ru-RU" sz="4400" b="1" dirty="0">
                <a:solidFill>
                  <a:schemeClr val="bg1"/>
                </a:solidFill>
              </a:rPr>
              <a:t>о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ru-RU" sz="4400" b="1" dirty="0">
                <a:solidFill>
                  <a:schemeClr val="bg1"/>
                </a:solidFill>
              </a:rPr>
              <a:t>счетчиком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789ADC9-C046-4231-B828-003D59B9A5E8}"/>
              </a:ext>
            </a:extLst>
          </p:cNvPr>
          <p:cNvSpPr/>
          <p:nvPr/>
        </p:nvSpPr>
        <p:spPr>
          <a:xfrm>
            <a:off x="5931245" y="5043863"/>
            <a:ext cx="6172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выполняет указанную последовательность действий столько раз, сколько нужно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B371E80-3625-4D7A-A0D9-CDE0B593049E}"/>
              </a:ext>
            </a:extLst>
          </p:cNvPr>
          <p:cNvSpPr/>
          <p:nvPr/>
        </p:nvSpPr>
        <p:spPr>
          <a:xfrm>
            <a:off x="480707" y="517371"/>
            <a:ext cx="3869351" cy="158663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A15308-755A-411C-B88D-7E7BCD8FE45A}"/>
              </a:ext>
            </a:extLst>
          </p:cNvPr>
          <p:cNvSpPr/>
          <p:nvPr/>
        </p:nvSpPr>
        <p:spPr>
          <a:xfrm>
            <a:off x="670727" y="733984"/>
            <a:ext cx="33794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400" dirty="0">
                <a:solidFill>
                  <a:srgbClr val="A626A4"/>
                </a:solidFill>
              </a:rPr>
              <a:t>for</a:t>
            </a:r>
            <a:r>
              <a:rPr lang="nn-NO" sz="2400" dirty="0">
                <a:solidFill>
                  <a:srgbClr val="383A42"/>
                </a:solidFill>
              </a:rPr>
              <a:t> (</a:t>
            </a:r>
            <a:r>
              <a:rPr lang="nn-NO" sz="2400" dirty="0">
                <a:solidFill>
                  <a:srgbClr val="A626A4"/>
                </a:solidFill>
              </a:rPr>
              <a:t>int</a:t>
            </a:r>
            <a:r>
              <a:rPr lang="nn-NO" sz="2400" dirty="0">
                <a:solidFill>
                  <a:srgbClr val="383A42"/>
                </a:solidFill>
              </a:rPr>
              <a:t> i = </a:t>
            </a:r>
            <a:r>
              <a:rPr lang="nn-NO" sz="2400" dirty="0">
                <a:solidFill>
                  <a:srgbClr val="986801"/>
                </a:solidFill>
              </a:rPr>
              <a:t>0</a:t>
            </a:r>
            <a:r>
              <a:rPr lang="nn-NO" sz="2400" dirty="0">
                <a:solidFill>
                  <a:srgbClr val="383A42"/>
                </a:solidFill>
              </a:rPr>
              <a:t>; i &lt; </a:t>
            </a:r>
            <a:r>
              <a:rPr lang="nn-NO" sz="2400" dirty="0">
                <a:solidFill>
                  <a:srgbClr val="986801"/>
                </a:solidFill>
              </a:rPr>
              <a:t>10</a:t>
            </a:r>
            <a:r>
              <a:rPr lang="nn-NO" sz="2400" dirty="0">
                <a:solidFill>
                  <a:srgbClr val="383A42"/>
                </a:solidFill>
              </a:rPr>
              <a:t>; i++){</a:t>
            </a:r>
            <a:endParaRPr lang="ru-RU" sz="2400" dirty="0">
              <a:solidFill>
                <a:srgbClr val="383A42"/>
              </a:solidFill>
            </a:endParaRPr>
          </a:p>
          <a:p>
            <a:r>
              <a:rPr lang="en-US" sz="2400" dirty="0">
                <a:solidFill>
                  <a:srgbClr val="383A42"/>
                </a:solidFill>
              </a:rPr>
              <a:t>	System.</a:t>
            </a:r>
            <a:r>
              <a:rPr lang="nn-NO" sz="2400" dirty="0">
                <a:solidFill>
                  <a:srgbClr val="383A42"/>
                </a:solidFill>
              </a:rPr>
              <a:t>out.println(i);</a:t>
            </a:r>
          </a:p>
          <a:p>
            <a:r>
              <a:rPr lang="nn-NO" sz="2400" dirty="0">
                <a:solidFill>
                  <a:srgbClr val="383A42"/>
                </a:solidFill>
              </a:rPr>
              <a:t> }</a:t>
            </a:r>
            <a:endParaRPr lang="ru-RU" sz="24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C7E4076F-CDA5-42F5-A762-42BD54668CB0}"/>
              </a:ext>
            </a:extLst>
          </p:cNvPr>
          <p:cNvGrpSpPr/>
          <p:nvPr/>
        </p:nvGrpSpPr>
        <p:grpSpPr>
          <a:xfrm>
            <a:off x="6370661" y="1815796"/>
            <a:ext cx="6302045" cy="1569661"/>
            <a:chOff x="10232947" y="-449847"/>
            <a:chExt cx="6302045" cy="1569661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AA6D766A-4038-4A26-BD0F-7E979C8996E1}"/>
                </a:ext>
              </a:extLst>
            </p:cNvPr>
            <p:cNvSpPr/>
            <p:nvPr/>
          </p:nvSpPr>
          <p:spPr>
            <a:xfrm>
              <a:off x="10438992" y="-449847"/>
              <a:ext cx="6096000" cy="1569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for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10</a:t>
              </a:r>
              <a:r>
                <a:rPr lang="en-US" sz="2400" dirty="0">
                  <a:solidFill>
                    <a:srgbClr val="383A42"/>
                  </a:solidFill>
                </a:rPr>
                <a:t>;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&gt;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--){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ru-RU" sz="2400" dirty="0">
                  <a:solidFill>
                    <a:srgbClr val="383A42"/>
                  </a:solidFill>
                </a:rPr>
                <a:t>	</a:t>
              </a:r>
              <a:r>
                <a:rPr lang="en-US" sz="2400" dirty="0" err="1">
                  <a:solidFill>
                    <a:srgbClr val="383A42"/>
                  </a:solidFill>
                </a:rPr>
                <a:t>System.out.println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);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 }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 err="1">
                  <a:solidFill>
                    <a:srgbClr val="A626A4"/>
                  </a:solidFill>
                </a:rPr>
                <a:t>out</a:t>
              </a:r>
              <a:r>
                <a:rPr lang="en-US" sz="2400" dirty="0" err="1">
                  <a:solidFill>
                    <a:srgbClr val="383A42"/>
                  </a:solidFill>
                </a:rPr>
                <a:t>.println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); </a:t>
              </a:r>
              <a:r>
                <a:rPr lang="en-US" sz="2400" i="1" dirty="0">
                  <a:solidFill>
                    <a:srgbClr val="A0A1A7"/>
                  </a:solidFill>
                </a:rPr>
                <a:t>// </a:t>
              </a:r>
              <a:r>
                <a:rPr lang="ru-RU" sz="2400" i="1" dirty="0">
                  <a:solidFill>
                    <a:srgbClr val="A0A1A7"/>
                  </a:solidFill>
                </a:rPr>
                <a:t>ОШИБКА! </a:t>
              </a:r>
              <a:endParaRPr lang="ru-RU" sz="2400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D9B1CC33-32C0-44BD-B4B4-2A3D6D8BAAC9}"/>
                </a:ext>
              </a:extLst>
            </p:cNvPr>
            <p:cNvSpPr/>
            <p:nvPr/>
          </p:nvSpPr>
          <p:spPr>
            <a:xfrm>
              <a:off x="10232947" y="-449846"/>
              <a:ext cx="3942777" cy="1569660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C50531A-522D-4DD0-9342-6D669D95B8CC}"/>
              </a:ext>
            </a:extLst>
          </p:cNvPr>
          <p:cNvSpPr/>
          <p:nvPr/>
        </p:nvSpPr>
        <p:spPr>
          <a:xfrm>
            <a:off x="480707" y="2508381"/>
            <a:ext cx="3869351" cy="158663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AEBA39-0574-4A96-BA94-47678EC656A7}"/>
              </a:ext>
            </a:extLst>
          </p:cNvPr>
          <p:cNvSpPr/>
          <p:nvPr/>
        </p:nvSpPr>
        <p:spPr>
          <a:xfrm>
            <a:off x="670726" y="2649125"/>
            <a:ext cx="33794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400" dirty="0">
                <a:solidFill>
                  <a:srgbClr val="A626A4"/>
                </a:solidFill>
              </a:rPr>
              <a:t>for</a:t>
            </a:r>
            <a:r>
              <a:rPr lang="nn-NO" sz="2400" dirty="0">
                <a:solidFill>
                  <a:srgbClr val="383A42"/>
                </a:solidFill>
              </a:rPr>
              <a:t> (</a:t>
            </a:r>
            <a:r>
              <a:rPr lang="nn-NO" sz="2400" dirty="0">
                <a:solidFill>
                  <a:srgbClr val="A626A4"/>
                </a:solidFill>
              </a:rPr>
              <a:t>int</a:t>
            </a:r>
            <a:r>
              <a:rPr lang="nn-NO" sz="2400" dirty="0">
                <a:solidFill>
                  <a:srgbClr val="383A42"/>
                </a:solidFill>
              </a:rPr>
              <a:t> i = </a:t>
            </a:r>
            <a:r>
              <a:rPr lang="nn-NO" sz="2400" dirty="0">
                <a:solidFill>
                  <a:srgbClr val="986801"/>
                </a:solidFill>
              </a:rPr>
              <a:t>10</a:t>
            </a:r>
            <a:r>
              <a:rPr lang="nn-NO" sz="2400" dirty="0">
                <a:solidFill>
                  <a:srgbClr val="383A42"/>
                </a:solidFill>
              </a:rPr>
              <a:t>; i &gt; </a:t>
            </a:r>
            <a:r>
              <a:rPr lang="nn-NO" sz="2400" dirty="0">
                <a:solidFill>
                  <a:srgbClr val="986801"/>
                </a:solidFill>
              </a:rPr>
              <a:t>0</a:t>
            </a:r>
            <a:r>
              <a:rPr lang="nn-NO" sz="2400" dirty="0">
                <a:solidFill>
                  <a:srgbClr val="383A42"/>
                </a:solidFill>
              </a:rPr>
              <a:t>; i--){</a:t>
            </a:r>
            <a:endParaRPr lang="ru-RU" sz="2400" dirty="0">
              <a:solidFill>
                <a:srgbClr val="383A42"/>
              </a:solidFill>
            </a:endParaRPr>
          </a:p>
          <a:p>
            <a:r>
              <a:rPr lang="en-US" sz="2400" dirty="0">
                <a:solidFill>
                  <a:srgbClr val="383A42"/>
                </a:solidFill>
              </a:rPr>
              <a:t>	System.</a:t>
            </a:r>
            <a:r>
              <a:rPr lang="nn-NO" sz="2400" dirty="0">
                <a:solidFill>
                  <a:srgbClr val="383A42"/>
                </a:solidFill>
              </a:rPr>
              <a:t>out.println(i);</a:t>
            </a:r>
          </a:p>
          <a:p>
            <a:r>
              <a:rPr lang="nn-NO" sz="2400" dirty="0">
                <a:solidFill>
                  <a:srgbClr val="383A42"/>
                </a:solidFill>
              </a:rPr>
              <a:t> }</a:t>
            </a:r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7AF37A-FE92-4EC4-B247-D1842FFC6212}"/>
              </a:ext>
            </a:extLst>
          </p:cNvPr>
          <p:cNvSpPr txBox="1"/>
          <p:nvPr/>
        </p:nvSpPr>
        <p:spPr>
          <a:xfrm>
            <a:off x="6095999" y="1239878"/>
            <a:ext cx="451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Область видимости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8984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9F47E0A-400A-4EC7-B2A1-EEB22E35809B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5300" b="1" dirty="0" err="1">
                <a:solidFill>
                  <a:schemeClr val="bg1"/>
                </a:solidFill>
              </a:rPr>
              <a:t>Вложеные</a:t>
            </a:r>
            <a:r>
              <a:rPr lang="ru-RU" sz="5300" b="1" dirty="0">
                <a:solidFill>
                  <a:schemeClr val="bg1"/>
                </a:solidFill>
              </a:rPr>
              <a:t> циклы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… for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0FDE119-1AF6-46EC-8820-EC2BC0804984}"/>
              </a:ext>
            </a:extLst>
          </p:cNvPr>
          <p:cNvSpPr/>
          <p:nvPr/>
        </p:nvSpPr>
        <p:spPr>
          <a:xfrm>
            <a:off x="5931245" y="5043863"/>
            <a:ext cx="6172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Вложенные циклы позволяют решать самые разнообразные задачи</a:t>
            </a:r>
          </a:p>
        </p:txBody>
      </p:sp>
      <p:pic>
        <p:nvPicPr>
          <p:cNvPr id="6" name="Picture 3" descr="Вывод фигуры из звездочек • Vertex Academy">
            <a:extLst>
              <a:ext uri="{FF2B5EF4-FFF2-40B4-BE49-F238E27FC236}">
                <a16:creationId xmlns:a16="http://schemas.microsoft.com/office/drawing/2014/main" id="{DDD0922F-7D04-47CE-BB7E-6172D4FA4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5" b="17114"/>
          <a:stretch/>
        </p:blipFill>
        <p:spPr bwMode="auto">
          <a:xfrm>
            <a:off x="-7911" y="182407"/>
            <a:ext cx="791747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7497FA-619E-498F-835E-8F4E9B93EE60}"/>
              </a:ext>
            </a:extLst>
          </p:cNvPr>
          <p:cNvSpPr/>
          <p:nvPr/>
        </p:nvSpPr>
        <p:spPr>
          <a:xfrm>
            <a:off x="8341293" y="983140"/>
            <a:ext cx="36190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000" dirty="0" err="1">
                <a:solidFill>
                  <a:srgbClr val="A626A4"/>
                </a:solidFill>
              </a:rPr>
              <a:t>for</a:t>
            </a:r>
            <a:r>
              <a:rPr lang="ru-RU" sz="2000" dirty="0">
                <a:solidFill>
                  <a:srgbClr val="383A42"/>
                </a:solidFill>
              </a:rPr>
              <a:t> (</a:t>
            </a:r>
            <a:r>
              <a:rPr lang="ru-RU" sz="2000" dirty="0" err="1">
                <a:solidFill>
                  <a:srgbClr val="A626A4"/>
                </a:solidFill>
              </a:rPr>
              <a:t>int</a:t>
            </a:r>
            <a:r>
              <a:rPr lang="ru-RU" sz="2000" dirty="0">
                <a:solidFill>
                  <a:srgbClr val="383A42"/>
                </a:solidFill>
              </a:rPr>
              <a:t> i = </a:t>
            </a:r>
            <a:r>
              <a:rPr lang="ru-RU" sz="2000" dirty="0">
                <a:solidFill>
                  <a:srgbClr val="986801"/>
                </a:solidFill>
              </a:rPr>
              <a:t>0</a:t>
            </a:r>
            <a:r>
              <a:rPr lang="ru-RU" sz="2000" dirty="0">
                <a:solidFill>
                  <a:srgbClr val="383A42"/>
                </a:solidFill>
              </a:rPr>
              <a:t>; i &lt; 3; i++) {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        </a:t>
            </a:r>
            <a:r>
              <a:rPr lang="ru-RU" sz="2000" dirty="0" err="1">
                <a:solidFill>
                  <a:srgbClr val="A626A4"/>
                </a:solidFill>
              </a:rPr>
              <a:t>for</a:t>
            </a:r>
            <a:r>
              <a:rPr lang="ru-RU" sz="2000" dirty="0">
                <a:solidFill>
                  <a:srgbClr val="383A42"/>
                </a:solidFill>
              </a:rPr>
              <a:t> (</a:t>
            </a:r>
            <a:r>
              <a:rPr lang="ru-RU" sz="2000" dirty="0" err="1">
                <a:solidFill>
                  <a:srgbClr val="A626A4"/>
                </a:solidFill>
              </a:rPr>
              <a:t>int</a:t>
            </a:r>
            <a:r>
              <a:rPr lang="ru-RU" sz="2000" dirty="0">
                <a:solidFill>
                  <a:srgbClr val="383A42"/>
                </a:solidFill>
              </a:rPr>
              <a:t> j = </a:t>
            </a:r>
            <a:r>
              <a:rPr lang="ru-RU" sz="2000" dirty="0">
                <a:solidFill>
                  <a:srgbClr val="986801"/>
                </a:solidFill>
              </a:rPr>
              <a:t>0</a:t>
            </a:r>
            <a:r>
              <a:rPr lang="ru-RU" sz="2000" dirty="0">
                <a:solidFill>
                  <a:srgbClr val="383A42"/>
                </a:solidFill>
              </a:rPr>
              <a:t>; j &lt; </a:t>
            </a:r>
            <a:r>
              <a:rPr lang="ru-RU" sz="2000" dirty="0">
                <a:solidFill>
                  <a:srgbClr val="986801"/>
                </a:solidFill>
              </a:rPr>
              <a:t>5</a:t>
            </a:r>
            <a:r>
              <a:rPr lang="ru-RU" sz="2000" dirty="0">
                <a:solidFill>
                  <a:srgbClr val="383A42"/>
                </a:solidFill>
              </a:rPr>
              <a:t>; j++) {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                 </a:t>
            </a:r>
            <a:r>
              <a:rPr lang="ru-RU" sz="2000" dirty="0" err="1">
                <a:solidFill>
                  <a:srgbClr val="383A42"/>
                </a:solidFill>
              </a:rPr>
              <a:t>System.out.printf</a:t>
            </a:r>
            <a:r>
              <a:rPr lang="ru-RU" sz="2000" dirty="0">
                <a:solidFill>
                  <a:srgbClr val="383A42"/>
                </a:solidFill>
              </a:rPr>
              <a:t>("</a:t>
            </a:r>
            <a:r>
              <a:rPr lang="ru-RU" sz="2000" dirty="0">
                <a:solidFill>
                  <a:srgbClr val="C00000"/>
                </a:solidFill>
              </a:rPr>
              <a:t>*</a:t>
            </a:r>
            <a:r>
              <a:rPr lang="ru-RU" sz="2000" dirty="0">
                <a:solidFill>
                  <a:srgbClr val="383A42"/>
                </a:solidFill>
              </a:rPr>
              <a:t>");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        }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        </a:t>
            </a:r>
            <a:r>
              <a:rPr lang="ru-RU" sz="2000" dirty="0" err="1">
                <a:solidFill>
                  <a:srgbClr val="383A42"/>
                </a:solidFill>
              </a:rPr>
              <a:t>System.out.println</a:t>
            </a:r>
            <a:r>
              <a:rPr lang="ru-RU" sz="2000" dirty="0">
                <a:solidFill>
                  <a:srgbClr val="383A42"/>
                </a:solidFill>
              </a:rPr>
              <a:t>();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533C358-5C00-4425-9545-4A7A8071AD75}"/>
              </a:ext>
            </a:extLst>
          </p:cNvPr>
          <p:cNvSpPr/>
          <p:nvPr/>
        </p:nvSpPr>
        <p:spPr>
          <a:xfrm>
            <a:off x="8277285" y="584269"/>
            <a:ext cx="3683067" cy="285387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4373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486B481-1BE3-4712-95CE-2E474E2E68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6000" b="1" dirty="0">
                <a:solidFill>
                  <a:schemeClr val="bg1"/>
                </a:solidFill>
              </a:rPr>
              <a:t>Операторы выхода </a:t>
            </a:r>
            <a:r>
              <a:rPr lang="en-US" sz="6000" b="1" dirty="0">
                <a:solidFill>
                  <a:schemeClr val="bg1"/>
                </a:solidFill>
              </a:rPr>
              <a:t>и</a:t>
            </a:r>
            <a:r>
              <a:rPr lang="ru-RU" sz="6000" b="1" dirty="0">
                <a:solidFill>
                  <a:schemeClr val="bg1"/>
                </a:solidFill>
              </a:rPr>
              <a:t>з цикла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break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983FB1-C832-4B36-96A8-4C137C8A7743}"/>
              </a:ext>
            </a:extLst>
          </p:cNvPr>
          <p:cNvSpPr/>
          <p:nvPr/>
        </p:nvSpPr>
        <p:spPr>
          <a:xfrm>
            <a:off x="5931245" y="5043863"/>
            <a:ext cx="6172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используется для прерывания цикла только в отдельных особенных ситуациях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D30B8E0-8CA5-4F86-A292-484BFD0FD398}"/>
              </a:ext>
            </a:extLst>
          </p:cNvPr>
          <p:cNvGrpSpPr/>
          <p:nvPr/>
        </p:nvGrpSpPr>
        <p:grpSpPr>
          <a:xfrm>
            <a:off x="833992" y="1045212"/>
            <a:ext cx="3540877" cy="2376145"/>
            <a:chOff x="542851" y="499615"/>
            <a:chExt cx="3540877" cy="2376145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D52A4FD3-DEE3-4836-A361-6B6BC8767956}"/>
                </a:ext>
              </a:extLst>
            </p:cNvPr>
            <p:cNvSpPr/>
            <p:nvPr/>
          </p:nvSpPr>
          <p:spPr>
            <a:xfrm>
              <a:off x="542851" y="499615"/>
              <a:ext cx="3540877" cy="2119297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80064C9B-0CCE-4FB6-9BFF-CC0F390BC11A}"/>
                </a:ext>
              </a:extLst>
            </p:cNvPr>
            <p:cNvSpPr/>
            <p:nvPr/>
          </p:nvSpPr>
          <p:spPr>
            <a:xfrm>
              <a:off x="662500" y="567436"/>
              <a:ext cx="3153940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for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&lt; </a:t>
              </a:r>
              <a:r>
                <a:rPr lang="en-US" sz="2400" dirty="0">
                  <a:solidFill>
                    <a:srgbClr val="986801"/>
                  </a:solidFill>
                </a:rPr>
                <a:t>10</a:t>
              </a:r>
              <a:r>
                <a:rPr lang="en-US" sz="2400" dirty="0">
                  <a:solidFill>
                    <a:srgbClr val="383A42"/>
                  </a:solidFill>
                </a:rPr>
                <a:t>;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++){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    </a:t>
              </a:r>
              <a:r>
                <a:rPr lang="en-US" sz="2400" dirty="0">
                  <a:solidFill>
                    <a:srgbClr val="A626A4"/>
                  </a:solidFill>
                </a:rPr>
                <a:t>if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== 5)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        </a:t>
              </a:r>
              <a:r>
                <a:rPr lang="en-US" sz="2400" dirty="0">
                  <a:solidFill>
                    <a:srgbClr val="A626A4"/>
                  </a:solidFill>
                </a:rPr>
                <a:t>break</a:t>
              </a:r>
              <a:r>
                <a:rPr lang="en-US" sz="2400" dirty="0">
                  <a:solidFill>
                    <a:srgbClr val="383A42"/>
                  </a:solidFill>
                </a:rPr>
                <a:t>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    </a:t>
              </a:r>
              <a:r>
                <a:rPr lang="en-US" sz="2400" dirty="0" err="1">
                  <a:solidFill>
                    <a:srgbClr val="383A42"/>
                  </a:solidFill>
                </a:rPr>
                <a:t>System.out.println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);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383A42"/>
                  </a:solidFill>
                </a:rPr>
                <a:t>}</a:t>
              </a:r>
            </a:p>
            <a:p>
              <a:endParaRPr lang="ru-RU" sz="2400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57CB8A7-C59F-4343-A9AA-4826324E3BB7}"/>
              </a:ext>
            </a:extLst>
          </p:cNvPr>
          <p:cNvGrpSpPr/>
          <p:nvPr/>
        </p:nvGrpSpPr>
        <p:grpSpPr>
          <a:xfrm>
            <a:off x="5576627" y="197413"/>
            <a:ext cx="6353314" cy="3928698"/>
            <a:chOff x="4244977" y="132025"/>
            <a:chExt cx="6353314" cy="3928698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D4B81DF1-B613-43DF-B517-3D5687DC60B6}"/>
                </a:ext>
              </a:extLst>
            </p:cNvPr>
            <p:cNvSpPr/>
            <p:nvPr/>
          </p:nvSpPr>
          <p:spPr>
            <a:xfrm>
              <a:off x="4502291" y="275071"/>
              <a:ext cx="6096000" cy="378565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400" dirty="0" err="1">
                  <a:solidFill>
                    <a:srgbClr val="FFC000"/>
                  </a:solidFill>
                </a:rPr>
                <a:t>outer</a:t>
              </a:r>
              <a:r>
                <a:rPr lang="ru-RU" sz="2400" dirty="0">
                  <a:solidFill>
                    <a:srgbClr val="383A42"/>
                  </a:solidFill>
                </a:rPr>
                <a:t>:</a:t>
              </a:r>
              <a:endParaRPr lang="ru-RU" sz="2400" dirty="0">
                <a:solidFill>
                  <a:srgbClr val="A626A4"/>
                </a:solidFill>
              </a:endParaRPr>
            </a:p>
            <a:p>
              <a:r>
                <a:rPr lang="ru-RU" sz="2400" dirty="0" err="1">
                  <a:solidFill>
                    <a:srgbClr val="A626A4"/>
                  </a:solidFill>
                </a:rPr>
                <a:t>for</a:t>
              </a:r>
              <a:r>
                <a:rPr lang="ru-RU" sz="2400" dirty="0">
                  <a:solidFill>
                    <a:srgbClr val="383A42"/>
                  </a:solidFill>
                </a:rPr>
                <a:t> (</a:t>
              </a:r>
              <a:r>
                <a:rPr lang="ru-RU" sz="2400" dirty="0" err="1">
                  <a:solidFill>
                    <a:srgbClr val="A626A4"/>
                  </a:solidFill>
                </a:rPr>
                <a:t>int</a:t>
              </a:r>
              <a:r>
                <a:rPr lang="ru-RU" sz="2400" dirty="0">
                  <a:solidFill>
                    <a:srgbClr val="383A42"/>
                  </a:solidFill>
                </a:rPr>
                <a:t> i = 1; i &lt; 10; i++)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</a:t>
              </a:r>
              <a:r>
                <a:rPr lang="ru-RU" sz="2400" dirty="0" err="1">
                  <a:solidFill>
                    <a:srgbClr val="A626A4"/>
                  </a:solidFill>
                </a:rPr>
                <a:t>for</a:t>
              </a:r>
              <a:r>
                <a:rPr lang="ru-RU" sz="2400" dirty="0">
                  <a:solidFill>
                    <a:srgbClr val="383A42"/>
                  </a:solidFill>
                </a:rPr>
                <a:t> (</a:t>
              </a:r>
              <a:r>
                <a:rPr lang="ru-RU" sz="2400" dirty="0" err="1">
                  <a:solidFill>
                    <a:srgbClr val="383A42"/>
                  </a:solidFill>
                </a:rPr>
                <a:t>int</a:t>
              </a:r>
              <a:r>
                <a:rPr lang="ru-RU" sz="2400" dirty="0">
                  <a:solidFill>
                    <a:srgbClr val="383A42"/>
                  </a:solidFill>
                </a:rPr>
                <a:t> j = 1; j &lt; 10; j++)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</a:t>
              </a:r>
              <a:r>
                <a:rPr lang="ru-RU" sz="2400" dirty="0" err="1">
                  <a:solidFill>
                    <a:srgbClr val="A626A4"/>
                  </a:solidFill>
                </a:rPr>
                <a:t>if</a:t>
              </a:r>
              <a:r>
                <a:rPr lang="ru-RU" sz="2400" dirty="0">
                  <a:solidFill>
                    <a:srgbClr val="383A42"/>
                  </a:solidFill>
                </a:rPr>
                <a:t> (j &gt;= 5)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    </a:t>
              </a:r>
              <a:r>
                <a:rPr lang="ru-RU" sz="2400" dirty="0" err="1">
                  <a:solidFill>
                    <a:srgbClr val="A626A4"/>
                  </a:solidFill>
                </a:rPr>
                <a:t>break</a:t>
              </a:r>
              <a:r>
                <a:rPr lang="ru-RU" sz="2400" dirty="0">
                  <a:solidFill>
                    <a:srgbClr val="383A42"/>
                  </a:solidFill>
                </a:rPr>
                <a:t> </a:t>
              </a:r>
              <a:r>
                <a:rPr lang="ru-RU" sz="2400" dirty="0" err="1">
                  <a:solidFill>
                    <a:srgbClr val="FFC000"/>
                  </a:solidFill>
                </a:rPr>
                <a:t>outer</a:t>
              </a:r>
              <a:r>
                <a:rPr lang="ru-RU" sz="2400" dirty="0">
                  <a:solidFill>
                    <a:srgbClr val="383A42"/>
                  </a:solidFill>
                </a:rPr>
                <a:t>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}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</a:t>
              </a:r>
              <a:r>
                <a:rPr lang="ru-RU" sz="2400" dirty="0" err="1">
                  <a:solidFill>
                    <a:srgbClr val="383A42"/>
                  </a:solidFill>
                </a:rPr>
                <a:t>System.out.printf</a:t>
              </a:r>
              <a:r>
                <a:rPr lang="ru-RU" sz="2400" dirty="0">
                  <a:solidFill>
                    <a:srgbClr val="383A42"/>
                  </a:solidFill>
                </a:rPr>
                <a:t>("%2d ", i * j);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}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</a:t>
              </a:r>
              <a:r>
                <a:rPr lang="ru-RU" sz="2400" dirty="0" err="1">
                  <a:solidFill>
                    <a:srgbClr val="383A42"/>
                  </a:solidFill>
                </a:rPr>
                <a:t>System.out.println</a:t>
              </a:r>
              <a:r>
                <a:rPr lang="ru-RU" sz="2400" dirty="0">
                  <a:solidFill>
                    <a:srgbClr val="383A42"/>
                  </a:solidFill>
                </a:rPr>
                <a:t>();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FF37D80-C70D-4043-99AD-60DF9F1050EA}"/>
                </a:ext>
              </a:extLst>
            </p:cNvPr>
            <p:cNvSpPr/>
            <p:nvPr/>
          </p:nvSpPr>
          <p:spPr>
            <a:xfrm>
              <a:off x="4244977" y="132025"/>
              <a:ext cx="5529338" cy="3703130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86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ru-RU" sz="5800"/>
              <a:t>Массивы в</a:t>
            </a:r>
            <a:r>
              <a:rPr lang="en-US" sz="5800"/>
              <a:t> Java</a:t>
            </a:r>
            <a:endParaRPr lang="ru-RU" sz="580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1047</Words>
  <Application>Microsoft Office PowerPoint</Application>
  <PresentationFormat>Широкоэкранный</PresentationFormat>
  <Paragraphs>246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Arial</vt:lpstr>
      <vt:lpstr>Arial Unicode MS</vt:lpstr>
      <vt:lpstr>Corbel</vt:lpstr>
      <vt:lpstr>Liberation Serif</vt:lpstr>
      <vt:lpstr>SFMono-Regular</vt:lpstr>
      <vt:lpstr>Times New Roman</vt:lpstr>
      <vt:lpstr>Wingdings 2</vt:lpstr>
      <vt:lpstr>Рамка</vt:lpstr>
      <vt:lpstr>Циклы в Java</vt:lpstr>
      <vt:lpstr>Циклы в Java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Массивы в Java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 в Java</dc:title>
  <dc:creator>mobile3</dc:creator>
  <cp:lastModifiedBy>mobile3</cp:lastModifiedBy>
  <cp:revision>1</cp:revision>
  <dcterms:created xsi:type="dcterms:W3CDTF">2020-10-12T06:57:21Z</dcterms:created>
  <dcterms:modified xsi:type="dcterms:W3CDTF">2020-10-12T07:03:50Z</dcterms:modified>
</cp:coreProperties>
</file>